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9.xml" ContentType="application/vnd.openxmlformats-officedocument.presentationml.notesSlide+xml"/>
  <Override PartName="/ppt/slides/slide35.xml" ContentType="application/vnd.openxmlformats-officedocument.presentationml.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docProps/app.xml" ContentType="application/vnd.openxmlformats-officedocument.extended-propertie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Override PartName="/ppt/notesSlides/notesSlide15.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slides/slide34.xml" ContentType="application/vnd.openxmlformats-officedocument.presentationml.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2"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90" r:id="rId34"/>
    <p:sldId id="291" r:id="rId35"/>
    <p:sldId id="292" r:id="rId36"/>
    <p:sldId id="293" r:id="rId37"/>
    <p:sldId id="295" r:id="rId38"/>
    <p:sldId id="29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5356" autoAdjust="0"/>
  </p:normalViewPr>
  <p:slideViewPr>
    <p:cSldViewPr snapToObjects="1">
      <p:cViewPr varScale="1">
        <p:scale>
          <a:sx n="112" d="100"/>
          <a:sy n="112" d="100"/>
        </p:scale>
        <p:origin x="-52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slide" Target="slides/slide38.xml"/><Relationship Id="rId40" Type="http://schemas.openxmlformats.org/officeDocument/2006/relationships/notesMaster" Target="notesMasters/notesMaster1.xml"/><Relationship Id="rId7" Type="http://schemas.openxmlformats.org/officeDocument/2006/relationships/slide" Target="slides/slide6.xml"/><Relationship Id="rId36" Type="http://schemas.openxmlformats.org/officeDocument/2006/relationships/slide" Target="slides/slide35.xml"/><Relationship Id="rId43" Type="http://schemas.openxmlformats.org/officeDocument/2006/relationships/viewProps" Target="viewProp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tableStyles" Target="tableStyles.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presProps" Target="presProps.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4" Type="http://schemas.openxmlformats.org/officeDocument/2006/relationships/theme" Target="theme/theme1.xml"/><Relationship Id="rId41" Type="http://schemas.openxmlformats.org/officeDocument/2006/relationships/printerSettings" Target="printerSettings/printerSettings1.bin"/><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pPr/>
              <a:t>3/16/10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broken</a:t>
            </a:r>
            <a:r>
              <a:rPr lang="en-US" baseline="0" dirty="0" smtClean="0"/>
              <a:t> our concrete dependencies (or at least we know how).</a:t>
            </a:r>
            <a:endParaRPr lang="en-US" dirty="0" smtClean="0"/>
          </a:p>
          <a:p>
            <a:r>
              <a:rPr lang="en-US" dirty="0" smtClean="0"/>
              <a:t>We</a:t>
            </a:r>
            <a:r>
              <a:rPr lang="en-US" baseline="0" dirty="0" smtClean="0"/>
              <a:t> need to somehow wire our implementations together.</a:t>
            </a:r>
          </a:p>
          <a:p>
            <a:r>
              <a:rPr lang="en-US" dirty="0" smtClean="0"/>
              <a:t>I think the first natural</a:t>
            </a:r>
            <a:r>
              <a:rPr lang="en-US" baseline="0" dirty="0" smtClean="0"/>
              <a:t> place to go is service location.</a:t>
            </a:r>
          </a:p>
          <a:p>
            <a:r>
              <a:rPr lang="en-US" baseline="0" dirty="0" smtClean="0"/>
              <a:t>You shove everything behind a global object/static gateway and pull our your dependencies.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we’ve</a:t>
            </a:r>
            <a:r>
              <a:rPr lang="en-US" baseline="0" dirty="0" smtClean="0"/>
              <a:t> basically traded dependencies.  We got rid of </a:t>
            </a:r>
            <a:r>
              <a:rPr lang="en-US" baseline="0" dirty="0" err="1" smtClean="0"/>
              <a:t>ImdbMovieFinder</a:t>
            </a:r>
            <a:r>
              <a:rPr lang="en-US" baseline="0" dirty="0" smtClean="0"/>
              <a:t> dependency but picked up the </a:t>
            </a:r>
            <a:r>
              <a:rPr lang="en-US" baseline="0" dirty="0" err="1" smtClean="0"/>
              <a:t>ServiceLocator</a:t>
            </a:r>
            <a:r>
              <a:rPr lang="en-US" baseline="0" dirty="0" smtClean="0"/>
              <a:t> one.</a:t>
            </a:r>
          </a:p>
          <a:p>
            <a:r>
              <a:rPr lang="en-US" baseline="0" dirty="0" smtClean="0"/>
              <a:t>That being said, this is probably the lesser of two evils.  It’s slightly more flexible.</a:t>
            </a:r>
          </a:p>
          <a:p>
            <a:r>
              <a:rPr lang="en-US" baseline="0" dirty="0" smtClean="0"/>
              <a:t>We’ve still got a bit of a smell though… the dependencies aren’t explicit.</a:t>
            </a:r>
          </a:p>
          <a:p>
            <a:r>
              <a:rPr lang="en-US" baseline="0" dirty="0" smtClean="0"/>
              <a:t>You can’t tell what this class needs, unless you look inside of it, at the implementation. Imagine using a library, and having to look at the source code to figure out what you need to register in your service locator to make it work?</a:t>
            </a:r>
          </a:p>
          <a:p>
            <a:r>
              <a:rPr lang="en-US" baseline="0" dirty="0" smtClean="0"/>
              <a:t>The idea is to make your implicit dependencies explicit, by declaring them, somehow.</a:t>
            </a:r>
          </a:p>
          <a:p>
            <a:r>
              <a:rPr lang="en-US" baseline="0" dirty="0" smtClean="0"/>
              <a:t>Also, depending on the implementation of your service locator, it may be difficult to reconfigure at deployment or runtime which finder gets used.</a:t>
            </a:r>
          </a:p>
          <a:p>
            <a:r>
              <a:rPr lang="en-US" baseline="0" dirty="0" smtClean="0"/>
              <a:t>That being said, this works pretty well, is easy to understand and is better than hard-coding all your dependencies.</a:t>
            </a:r>
          </a:p>
          <a:p>
            <a:r>
              <a:rPr lang="en-US" baseline="0" dirty="0" smtClean="0"/>
              <a:t>Let’s see a better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a:t>
            </a:r>
            <a:r>
              <a:rPr lang="en-US" baseline="0" dirty="0" smtClean="0"/>
              <a:t> injection is the act of injecting your dependencies (whether they’ve been inverted or not) into the consuming class of the service or dependency.</a:t>
            </a:r>
          </a:p>
          <a:p>
            <a:r>
              <a:rPr lang="en-US" baseline="0" dirty="0" smtClean="0"/>
              <a:t>We saw a minute ago how the consumer was pulling dependencies in.  We’re going to flip that upside down, and pass them into the consumer.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injection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property injection</a:t>
            </a:r>
          </a:p>
          <a:p>
            <a:r>
              <a:rPr lang="en-US" dirty="0" smtClean="0"/>
              <a:t>Java guys like to do it this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constructor injection</a:t>
            </a:r>
          </a:p>
          <a:p>
            <a:r>
              <a:rPr lang="en-US" dirty="0" smtClean="0"/>
              <a:t>.NET guys</a:t>
            </a:r>
            <a:r>
              <a:rPr lang="en-US" baseline="0" dirty="0" smtClean="0"/>
              <a:t> (myself included) like to do it this way.</a:t>
            </a:r>
          </a:p>
          <a:p>
            <a:r>
              <a:rPr lang="en-US" baseline="0" dirty="0" smtClean="0"/>
              <a:t>You can see now, how the dependencies are explicitly stated up front, when the class gets created.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 Man’s DI is:</a:t>
            </a:r>
          </a:p>
          <a:p>
            <a:r>
              <a:rPr lang="en-US" dirty="0" smtClean="0"/>
              <a:t>Easy</a:t>
            </a:r>
            <a:r>
              <a:rPr lang="en-US" baseline="0" dirty="0" smtClean="0"/>
              <a:t> to understand</a:t>
            </a:r>
          </a:p>
          <a:p>
            <a:r>
              <a:rPr lang="en-US" baseline="0" dirty="0" smtClean="0"/>
              <a:t>Low barrier to entry way to start doing DI.</a:t>
            </a:r>
          </a:p>
        </p:txBody>
      </p:sp>
      <p:sp>
        <p:nvSpPr>
          <p:cNvPr id="4" name="Slide Number Placeholder 3"/>
          <p:cNvSpPr>
            <a:spLocks noGrp="1"/>
          </p:cNvSpPr>
          <p:nvPr>
            <p:ph type="sldNum" sz="quarter" idx="10"/>
          </p:nvPr>
        </p:nvSpPr>
        <p:spPr/>
        <p:txBody>
          <a:bodyPr/>
          <a:lstStyle/>
          <a:p>
            <a:fld id="{F5395209-E063-144C-8968-CAA31F3D1B83}"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PMDI</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one version during test (the DI version, so you can mock things) and use another version in production code.</a:t>
            </a:r>
            <a:endParaRPr lang="en-US" dirty="0" smtClean="0"/>
          </a:p>
          <a:p>
            <a:r>
              <a:rPr lang="en-US" dirty="0" smtClean="0"/>
              <a:t>There may be legitimate</a:t>
            </a:r>
            <a:r>
              <a:rPr lang="en-US" baseline="0" dirty="0" smtClean="0"/>
              <a:t> reasons for doing this, but I can’t think of any…</a:t>
            </a:r>
          </a:p>
          <a:p>
            <a:r>
              <a:rPr lang="en-US" baseline="0" dirty="0" smtClean="0"/>
              <a:t>In the long run, you’ll be better off to have just went without it, and went with a framework/tool instead.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originally stated this was</a:t>
            </a:r>
            <a:r>
              <a:rPr lang="en-US" baseline="0" dirty="0" smtClean="0"/>
              <a:t> all in the name of simplicity…</a:t>
            </a:r>
          </a:p>
          <a:p>
            <a:r>
              <a:rPr lang="en-US" baseline="0" dirty="0" smtClean="0"/>
              <a:t>does it feel like we’ve gotten simpler?</a:t>
            </a:r>
          </a:p>
          <a:p>
            <a:r>
              <a:rPr lang="en-US" baseline="0" dirty="0" smtClean="0"/>
              <a:t>doesn’t really to me.</a:t>
            </a:r>
          </a:p>
          <a:p>
            <a:r>
              <a:rPr lang="en-US" baseline="0" dirty="0" smtClean="0"/>
              <a:t>we’ve created some abstractions (which, arguably, make our system more difficult to understand)</a:t>
            </a:r>
          </a:p>
          <a:p>
            <a:r>
              <a:rPr lang="en-US" baseline="0" dirty="0" smtClean="0"/>
              <a:t>and we’re manually wiring some of these things together.</a:t>
            </a:r>
          </a:p>
          <a:p>
            <a:r>
              <a:rPr lang="en-US" baseline="0" dirty="0" smtClean="0"/>
              <a:t>How, if we don’t do PMDI or service location are our dependencies going to find each other?</a:t>
            </a:r>
          </a:p>
          <a:p>
            <a:r>
              <a:rPr lang="en-US" baseline="0" dirty="0" smtClean="0"/>
              <a:t>Seems like we’ve just relegated ourselves to instantiating our dependencies one level higher, and then passing them down.</a:t>
            </a:r>
          </a:p>
          <a:p>
            <a:r>
              <a:rPr lang="en-US" baseline="0" dirty="0" smtClean="0"/>
              <a:t>That does NOT sound like simplicity.  Sounds like the same set of problems, just worse.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here’s where this starts to get good.</a:t>
            </a:r>
          </a:p>
          <a:p>
            <a:r>
              <a:rPr lang="en-US" dirty="0" smtClean="0"/>
              <a:t>The idea behind the general</a:t>
            </a:r>
            <a:r>
              <a:rPr lang="en-US" baseline="0" dirty="0" smtClean="0"/>
              <a:t> term is to give control to someone else.  A framework, person, process, etc.</a:t>
            </a:r>
          </a:p>
          <a:p>
            <a:r>
              <a:rPr lang="en-US" baseline="0" dirty="0" smtClean="0"/>
              <a:t>Things like </a:t>
            </a:r>
            <a:r>
              <a:rPr lang="en-US" baseline="0" dirty="0" err="1" smtClean="0"/>
              <a:t>RoR</a:t>
            </a:r>
            <a:r>
              <a:rPr lang="en-US" baseline="0" dirty="0" smtClean="0"/>
              <a:t>, WPF, </a:t>
            </a:r>
            <a:r>
              <a:rPr lang="en-US" baseline="0" dirty="0" err="1" smtClean="0"/>
              <a:t>Nunit</a:t>
            </a:r>
            <a:r>
              <a:rPr lang="en-US" baseline="0" dirty="0" smtClean="0"/>
              <a:t> are all instances of where you’ve given up control and let someone/something else do the work for you.</a:t>
            </a:r>
          </a:p>
          <a:p>
            <a:r>
              <a:rPr lang="en-US" baseline="0" dirty="0" smtClean="0"/>
              <a:t>An </a:t>
            </a:r>
            <a:r>
              <a:rPr lang="en-US" baseline="0" dirty="0" err="1" smtClean="0"/>
              <a:t>IoC</a:t>
            </a:r>
            <a:r>
              <a:rPr lang="en-US" baseline="0" dirty="0" smtClean="0"/>
              <a:t> container is one other instance of this.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this allows</a:t>
            </a:r>
            <a:r>
              <a:rPr lang="en-US" baseline="0" dirty="0" smtClean="0"/>
              <a:t> us to do is be declarative… specify what, not how.</a:t>
            </a:r>
          </a:p>
          <a:p>
            <a:r>
              <a:rPr lang="en-US" baseline="0" dirty="0" smtClean="0"/>
              <a:t>WPF allows you to declare your UI and how it interacts with its data.</a:t>
            </a:r>
          </a:p>
          <a:p>
            <a:r>
              <a:rPr lang="en-US" baseline="0" dirty="0" err="1" smtClean="0"/>
              <a:t>RoR</a:t>
            </a:r>
            <a:r>
              <a:rPr lang="en-US" baseline="0" dirty="0" smtClean="0"/>
              <a:t> allows you to declaratively define your routes and URL structure.</a:t>
            </a:r>
          </a:p>
          <a:p>
            <a:r>
              <a:rPr lang="en-US" baseline="0" dirty="0" smtClean="0"/>
              <a:t>This correlates to the </a:t>
            </a:r>
            <a:r>
              <a:rPr lang="en-US" baseline="0" dirty="0" err="1" smtClean="0"/>
              <a:t>hollywood</a:t>
            </a:r>
            <a:r>
              <a:rPr lang="en-US" baseline="0" dirty="0" smtClean="0"/>
              <a:t> principle.  Don’t Call Us, We’ll Call you.</a:t>
            </a:r>
          </a:p>
          <a:p>
            <a:r>
              <a:rPr lang="en-US" baseline="0" dirty="0" smtClean="0"/>
              <a:t>You place hooks into the process, and when it’s time, your hooks will be called.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container is simply</a:t>
            </a:r>
            <a:r>
              <a:rPr lang="en-US" baseline="0" dirty="0" smtClean="0"/>
              <a:t> that.  In its most basic form it’s basically a mapping between interfaces and concrete implementations.</a:t>
            </a:r>
          </a:p>
          <a:p>
            <a:r>
              <a:rPr lang="en-US" baseline="0" dirty="0" smtClean="0"/>
              <a:t>We’ll see soon though, that it’s much more than that.</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I told you that you didn’t have to worry about your dependencies much at all?  simply declare your dependencies in your constructors, and you get them for free,</a:t>
            </a:r>
            <a:r>
              <a:rPr lang="en-US" baseline="0" dirty="0" smtClean="0"/>
              <a:t> whenever you need them.  Sound like magic?  not really.</a:t>
            </a:r>
          </a:p>
          <a:p>
            <a:r>
              <a:rPr lang="en-US" baseline="0" dirty="0" smtClean="0"/>
              <a:t>There is some well defined Reflection Kung-Fu going on, but nothing you or I couldn’t do given time.  However, I don’t want to spend my time or my employer’s time working on this infrastructure stuff.  So we’ll just use an existing container.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 to the manual DI example.</a:t>
            </a:r>
          </a:p>
          <a:p>
            <a:r>
              <a:rPr lang="en-US" dirty="0" smtClean="0"/>
              <a:t>So here, we can see the dependency is manually injected.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 using a container.</a:t>
            </a:r>
          </a:p>
          <a:p>
            <a:r>
              <a:rPr lang="en-US" dirty="0" smtClean="0"/>
              <a:t>Sort</a:t>
            </a:r>
            <a:r>
              <a:rPr lang="en-US" baseline="0" dirty="0" smtClean="0"/>
              <a:t> of looks like </a:t>
            </a:r>
            <a:r>
              <a:rPr lang="en-US" baseline="0" dirty="0" err="1" smtClean="0"/>
              <a:t>ServiceLocation</a:t>
            </a:r>
            <a:r>
              <a:rPr lang="en-US" baseline="0" dirty="0" smtClean="0"/>
              <a:t>?</a:t>
            </a:r>
          </a:p>
          <a:p>
            <a:r>
              <a:rPr lang="en-US" baseline="0" dirty="0" smtClean="0"/>
              <a:t>It sort of is, but with the power of a general purpose container behind it.</a:t>
            </a:r>
          </a:p>
          <a:p>
            <a:r>
              <a:rPr lang="en-US" baseline="0" dirty="0" smtClean="0"/>
              <a:t>At this point, it’s really little more than a glorified Service Locator… and I think, though maybe not, this is what most people see, and then either stop using a container, or never take it further.</a:t>
            </a:r>
            <a:endParaRPr lang="en-US"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major</a:t>
            </a:r>
            <a:r>
              <a:rPr lang="en-US" baseline="0" dirty="0" smtClean="0"/>
              <a:t> leap to take with the container is </a:t>
            </a:r>
            <a:r>
              <a:rPr lang="en-US" baseline="0" dirty="0" err="1" smtClean="0"/>
              <a:t>autowiring</a:t>
            </a:r>
            <a:r>
              <a:rPr lang="en-US" baseline="0" dirty="0" smtClean="0"/>
              <a:t>.</a:t>
            </a:r>
          </a:p>
          <a:p>
            <a:r>
              <a:rPr lang="en-US" baseline="0" dirty="0" smtClean="0"/>
              <a:t>This may sound a little magic-</a:t>
            </a:r>
            <a:r>
              <a:rPr lang="en-US" baseline="0" dirty="0" err="1" smtClean="0"/>
              <a:t>y</a:t>
            </a:r>
            <a:r>
              <a:rPr lang="en-US" baseline="0" dirty="0" smtClean="0"/>
              <a:t>, or “over my head”, but its not really… pretty simple, lets see</a:t>
            </a:r>
          </a:p>
          <a:p>
            <a:r>
              <a:rPr lang="en-US" baseline="0" dirty="0" smtClean="0"/>
              <a:t>CODE</a:t>
            </a:r>
          </a:p>
          <a:p>
            <a:r>
              <a:rPr lang="en-US" baseline="0" dirty="0" smtClean="0"/>
              <a:t>You can start to see now how this code has:</a:t>
            </a:r>
          </a:p>
          <a:p>
            <a:r>
              <a:rPr lang="en-US" baseline="0" dirty="0" smtClean="0"/>
              <a:t>Very low coupling</a:t>
            </a:r>
          </a:p>
          <a:p>
            <a:r>
              <a:rPr lang="en-US" baseline="0" dirty="0" smtClean="0"/>
              <a:t>Reusable (if that’s your thing)</a:t>
            </a:r>
          </a:p>
          <a:p>
            <a:r>
              <a:rPr lang="en-US" baseline="0" dirty="0" smtClean="0"/>
              <a:t>Verifiable</a:t>
            </a:r>
          </a:p>
          <a:p>
            <a:r>
              <a:rPr lang="en-US" baseline="0" dirty="0" smtClean="0"/>
              <a:t>Orthogonal</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a:t>
            </a:r>
            <a:r>
              <a:rPr lang="en-US" baseline="0" dirty="0" smtClean="0"/>
              <a:t> guys and containers almost always prefer property setter injection.</a:t>
            </a:r>
          </a:p>
          <a:p>
            <a:r>
              <a:rPr lang="en-US" baseline="0" dirty="0" smtClean="0"/>
              <a:t>The Java guys also LOVE to use XML and they love to use IOC… you’ll see tons of XML and IOC all over java projects.</a:t>
            </a:r>
          </a:p>
          <a:p>
            <a:r>
              <a:rPr lang="en-US" baseline="0" dirty="0" smtClean="0"/>
              <a:t>They’ve been doing this for a long time, so watch out if you start evangelizing this stuff to a java dude.</a:t>
            </a:r>
          </a:p>
          <a:p>
            <a:endParaRPr lang="en-US" baseline="0" dirty="0" smtClean="0"/>
          </a:p>
          <a:p>
            <a:r>
              <a:rPr lang="en-US" baseline="0" dirty="0" smtClean="0"/>
              <a:t>.NET guys and containers almost always prefer constructor injection.</a:t>
            </a:r>
          </a:p>
          <a:p>
            <a:r>
              <a:rPr lang="en-US" baseline="0" dirty="0" smtClean="0"/>
              <a:t>It also seems like the .NET guys like to configure their stuff in code with a fluent interface or internal DSL… and because we have REAL</a:t>
            </a:r>
          </a:p>
          <a:p>
            <a:r>
              <a:rPr lang="en-US" baseline="0" dirty="0" smtClean="0"/>
              <a:t>generics (unlike Java) we use generics to express type information.  And since we can configure things in code, we can do some more powerful</a:t>
            </a:r>
          </a:p>
          <a:p>
            <a:r>
              <a:rPr lang="en-US" baseline="0" dirty="0" smtClean="0"/>
              <a:t>registration type things by default since we don’t have to have special xml handlers to do something out of the ordinary.</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great feature provided by the container is lifecycle management.</a:t>
            </a:r>
          </a:p>
          <a:p>
            <a:r>
              <a:rPr lang="en-US" baseline="0" dirty="0" smtClean="0"/>
              <a:t>sometimes you might want a singleton, because it grabs a scarce resource handle (physical device), or because it’s expensive to create</a:t>
            </a:r>
          </a:p>
          <a:p>
            <a:r>
              <a:rPr lang="en-US" baseline="0" dirty="0" smtClean="0"/>
              <a:t>sometimes you want something to be created once per web request</a:t>
            </a:r>
          </a:p>
          <a:p>
            <a:r>
              <a:rPr lang="en-US" baseline="0" dirty="0" smtClean="0"/>
              <a:t>… new one every time (called transient, usually)</a:t>
            </a:r>
          </a:p>
          <a:p>
            <a:r>
              <a:rPr lang="en-US" baseline="0" dirty="0" smtClean="0"/>
              <a:t>… X?</a:t>
            </a:r>
          </a:p>
          <a:p>
            <a:r>
              <a:rPr lang="en-US" baseline="0" dirty="0" smtClean="0"/>
              <a:t>let’s look at an example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yeah, you could still new up a new one of these things, which the singleton implementation pattern precludes you from doing…</a:t>
            </a:r>
          </a:p>
          <a:p>
            <a:r>
              <a:rPr lang="en-US" baseline="0" dirty="0" smtClean="0"/>
              <a:t>this lets you to have the declarative nature and flexibility of the container, in case you want to change your mind about the whole singleton thing later.</a:t>
            </a:r>
          </a:p>
          <a:p>
            <a:r>
              <a:rPr lang="en-US" baseline="0" dirty="0" smtClean="0"/>
              <a:t>it essentially separates the concerns of the singleton lifecycle and the singleton implementation pattern.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and maintainability.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pPr/>
              <a:t>9</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t>
            </a:r>
            <a:r>
              <a:rPr lang="en-US" baseline="0" smtClean="0"/>
              <a:t>and maintainability.</a:t>
            </a:r>
            <a:endParaRPr lang="en-US"/>
          </a:p>
        </p:txBody>
      </p:sp>
      <p:sp>
        <p:nvSpPr>
          <p:cNvPr id="4" name="Slide Number Placeholder 3"/>
          <p:cNvSpPr>
            <a:spLocks noGrp="1"/>
          </p:cNvSpPr>
          <p:nvPr>
            <p:ph type="sldNum" sz="quarter" idx="10"/>
          </p:nvPr>
        </p:nvSpPr>
        <p:spPr/>
        <p:txBody>
          <a:bodyPr/>
          <a:lstStyle/>
          <a:p>
            <a:fld id="{F5395209-E063-144C-8968-CAA31F3D1B83}"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Orthogonality</a:t>
            </a:r>
            <a:r>
              <a:rPr lang="en-US" dirty="0" smtClean="0"/>
              <a:t>.</a:t>
            </a:r>
          </a:p>
          <a:p>
            <a:r>
              <a:rPr lang="en-US" dirty="0" smtClean="0"/>
              <a:t>With</a:t>
            </a:r>
            <a:r>
              <a:rPr lang="en-US" baseline="0" dirty="0" smtClean="0"/>
              <a:t> this inverted dependency in place we get the benefit of </a:t>
            </a:r>
            <a:r>
              <a:rPr lang="en-US" baseline="0" dirty="0" err="1" smtClean="0"/>
              <a:t>orthogonality</a:t>
            </a:r>
            <a:r>
              <a:rPr lang="en-US" baseline="0" dirty="0" smtClean="0"/>
              <a:t>.</a:t>
            </a:r>
          </a:p>
          <a:p>
            <a:r>
              <a:rPr lang="en-US" baseline="0" dirty="0" smtClean="0"/>
              <a:t>Now since we only depend on abstractions, rather than concretions we can change these to modules independently.</a:t>
            </a:r>
          </a:p>
          <a:p>
            <a:r>
              <a:rPr lang="en-US" baseline="0" dirty="0" smtClean="0"/>
              <a:t>Concerns of one module don’t project onto the concerns of the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Changes to one won’t affect another.</a:t>
            </a:r>
          </a:p>
          <a:p>
            <a:r>
              <a:rPr lang="en-US" dirty="0" smtClean="0"/>
              <a:t>However,</a:t>
            </a:r>
            <a:r>
              <a:rPr lang="en-US" baseline="0" dirty="0" smtClean="0"/>
              <a:t> if the semantics or interface changes, then, obviously, we’ll have some work to do.</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pPr/>
              <a:t>3/16/10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pPr/>
              <a:t>3/16/10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pPr/>
              <a:t>3/16/10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pPr/>
              <a:t>3/16/10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pPr/>
              <a:t>3/16/10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image" Target="file://localhost/Users/fullerjc/Documents/presentations/dependencies/img/ServiceLocator.cs.png"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image" Target="file://localhost/Users/fullerjc/Documents/presentations/dependencies/img/No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image" Target="file://localhost/Users/fullerjc/Documents/presentations/dependencies/img/Property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structor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file://localhost/Users/fullerjc/Documents/presentations/dependencies/img/PoorManDI.cs.pn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image" Target="file://localhost/Users/fullerjc/Documents/presentations/dependencies/img/Manual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cs.png"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Autowire.cs.png"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3"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3" Type="http://schemas.openxmlformats.org/officeDocument/2006/relationships/image" Target="file://localhost/Users/fullerjc/Documents/presentations/dependencies/img/Intercept.cs.p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dirty="0" smtClean="0"/>
              <a:t>chieving system simplicity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eft-Up Arrow 3"/>
          <p:cNvSpPr/>
          <p:nvPr/>
        </p:nvSpPr>
        <p:spPr>
          <a:xfrm rot="3624887">
            <a:off x="3817085" y="1976930"/>
            <a:ext cx="2088622" cy="2258679"/>
          </a:xfrm>
          <a:prstGeom prst="leftUpArrow">
            <a:avLst>
              <a:gd name="adj1" fmla="val 6056"/>
              <a:gd name="adj2" fmla="val 6844"/>
              <a:gd name="adj3" fmla="val 25000"/>
            </a:avLst>
          </a:prstGeom>
          <a:solidFill>
            <a:schemeClr val="tx1"/>
          </a:solidFill>
          <a:ln>
            <a:noFill/>
          </a:ln>
        </p:spPr>
        <p:style>
          <a:lnRef idx="1">
            <a:schemeClr val="accent1"/>
          </a:lnRef>
          <a:fillRef idx="3">
            <a:schemeClr val="accent1"/>
          </a:fillRef>
          <a:effectRef idx="2">
            <a:schemeClr val="accent1"/>
          </a:effectRef>
          <a:fontRef idx="minor">
            <a:schemeClr val="lt1"/>
          </a:fontRef>
        </p:style>
      </p:sp>
      <p:sp>
        <p:nvSpPr>
          <p:cNvPr id="5" name="Arc 4"/>
          <p:cNvSpPr/>
          <p:nvPr/>
        </p:nvSpPr>
        <p:spPr>
          <a:xfrm rot="20489299">
            <a:off x="4020686" y="3715886"/>
            <a:ext cx="822960" cy="822960"/>
          </a:xfrm>
          <a:prstGeom prst="arc">
            <a:avLst>
              <a:gd name="adj1" fmla="val 15872078"/>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7" name="TextBox 6"/>
          <p:cNvSpPr txBox="1"/>
          <p:nvPr/>
        </p:nvSpPr>
        <p:spPr>
          <a:xfrm>
            <a:off x="4495800" y="3352800"/>
            <a:ext cx="609600" cy="369332"/>
          </a:xfrm>
          <a:prstGeom prst="rect">
            <a:avLst/>
          </a:prstGeom>
          <a:noFill/>
        </p:spPr>
        <p:txBody>
          <a:bodyPr wrap="square" rtlCol="0">
            <a:spAutoFit/>
          </a:bodyPr>
          <a:lstStyle/>
          <a:p>
            <a:r>
              <a:rPr lang="en-US" dirty="0" smtClean="0"/>
              <a:t>90˚</a:t>
            </a:r>
            <a:endParaRPr lang="en-US" dirty="0"/>
          </a:p>
        </p:txBody>
      </p:sp>
      <p:sp>
        <p:nvSpPr>
          <p:cNvPr id="8" name="TextBox 7"/>
          <p:cNvSpPr txBox="1"/>
          <p:nvPr/>
        </p:nvSpPr>
        <p:spPr>
          <a:xfrm>
            <a:off x="3276600" y="2286000"/>
            <a:ext cx="5334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324600" y="2983468"/>
            <a:ext cx="533400" cy="369332"/>
          </a:xfrm>
          <a:prstGeom prst="rect">
            <a:avLst/>
          </a:prstGeom>
          <a:noFill/>
        </p:spPr>
        <p:txBody>
          <a:bodyPr wrap="square" rtlCol="0">
            <a:spAutoFit/>
          </a:bodyPr>
          <a:lstStyle/>
          <a:p>
            <a:r>
              <a:rPr lang="en-US" dirty="0" smtClean="0"/>
              <a:t>Y</a:t>
            </a:r>
            <a:endParaRPr lang="en-US" dirty="0"/>
          </a:p>
        </p:txBody>
      </p:sp>
      <p:sp>
        <p:nvSpPr>
          <p:cNvPr id="10"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service location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ServiceLocator.cs.png" descr="/Users/fullerjc/Documents/presentations/dependencies/img/ServiceLocator.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dependency injection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NoInjection.cs.png" descr="/Users/fullerjc/Documents/presentations/dependencies/img/NoInjection.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I 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I Am Not:</a:t>
            </a:r>
          </a:p>
          <a:p>
            <a:pPr>
              <a:buNone/>
            </a:pPr>
            <a:r>
              <a:rPr lang="en-US" dirty="0" smtClean="0"/>
              <a:t>expert</a:t>
            </a:r>
          </a:p>
          <a:p>
            <a:pPr>
              <a:buNone/>
            </a:pPr>
            <a:r>
              <a:rPr lang="en-US" dirty="0" smtClean="0"/>
              <a:t>all-knowing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PropertyInjection.cs.png" descr="/Users/fullerjc/Documents/presentations/dependencies/img/PropertyInjection.cs.png"/>
          <p:cNvPicPr>
            <a:picLocks noChangeAspect="1"/>
          </p:cNvPicPr>
          <p:nvPr/>
        </p:nvPicPr>
        <p:blipFill>
          <a:blip r:embed="rId3" r:link="rId4"/>
          <a:stretch>
            <a:fillRect/>
          </a:stretch>
        </p:blipFill>
        <p:spPr>
          <a:xfrm>
            <a:off x="670221" y="1406984"/>
            <a:ext cx="7803557" cy="404403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ConstructorInjection.cs.png" descr="/Users/fullerjc/Documents/presentations/dependencies/img/ConstructorInjection.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poor man’s DI</a:t>
            </a:r>
            <a:endParaRPr lang="en-US" dirty="0"/>
          </a:p>
        </p:txBody>
      </p:sp>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5" name="PoorManDI.cs.png" descr="/Users/fullerjc/Documents/presentations/dependencies/img/PoorManDI.cs.png"/>
          <p:cNvPicPr>
            <a:picLocks noChangeAspect="1"/>
          </p:cNvPicPr>
          <p:nvPr/>
        </p:nvPicPr>
        <p:blipFill>
          <a:blip r:embed="rId3" r:link="rId4"/>
          <a:stretch>
            <a:fillRect/>
          </a:stretch>
        </p:blipFill>
        <p:spPr>
          <a:xfrm>
            <a:off x="670221" y="1406984"/>
            <a:ext cx="7803557" cy="40440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
        <p:nvSpPr>
          <p:cNvPr id="3" name="Title 1"/>
          <p:cNvSpPr txBox="1">
            <a:spLocks/>
          </p:cNvSpPr>
          <p:nvPr/>
        </p:nvSpPr>
        <p:spPr>
          <a:xfrm>
            <a:off x="7391400" y="6096000"/>
            <a:ext cx="1752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WTF?</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inversion of control</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declarative</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container</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free your mind</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ManualInjection.cs.png" descr="/Users/fullerjc/Documents/presentations/dependencies/img/ManualInjection.cs.png"/>
          <p:cNvPicPr>
            <a:picLocks noChangeAspect="1"/>
          </p:cNvPicPr>
          <p:nvPr/>
        </p:nvPicPr>
        <p:blipFill>
          <a:blip r:embed="rId3" r:link="rId4"/>
          <a:stretch>
            <a:fillRect/>
          </a:stretch>
        </p:blipFill>
        <p:spPr>
          <a:xfrm>
            <a:off x="853117" y="2412912"/>
            <a:ext cx="7437765" cy="2032176"/>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Container.cs.png" descr="/Users/fullerjc/Documents/presentations/dependencies/img/Container.cs.png"/>
          <p:cNvPicPr>
            <a:picLocks noChangeAspect="1"/>
          </p:cNvPicPr>
          <p:nvPr/>
        </p:nvPicPr>
        <p:blipFill>
          <a:blip r:embed="rId3" r:link="rId4"/>
          <a:stretch>
            <a:fillRect/>
          </a:stretch>
        </p:blipFill>
        <p:spPr>
          <a:xfrm>
            <a:off x="381000" y="2064925"/>
            <a:ext cx="9144000" cy="2728149"/>
          </a:xfrm>
          <a:prstGeom prst="rect">
            <a:avLst/>
          </a:prstGeom>
        </p:spPr>
      </p:pic>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5" name="ContainerAutowire.cs.png" descr="/Users/fullerjc/Documents/presentations/dependencies/img/ContainerAutowire.cs.png"/>
          <p:cNvPicPr>
            <a:picLocks noChangeAspect="1"/>
          </p:cNvPicPr>
          <p:nvPr/>
        </p:nvPicPr>
        <p:blipFill>
          <a:blip r:embed="rId3" r:link="rId4"/>
          <a:stretch>
            <a:fillRect/>
          </a:stretch>
        </p:blipFill>
        <p:spPr>
          <a:xfrm>
            <a:off x="670221" y="1772776"/>
            <a:ext cx="7803557" cy="331244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conventions</a:t>
            </a:r>
            <a:endParaRPr lang="en-US" dirty="0"/>
          </a:p>
        </p:txBody>
      </p:sp>
      <p:sp>
        <p:nvSpPr>
          <p:cNvPr id="4" name="Title 1"/>
          <p:cNvSpPr txBox="1">
            <a:spLocks/>
          </p:cNvSpPr>
          <p:nvPr/>
        </p:nvSpPr>
        <p:spPr>
          <a:xfrm>
            <a:off x="60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3">
                    <a:lumMod val="50000"/>
                  </a:schemeClr>
                </a:solidFill>
                <a:effectLst/>
                <a:uLnTx/>
                <a:uFillTx/>
                <a:latin typeface="+mj-lt"/>
                <a:ea typeface="+mj-ea"/>
                <a:cs typeface="+mj-cs"/>
              </a:rPr>
              <a:t>Java</a:t>
            </a:r>
            <a:endParaRPr kumimoji="0" lang="en-US" sz="4400" b="0" i="0" u="none" strike="noStrike" kern="1200" cap="none" spc="0" normalizeH="0" baseline="0" noProof="0" dirty="0">
              <a:ln>
                <a:noFill/>
              </a:ln>
              <a:solidFill>
                <a:schemeClr val="accent3">
                  <a:lumMod val="50000"/>
                </a:schemeClr>
              </a:solidFill>
              <a:effectLst/>
              <a:uLnTx/>
              <a:uFillTx/>
              <a:latin typeface="+mj-lt"/>
              <a:ea typeface="+mj-ea"/>
              <a:cs typeface="+mj-cs"/>
            </a:endParaRPr>
          </a:p>
        </p:txBody>
      </p:sp>
      <p:sp>
        <p:nvSpPr>
          <p:cNvPr id="5" name="Title 1"/>
          <p:cNvSpPr txBox="1">
            <a:spLocks/>
          </p:cNvSpPr>
          <p:nvPr/>
        </p:nvSpPr>
        <p:spPr>
          <a:xfrm>
            <a:off x="441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.NET</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Title 1"/>
          <p:cNvSpPr txBox="1">
            <a:spLocks/>
          </p:cNvSpPr>
          <p:nvPr/>
        </p:nvSpPr>
        <p:spPr>
          <a:xfrm>
            <a:off x="2590800" y="45720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800000"/>
                </a:solidFill>
                <a:effectLst/>
                <a:uLnTx/>
                <a:uFillTx/>
                <a:latin typeface="+mj-lt"/>
                <a:ea typeface="+mj-ea"/>
                <a:cs typeface="+mj-cs"/>
              </a:rPr>
              <a:t>Dynamic</a:t>
            </a:r>
            <a:endParaRPr kumimoji="0" lang="en-US" sz="4400" b="0" i="0" u="none" strike="noStrike" kern="1200" cap="none" spc="0" normalizeH="0" baseline="0" noProof="0" dirty="0">
              <a:ln>
                <a:noFill/>
              </a:ln>
              <a:solidFill>
                <a:srgbClr val="800000"/>
              </a:solidFill>
              <a:effectLst/>
              <a:uLnTx/>
              <a:uFillTx/>
              <a:latin typeface="+mj-lt"/>
              <a:ea typeface="+mj-ea"/>
              <a:cs typeface="+mj-cs"/>
            </a:endParaRPr>
          </a:p>
        </p:txBody>
      </p:sp>
      <p:sp>
        <p:nvSpPr>
          <p:cNvPr id="9"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lifecycle management</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ingleton.cs.png"/>
          <p:cNvPicPr>
            <a:picLocks noChangeAspect="1"/>
          </p:cNvPicPr>
          <p:nvPr/>
        </p:nvPicPr>
        <p:blipFill>
          <a:blip r:embed="rId3"/>
          <a:stretch>
            <a:fillRect/>
          </a:stretch>
        </p:blipFill>
        <p:spPr>
          <a:xfrm>
            <a:off x="304430" y="1681328"/>
            <a:ext cx="8535140" cy="3495343"/>
          </a:xfrm>
          <a:prstGeom prst="rect">
            <a:avLst/>
          </a:prstGeom>
        </p:spPr>
      </p:pic>
      <p:sp>
        <p:nvSpPr>
          <p:cNvPr id="5"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err="1" smtClean="0"/>
              <a:t>aop</a:t>
            </a:r>
            <a:r>
              <a:rPr lang="en-US" dirty="0" smtClean="0"/>
              <a:t>/interception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ntercept.cs.png" descr="/Users/fullerjc/Documents/presentations/dependencies/img/Intercept.cs.png"/>
          <p:cNvPicPr>
            <a:picLocks noChangeAspect="1"/>
          </p:cNvPicPr>
          <p:nvPr/>
        </p:nvPicPr>
        <p:blipFill>
          <a:blip r:embed="rId2" r:link="rId3"/>
          <a:stretch>
            <a:fillRect/>
          </a:stretch>
        </p:blipFill>
        <p:spPr>
          <a:xfrm>
            <a:off x="304430" y="1498432"/>
            <a:ext cx="8535140" cy="3861135"/>
          </a:xfrm>
          <a:prstGeom prst="rect">
            <a:avLst/>
          </a:prstGeom>
        </p:spPr>
      </p:pic>
      <p:sp>
        <p:nvSpPr>
          <p:cNvPr id="6"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6000" dirty="0" smtClean="0"/>
              <a:t>?</a:t>
            </a:r>
            <a:endParaRPr lang="en-US" sz="6000" dirty="0"/>
          </a:p>
        </p:txBody>
      </p:sp>
      <p:sp>
        <p:nvSpPr>
          <p:cNvPr id="3" name="Title 1"/>
          <p:cNvSpPr txBox="1">
            <a:spLocks/>
          </p:cNvSpPr>
          <p:nvPr/>
        </p:nvSpPr>
        <p:spPr>
          <a:xfrm>
            <a:off x="0" y="5715000"/>
            <a:ext cx="8229600" cy="1143000"/>
          </a:xfrm>
          <a:prstGeom prst="rect">
            <a:avLst/>
          </a:prstGeom>
        </p:spPr>
        <p:txBody>
          <a:bodyPr vert="horz" lIns="91440" tIns="45720" rIns="91440" bIns="45720" rtlCol="0" anchor="ctr">
            <a:normAutofit fontScale="62500" lnSpcReduction="20000"/>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jon</a:t>
            </a:r>
            <a:r>
              <a:rPr lang="en-US" sz="4400" dirty="0" smtClean="0">
                <a:latin typeface="+mj-lt"/>
                <a:ea typeface="+mj-ea"/>
                <a:cs typeface="+mj-cs"/>
              </a:rPr>
              <a:t>_fuller</a:t>
            </a:r>
          </a:p>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fullerjc@gmail.com</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457200" rtl="0" eaLnBrk="1" fontAlgn="auto" latinLnBrk="0" hangingPunct="1">
              <a:lnSpc>
                <a:spcPct val="100000"/>
              </a:lnSpc>
              <a:spcBef>
                <a:spcPct val="0"/>
              </a:spcBef>
              <a:spcAft>
                <a:spcPts val="0"/>
              </a:spcAft>
              <a:buClrTx/>
              <a:buSzTx/>
              <a:buFontTx/>
              <a:buNone/>
              <a:tabLst/>
              <a:defRPr/>
            </a:pPr>
            <a:r>
              <a:rPr lang="en-US" sz="4400" dirty="0" err="1" smtClean="0">
                <a:latin typeface="+mj-lt"/>
                <a:ea typeface="+mj-ea"/>
                <a:cs typeface="+mj-cs"/>
              </a:rPr>
              <a:t>github.com/jonfuller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3581400" y="6019800"/>
            <a:ext cx="1804889" cy="369332"/>
          </a:xfrm>
          <a:prstGeom prst="rect">
            <a:avLst/>
          </a:prstGeom>
          <a:noFill/>
        </p:spPr>
        <p:txBody>
          <a:bodyPr wrap="none" rtlCol="0">
            <a:spAutoFit/>
          </a:bodyPr>
          <a:lstStyle/>
          <a:p>
            <a:r>
              <a:rPr lang="en-US" dirty="0" smtClean="0"/>
              <a:t>Feedback please!</a:t>
            </a:r>
            <a:endParaRPr lang="en-US" dirty="0"/>
          </a:p>
        </p:txBody>
      </p:sp>
      <p:sp>
        <p:nvSpPr>
          <p:cNvPr id="6" name="Right Brace 5"/>
          <p:cNvSpPr/>
          <p:nvPr/>
        </p:nvSpPr>
        <p:spPr>
          <a:xfrm>
            <a:off x="3276600" y="5715000"/>
            <a:ext cx="228600" cy="1066800"/>
          </a:xfrm>
          <a:prstGeom prst="rightBrace">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1933</TotalTime>
  <Words>2128</Words>
  <Application>Microsoft Macintosh PowerPoint</Application>
  <PresentationFormat>On-screen Show (4:3)</PresentationFormat>
  <Paragraphs>232</Paragraphs>
  <Slides>38</Slides>
  <Notes>30</Notes>
  <HiddenSlides>0</HiddenSlides>
  <MMClips>0</MMClips>
  <ScaleCrop>false</ScaleCrop>
  <HeadingPairs>
    <vt:vector size="4" baseType="variant">
      <vt:variant>
        <vt:lpstr>Design Template</vt:lpstr>
      </vt:variant>
      <vt:variant>
        <vt:i4>1</vt:i4>
      </vt:variant>
      <vt:variant>
        <vt:lpstr>Slide Titles</vt:lpstr>
      </vt:variant>
      <vt:variant>
        <vt:i4>38</vt:i4>
      </vt:variant>
    </vt:vector>
  </HeadingPairs>
  <TitlesOfParts>
    <vt:vector size="39" baseType="lpstr">
      <vt:lpstr>Office Theme</vt:lpstr>
      <vt:lpstr>achieving system simplicity</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lpstr>Slide 15</vt:lpstr>
      <vt:lpstr>service location</vt:lpstr>
      <vt:lpstr>Slide 17</vt:lpstr>
      <vt:lpstr>dependency injection</vt:lpstr>
      <vt:lpstr>Slide 19</vt:lpstr>
      <vt:lpstr>Slide 20</vt:lpstr>
      <vt:lpstr>Slide 21</vt:lpstr>
      <vt:lpstr>poor man’s DI</vt:lpstr>
      <vt:lpstr>Slide 23</vt:lpstr>
      <vt:lpstr>simplicity</vt:lpstr>
      <vt:lpstr>inversion of control</vt:lpstr>
      <vt:lpstr>declarative</vt:lpstr>
      <vt:lpstr>container</vt:lpstr>
      <vt:lpstr>free your mind</vt:lpstr>
      <vt:lpstr>Slide 29</vt:lpstr>
      <vt:lpstr>Slide 30</vt:lpstr>
      <vt:lpstr>Slide 31</vt:lpstr>
      <vt:lpstr>conventions</vt:lpstr>
      <vt:lpstr>lifecycle management</vt:lpstr>
      <vt:lpstr>Slide 34</vt:lpstr>
      <vt:lpstr>aop/interception</vt:lpstr>
      <vt:lpstr>Slide 36</vt:lpstr>
      <vt:lpstr>simplicity</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29</cp:revision>
  <dcterms:created xsi:type="dcterms:W3CDTF">2010-03-17T03:25:18Z</dcterms:created>
  <dcterms:modified xsi:type="dcterms:W3CDTF">2010-03-17T03:34:02Z</dcterms:modified>
</cp:coreProperties>
</file>