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2" r:id="rId5"/>
    <p:sldId id="258" r:id="rId6"/>
    <p:sldId id="260" r:id="rId7"/>
    <p:sldId id="263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15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61E3-EEEB-4FBD-9C1D-BB6762051583}" type="datetimeFigureOut">
              <a:rPr lang="en-US" smtClean="0"/>
              <a:t>8/20/2008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C627-0282-4CBD-9DFB-B8B7BAA7F8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61E3-EEEB-4FBD-9C1D-BB6762051583}" type="datetimeFigureOut">
              <a:rPr lang="en-US" smtClean="0"/>
              <a:t>8/20/2008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C627-0282-4CBD-9DFB-B8B7BAA7F8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61E3-EEEB-4FBD-9C1D-BB6762051583}" type="datetimeFigureOut">
              <a:rPr lang="en-US" smtClean="0"/>
              <a:t>8/20/2008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C627-0282-4CBD-9DFB-B8B7BAA7F8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61E3-EEEB-4FBD-9C1D-BB6762051583}" type="datetimeFigureOut">
              <a:rPr lang="en-US" smtClean="0"/>
              <a:t>8/20/2008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C627-0282-4CBD-9DFB-B8B7BAA7F8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61E3-EEEB-4FBD-9C1D-BB6762051583}" type="datetimeFigureOut">
              <a:rPr lang="en-US" smtClean="0"/>
              <a:t>8/20/2008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C627-0282-4CBD-9DFB-B8B7BAA7F8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61E3-EEEB-4FBD-9C1D-BB6762051583}" type="datetimeFigureOut">
              <a:rPr lang="en-US" smtClean="0"/>
              <a:t>8/20/2008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C627-0282-4CBD-9DFB-B8B7BAA7F8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61E3-EEEB-4FBD-9C1D-BB6762051583}" type="datetimeFigureOut">
              <a:rPr lang="en-US" smtClean="0"/>
              <a:t>8/20/2008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C627-0282-4CBD-9DFB-B8B7BAA7F8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61E3-EEEB-4FBD-9C1D-BB6762051583}" type="datetimeFigureOut">
              <a:rPr lang="en-US" smtClean="0"/>
              <a:t>8/20/2008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C627-0282-4CBD-9DFB-B8B7BAA7F8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61E3-EEEB-4FBD-9C1D-BB6762051583}" type="datetimeFigureOut">
              <a:rPr lang="en-US" smtClean="0"/>
              <a:t>8/20/2008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C627-0282-4CBD-9DFB-B8B7BAA7F8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61E3-EEEB-4FBD-9C1D-BB6762051583}" type="datetimeFigureOut">
              <a:rPr lang="en-US" smtClean="0"/>
              <a:t>8/20/2008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C627-0282-4CBD-9DFB-B8B7BAA7F8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61E3-EEEB-4FBD-9C1D-BB6762051583}" type="datetimeFigureOut">
              <a:rPr lang="en-US" smtClean="0"/>
              <a:t>8/20/2008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C627-0282-4CBD-9DFB-B8B7BAA7F8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D61E3-EEEB-4FBD-9C1D-BB6762051583}" type="datetimeFigureOut">
              <a:rPr lang="en-US" smtClean="0"/>
              <a:t>8/20/2008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2C627-0282-4CBD-9DFB-B8B7BAA7F89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en/7/7c/ModelViewControllerDiagram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Going Medieval On Your App with Castle </a:t>
            </a:r>
            <a:r>
              <a:rPr lang="en-US" dirty="0" err="1" smtClean="0"/>
              <a:t>MonoRail</a:t>
            </a:r>
            <a:endParaRPr lang="en-US" dirty="0"/>
          </a:p>
        </p:txBody>
      </p:sp>
      <p:pic>
        <p:nvPicPr>
          <p:cNvPr id="4" name="Picture 4" descr="C:\Users\Jon\Desktop\RWS2-sma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6096000"/>
            <a:ext cx="1485900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MonoWhat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Intro/Slides</a:t>
            </a:r>
          </a:p>
          <a:p>
            <a:endParaRPr lang="en-US" dirty="0" smtClean="0"/>
          </a:p>
          <a:p>
            <a:r>
              <a:rPr lang="en-US" dirty="0" smtClean="0"/>
              <a:t>Quick Demo App</a:t>
            </a:r>
          </a:p>
          <a:p>
            <a:endParaRPr lang="en-US" dirty="0" smtClean="0"/>
          </a:p>
          <a:p>
            <a:r>
              <a:rPr lang="en-US" dirty="0" smtClean="0">
                <a:latin typeface="Viner Hand ITC" pitchFamily="66" charset="0"/>
              </a:rPr>
              <a:t>Dojo</a:t>
            </a:r>
            <a:r>
              <a:rPr lang="en-US" dirty="0" smtClean="0"/>
              <a:t> – Your turn!  Be thinking of a </a:t>
            </a:r>
            <a:r>
              <a:rPr lang="en-US" sz="1800" dirty="0" smtClean="0">
                <a:latin typeface="Arial Narrow" pitchFamily="34" charset="0"/>
              </a:rPr>
              <a:t>smallish</a:t>
            </a:r>
            <a:r>
              <a:rPr lang="en-US" sz="1800" dirty="0" smtClean="0"/>
              <a:t> </a:t>
            </a:r>
            <a:r>
              <a:rPr lang="en-US" dirty="0" smtClean="0"/>
              <a:t>web-app we can finish by 8:00P (or thereabouts)</a:t>
            </a:r>
            <a:endParaRPr lang="en-US" dirty="0"/>
          </a:p>
        </p:txBody>
      </p:sp>
      <p:pic>
        <p:nvPicPr>
          <p:cNvPr id="4" name="Picture 4" descr="C:\Users\Jon\Desktop\RWS2-sma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6096000"/>
            <a:ext cx="1485900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MonoRail</a:t>
            </a:r>
            <a:r>
              <a:rPr lang="en-US" dirty="0" smtClean="0"/>
              <a:t> –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ASP.NET</a:t>
            </a:r>
          </a:p>
          <a:p>
            <a:r>
              <a:rPr lang="en-US" dirty="0" smtClean="0"/>
              <a:t>MVC</a:t>
            </a:r>
          </a:p>
          <a:p>
            <a:r>
              <a:rPr lang="en-US" dirty="0" smtClean="0"/>
              <a:t>Castle</a:t>
            </a:r>
          </a:p>
          <a:p>
            <a:r>
              <a:rPr lang="en-US" dirty="0" smtClean="0"/>
              <a:t>NOT Specific to Mono</a:t>
            </a:r>
            <a:endParaRPr lang="en-US" dirty="0"/>
          </a:p>
          <a:p>
            <a:r>
              <a:rPr lang="en-US" dirty="0" smtClean="0"/>
              <a:t>AJAX?</a:t>
            </a:r>
          </a:p>
          <a:p>
            <a:r>
              <a:rPr lang="en-US" dirty="0" err="1" smtClean="0"/>
              <a:t>RoR</a:t>
            </a:r>
            <a:r>
              <a:rPr lang="en-US" dirty="0" smtClean="0"/>
              <a:t> – Convention Over Configuration</a:t>
            </a:r>
          </a:p>
          <a:p>
            <a:r>
              <a:rPr lang="en-US" dirty="0" smtClean="0"/>
              <a:t>What about Microsoft ASP.NET MVC?</a:t>
            </a:r>
          </a:p>
          <a:p>
            <a:endParaRPr lang="en-US" dirty="0" smtClean="0"/>
          </a:p>
        </p:txBody>
      </p:sp>
      <p:pic>
        <p:nvPicPr>
          <p:cNvPr id="1027" name="Picture 3" descr="C:\Users\Jon\Desktop\ModelViewController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1371600"/>
            <a:ext cx="4076700" cy="19177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181600" y="3276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hlinkClick r:id="rId3"/>
              </a:rPr>
              <a:t>f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hlinkClick r:id="rId3"/>
              </a:rPr>
              <a:t>rom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hlinkClick r:id="rId3"/>
              </a:rPr>
              <a:t>wikipedia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8" name="Picture 4" descr="C:\Users\Jon\Desktop\RWS2-smal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6096000"/>
            <a:ext cx="1485900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MonoRail</a:t>
            </a:r>
            <a:r>
              <a:rPr lang="en-US" dirty="0" smtClean="0"/>
              <a:t> –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Layouts, Filters, and Rescues, Oh My!</a:t>
            </a:r>
          </a:p>
          <a:p>
            <a:r>
              <a:rPr lang="en-US" dirty="0" smtClean="0"/>
              <a:t>Oh, and </a:t>
            </a:r>
            <a:r>
              <a:rPr lang="en-US" sz="3600" b="1" dirty="0" smtClean="0"/>
              <a:t>Actions</a:t>
            </a:r>
            <a:endParaRPr lang="en-US" b="1" dirty="0"/>
          </a:p>
        </p:txBody>
      </p:sp>
      <p:pic>
        <p:nvPicPr>
          <p:cNvPr id="4" name="Picture 4" descr="C:\Users\Jon\Desktop\RWS2-sma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6096000"/>
            <a:ext cx="1485900" cy="5715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3000" y="3200400"/>
            <a:ext cx="6744154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itchFamily="49" charset="0"/>
              </a:rPr>
              <a:t>[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itchFamily="49" charset="0"/>
              </a:rPr>
              <a:t>Layout("default")]</a:t>
            </a:r>
          </a:p>
          <a:p>
            <a:r>
              <a:rPr lang="en-US" sz="1400" dirty="0">
                <a:latin typeface="Consolas" pitchFamily="49" charset="0"/>
              </a:rPr>
              <a:t>    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itchFamily="49" charset="0"/>
              </a:rPr>
              <a:t>[Rescue("generalerror.vm")]</a:t>
            </a:r>
          </a:p>
          <a:p>
            <a:r>
              <a:rPr lang="en-US" sz="1400" dirty="0">
                <a:latin typeface="Consolas" pitchFamily="49" charset="0"/>
              </a:rPr>
              <a:t>    </a:t>
            </a: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itchFamily="49" charset="0"/>
              </a:rPr>
              <a:t>[Filter(</a:t>
            </a:r>
            <a:r>
              <a:rPr lang="en-US" sz="1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itchFamily="49" charset="0"/>
              </a:rPr>
              <a:t>ExecuteWhen.BeforeAction</a:t>
            </a: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itchFamily="49" charset="0"/>
              </a:rPr>
              <a:t>, </a:t>
            </a:r>
            <a:r>
              <a:rPr lang="en-US" sz="1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itchFamily="49" charset="0"/>
              </a:rPr>
              <a:t>typeof</a:t>
            </a: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itchFamily="49" charset="0"/>
              </a:rPr>
              <a:t>(</a:t>
            </a:r>
            <a:r>
              <a:rPr lang="en-US" sz="1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itchFamily="49" charset="0"/>
              </a:rPr>
              <a:t>LocalizationFilter</a:t>
            </a: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itchFamily="49" charset="0"/>
              </a:rPr>
              <a:t>))]</a:t>
            </a:r>
          </a:p>
          <a:p>
            <a:r>
              <a:rPr lang="en-US" sz="1400" dirty="0">
                <a:latin typeface="Consolas" pitchFamily="49" charset="0"/>
              </a:rPr>
              <a:t>    public class </a:t>
            </a:r>
            <a:r>
              <a:rPr lang="en-US" sz="1400" dirty="0" err="1">
                <a:latin typeface="Consolas" pitchFamily="49" charset="0"/>
              </a:rPr>
              <a:t>RegisterController</a:t>
            </a:r>
            <a:r>
              <a:rPr lang="en-US" sz="1400" dirty="0">
                <a:latin typeface="Consolas" pitchFamily="49" charset="0"/>
              </a:rPr>
              <a:t> : </a:t>
            </a:r>
            <a:r>
              <a:rPr lang="en-US" sz="1400" dirty="0" err="1">
                <a:latin typeface="Consolas" pitchFamily="49" charset="0"/>
              </a:rPr>
              <a:t>SmartDispatcherController</a:t>
            </a:r>
            <a:endParaRPr lang="en-US" sz="1400" dirty="0">
              <a:latin typeface="Consolas" pitchFamily="49" charset="0"/>
            </a:endParaRPr>
          </a:p>
          <a:p>
            <a:r>
              <a:rPr lang="en-US" sz="1400" dirty="0">
                <a:latin typeface="Consolas" pitchFamily="49" charset="0"/>
              </a:rPr>
              <a:t>    {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[Rescue("generalerror.vm")]</a:t>
            </a:r>
          </a:p>
          <a:p>
            <a:r>
              <a:rPr lang="en-US" sz="1400" dirty="0">
                <a:latin typeface="Consolas" pitchFamily="49" charset="0"/>
              </a:rPr>
              <a:t>        </a:t>
            </a:r>
            <a:r>
              <a:rPr lang="en-US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itchFamily="49" charset="0"/>
              </a:rPr>
              <a:t>[</a:t>
            </a:r>
            <a:r>
              <a:rPr lang="en-US" sz="1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onsolas" pitchFamily="49" charset="0"/>
              </a:rPr>
              <a:t>SkipFilter</a:t>
            </a:r>
            <a:r>
              <a:rPr lang="en-US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itchFamily="49" charset="0"/>
              </a:rPr>
              <a:t>(</a:t>
            </a:r>
            <a:r>
              <a:rPr lang="en-US" sz="1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onsolas" pitchFamily="49" charset="0"/>
              </a:rPr>
              <a:t>typeof</a:t>
            </a:r>
            <a:r>
              <a:rPr lang="en-US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itchFamily="49" charset="0"/>
              </a:rPr>
              <a:t>(</a:t>
            </a:r>
            <a:r>
              <a:rPr lang="en-US" sz="1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onsolas" pitchFamily="49" charset="0"/>
              </a:rPr>
              <a:t>LocalizationFilter</a:t>
            </a:r>
            <a:r>
              <a:rPr lang="en-US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itchFamily="49" charset="0"/>
              </a:rPr>
              <a:t>))]</a:t>
            </a:r>
          </a:p>
          <a:p>
            <a:r>
              <a:rPr lang="en-US" sz="1400" dirty="0">
                <a:latin typeface="Consolas" pitchFamily="49" charset="0"/>
              </a:rPr>
              <a:t>     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 public void Index()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        {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        }</a:t>
            </a:r>
          </a:p>
          <a:p>
            <a:r>
              <a:rPr lang="en-US" sz="1400" dirty="0" smtClean="0">
                <a:latin typeface="Consolas" pitchFamily="49" charset="0"/>
              </a:rPr>
              <a:t>    }</a:t>
            </a:r>
            <a:endParaRPr lang="en-US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MonoRail</a:t>
            </a:r>
            <a:r>
              <a:rPr lang="en-US" dirty="0" smtClean="0"/>
              <a:t> – Data Binding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your same old Data Binding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362200"/>
            <a:ext cx="7086600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    [</a:t>
            </a:r>
            <a:r>
              <a:rPr lang="en-US" sz="1400" dirty="0">
                <a:latin typeface="Consolas" pitchFamily="49" charset="0"/>
              </a:rPr>
              <a:t>Layout("default")]</a:t>
            </a:r>
          </a:p>
          <a:p>
            <a:r>
              <a:rPr lang="en-US" sz="1400" dirty="0">
                <a:latin typeface="Consolas" pitchFamily="49" charset="0"/>
              </a:rPr>
              <a:t>    public class </a:t>
            </a:r>
            <a:r>
              <a:rPr lang="en-US" sz="1400" dirty="0" err="1">
                <a:latin typeface="Consolas" pitchFamily="49" charset="0"/>
              </a:rPr>
              <a:t>RegisterController</a:t>
            </a:r>
            <a:r>
              <a:rPr lang="en-US" sz="1400" dirty="0">
                <a:latin typeface="Consolas" pitchFamily="49" charset="0"/>
              </a:rPr>
              <a:t> : 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itchFamily="49" charset="0"/>
              </a:rPr>
              <a:t>SmartDispatcherController</a:t>
            </a:r>
            <a:endParaRPr lang="en-US" sz="1400" dirty="0">
              <a:solidFill>
                <a:schemeClr val="accent2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r>
              <a:rPr lang="en-US" sz="1400" dirty="0">
                <a:latin typeface="Consolas" pitchFamily="49" charset="0"/>
              </a:rPr>
              <a:t>    </a:t>
            </a:r>
            <a:r>
              <a:rPr lang="en-US" sz="1400" dirty="0" smtClean="0">
                <a:latin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</a:rPr>
              <a:t>       …</a:t>
            </a:r>
            <a:endParaRPr lang="en-US" sz="1400" dirty="0">
              <a:latin typeface="Consolas" pitchFamily="49" charset="0"/>
            </a:endParaRPr>
          </a:p>
          <a:p>
            <a:r>
              <a:rPr lang="en-US" sz="1400" dirty="0">
                <a:latin typeface="Consolas" pitchFamily="49" charset="0"/>
              </a:rPr>
              <a:t>        public void Login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(string username, string password)</a:t>
            </a:r>
          </a:p>
          <a:p>
            <a:r>
              <a:rPr lang="en-US" sz="1400" dirty="0">
                <a:latin typeface="Consolas" pitchFamily="49" charset="0"/>
              </a:rPr>
              <a:t>        {</a:t>
            </a:r>
          </a:p>
          <a:p>
            <a:r>
              <a:rPr lang="en-US" sz="1400" dirty="0">
                <a:latin typeface="Consolas" pitchFamily="49" charset="0"/>
              </a:rPr>
              <a:t>            // do something useful here</a:t>
            </a:r>
          </a:p>
          <a:p>
            <a:r>
              <a:rPr lang="en-US" sz="1400" dirty="0">
                <a:latin typeface="Consolas" pitchFamily="49" charset="0"/>
              </a:rPr>
              <a:t>        }</a:t>
            </a:r>
          </a:p>
          <a:p>
            <a:endParaRPr lang="en-US" sz="1400" dirty="0">
              <a:latin typeface="Consolas" pitchFamily="49" charset="0"/>
            </a:endParaRPr>
          </a:p>
          <a:p>
            <a:r>
              <a:rPr lang="en-US" sz="1400" dirty="0">
                <a:latin typeface="Consolas" pitchFamily="49" charset="0"/>
              </a:rPr>
              <a:t>        public void Register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([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DataBind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("user")]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Models.User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 user)</a:t>
            </a:r>
          </a:p>
          <a:p>
            <a:r>
              <a:rPr lang="en-US" sz="1400" dirty="0">
                <a:latin typeface="Consolas" pitchFamily="49" charset="0"/>
              </a:rPr>
              <a:t>        {</a:t>
            </a:r>
          </a:p>
          <a:p>
            <a:r>
              <a:rPr lang="en-US" sz="1400" dirty="0">
                <a:latin typeface="Consolas" pitchFamily="49" charset="0"/>
              </a:rPr>
              <a:t>            // do something useful here</a:t>
            </a:r>
          </a:p>
          <a:p>
            <a:r>
              <a:rPr lang="en-US" sz="1400" dirty="0">
                <a:latin typeface="Consolas" pitchFamily="49" charset="0"/>
              </a:rPr>
              <a:t>        }</a:t>
            </a:r>
          </a:p>
          <a:p>
            <a:r>
              <a:rPr lang="en-US" sz="1400" dirty="0">
                <a:latin typeface="Consolas" pitchFamily="49" charset="0"/>
              </a:rPr>
              <a:t>    }</a:t>
            </a:r>
          </a:p>
        </p:txBody>
      </p:sp>
      <p:pic>
        <p:nvPicPr>
          <p:cNvPr id="9" name="Picture 4" descr="C:\Users\Jon\Desktop\RWS2-sma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6096000"/>
            <a:ext cx="1485900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MonoRail</a:t>
            </a:r>
            <a:r>
              <a:rPr lang="en-US" dirty="0" smtClean="0"/>
              <a:t> – View/Controller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300" dirty="0" err="1" smtClean="0"/>
              <a:t>RegisterController.Index</a:t>
            </a:r>
            <a:r>
              <a:rPr lang="en-US" sz="3300" dirty="0" smtClean="0"/>
              <a:t>() </a:t>
            </a:r>
            <a:r>
              <a:rPr lang="en-US" sz="3300" dirty="0" smtClean="0">
                <a:sym typeface="Wingdings" pitchFamily="2" charset="2"/>
              </a:rPr>
              <a:t></a:t>
            </a:r>
          </a:p>
          <a:p>
            <a:pPr>
              <a:buNone/>
            </a:pPr>
            <a:r>
              <a:rPr lang="en-US" sz="3300" dirty="0" smtClean="0">
                <a:sym typeface="Wingdings" pitchFamily="2" charset="2"/>
              </a:rPr>
              <a:t>Views/index.vm </a:t>
            </a:r>
          </a:p>
          <a:p>
            <a:pPr>
              <a:buNone/>
            </a:pPr>
            <a:r>
              <a:rPr lang="en-US" sz="3300" dirty="0" smtClean="0">
                <a:sym typeface="Wingdings" pitchFamily="2" charset="2"/>
              </a:rPr>
              <a:t>http://&lt;web address&gt;/register/</a:t>
            </a:r>
            <a:r>
              <a:rPr lang="en-US" sz="3300" dirty="0" err="1" smtClean="0">
                <a:sym typeface="Wingdings" pitchFamily="2" charset="2"/>
              </a:rPr>
              <a:t>index.rails</a:t>
            </a:r>
            <a:endParaRPr lang="en-US" sz="33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524000"/>
            <a:ext cx="655320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    [</a:t>
            </a:r>
            <a:r>
              <a:rPr lang="en-US" sz="1400" dirty="0">
                <a:latin typeface="Consolas" pitchFamily="49" charset="0"/>
              </a:rPr>
              <a:t>Layout("default")]</a:t>
            </a:r>
          </a:p>
          <a:p>
            <a:r>
              <a:rPr lang="en-US" sz="1400" dirty="0">
                <a:latin typeface="Consolas" pitchFamily="49" charset="0"/>
              </a:rPr>
              <a:t>    public class </a:t>
            </a:r>
            <a:r>
              <a:rPr lang="en-US" sz="1400" dirty="0" err="1">
                <a:latin typeface="Consolas" pitchFamily="49" charset="0"/>
              </a:rPr>
              <a:t>RegisterController</a:t>
            </a:r>
            <a:r>
              <a:rPr lang="en-US" sz="1400" dirty="0">
                <a:latin typeface="Consolas" pitchFamily="49" charset="0"/>
              </a:rPr>
              <a:t> : </a:t>
            </a:r>
            <a:r>
              <a:rPr lang="en-US" sz="1400" dirty="0" err="1">
                <a:latin typeface="Consolas" pitchFamily="49" charset="0"/>
              </a:rPr>
              <a:t>SmartDispatcherController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r>
              <a:rPr lang="en-US" sz="1400" dirty="0">
                <a:latin typeface="Consolas" pitchFamily="49" charset="0"/>
              </a:rPr>
              <a:t>    {</a:t>
            </a:r>
          </a:p>
          <a:p>
            <a:r>
              <a:rPr lang="en-US" sz="1400" dirty="0" smtClean="0">
                <a:latin typeface="Consolas" pitchFamily="49" charset="0"/>
              </a:rPr>
              <a:t>        public </a:t>
            </a:r>
            <a:r>
              <a:rPr lang="en-US" sz="1400" dirty="0">
                <a:latin typeface="Consolas" pitchFamily="49" charset="0"/>
              </a:rPr>
              <a:t>void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Index()</a:t>
            </a:r>
          </a:p>
          <a:p>
            <a:r>
              <a:rPr lang="en-US" sz="1400" dirty="0">
                <a:latin typeface="Consolas" pitchFamily="49" charset="0"/>
              </a:rPr>
              <a:t>        {</a:t>
            </a:r>
          </a:p>
          <a:p>
            <a:r>
              <a:rPr lang="en-US" sz="1400" dirty="0">
                <a:latin typeface="Consolas" pitchFamily="49" charset="0"/>
              </a:rPr>
              <a:t>        }</a:t>
            </a:r>
          </a:p>
          <a:p>
            <a:r>
              <a:rPr lang="en-US" sz="1400" dirty="0" smtClean="0">
                <a:latin typeface="Consolas" pitchFamily="49" charset="0"/>
              </a:rPr>
              <a:t>    }</a:t>
            </a:r>
            <a:endParaRPr lang="en-US" sz="1400" dirty="0">
              <a:latin typeface="Consolas" pitchFamily="49" charset="0"/>
            </a:endParaRPr>
          </a:p>
        </p:txBody>
      </p:sp>
      <p:pic>
        <p:nvPicPr>
          <p:cNvPr id="6" name="Picture 4" descr="C:\Users\Jon\Desktop\RWS2-sma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6096000"/>
            <a:ext cx="1485900" cy="5715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0" y="6488668"/>
            <a:ext cx="456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Psst</a:t>
            </a:r>
            <a:r>
              <a:rPr lang="en-US" dirty="0" smtClean="0"/>
              <a:t>!  Have you thought of a </a:t>
            </a:r>
            <a:r>
              <a:rPr lang="en-US" dirty="0" smtClean="0">
                <a:latin typeface="Viner Hand ITC" pitchFamily="66" charset="0"/>
              </a:rPr>
              <a:t>Dojo</a:t>
            </a:r>
            <a:r>
              <a:rPr lang="en-US" dirty="0" smtClean="0"/>
              <a:t> exercise yet?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MonoRail</a:t>
            </a:r>
            <a:r>
              <a:rPr lang="en-US" dirty="0" smtClean="0"/>
              <a:t> -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Engines</a:t>
            </a:r>
          </a:p>
          <a:p>
            <a:pPr lvl="1"/>
            <a:r>
              <a:rPr lang="en-US" dirty="0" err="1" smtClean="0"/>
              <a:t>NVelocity</a:t>
            </a:r>
            <a:r>
              <a:rPr lang="en-US" dirty="0" smtClean="0"/>
              <a:t> (forked from Apache’s version)</a:t>
            </a:r>
          </a:p>
          <a:p>
            <a:pPr lvl="1"/>
            <a:r>
              <a:rPr lang="en-US" dirty="0" err="1" smtClean="0"/>
              <a:t>NHaml</a:t>
            </a:r>
            <a:r>
              <a:rPr lang="en-US" dirty="0" smtClean="0"/>
              <a:t> (from ASP.NET MVC)</a:t>
            </a:r>
          </a:p>
          <a:p>
            <a:pPr lvl="1"/>
            <a:r>
              <a:rPr lang="en-US" dirty="0" smtClean="0"/>
              <a:t>ASPX style</a:t>
            </a:r>
          </a:p>
          <a:p>
            <a:pPr lvl="1"/>
            <a:r>
              <a:rPr lang="en-US" dirty="0" smtClean="0"/>
              <a:t>Brail (Boo based)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4" name="Picture 4" descr="C:\Users\Jon\Desktop\RWS2-sma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6096000"/>
            <a:ext cx="1485900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MonoRail</a:t>
            </a:r>
            <a:r>
              <a:rPr lang="en-US" dirty="0" smtClean="0"/>
              <a:t> -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4" descr="C:\Users\Jon\Desktop\RWS2-sma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6096000"/>
            <a:ext cx="1485900" cy="5715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90600" y="2057400"/>
            <a:ext cx="6553200" cy="187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itchFamily="49" charset="0"/>
              </a:rPr>
              <a:t>[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itchFamily="49" charset="0"/>
              </a:rPr>
              <a:t>Layout("default")]</a:t>
            </a:r>
          </a:p>
          <a:p>
            <a:r>
              <a:rPr lang="en-US" sz="1400" dirty="0">
                <a:latin typeface="Consolas" pitchFamily="49" charset="0"/>
              </a:rPr>
              <a:t>    public class </a:t>
            </a:r>
            <a:r>
              <a:rPr lang="en-US" sz="1400" dirty="0" err="1">
                <a:latin typeface="Consolas" pitchFamily="49" charset="0"/>
              </a:rPr>
              <a:t>RegisterController</a:t>
            </a:r>
            <a:r>
              <a:rPr lang="en-US" sz="1400" dirty="0">
                <a:latin typeface="Consolas" pitchFamily="49" charset="0"/>
              </a:rPr>
              <a:t> : </a:t>
            </a:r>
            <a:r>
              <a:rPr lang="en-US" sz="1400" dirty="0" err="1">
                <a:latin typeface="Consolas" pitchFamily="49" charset="0"/>
              </a:rPr>
              <a:t>SmartDispatcherController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r>
              <a:rPr lang="en-US" sz="1400" dirty="0">
                <a:latin typeface="Consolas" pitchFamily="49" charset="0"/>
              </a:rPr>
              <a:t>    {</a:t>
            </a:r>
          </a:p>
          <a:p>
            <a:r>
              <a:rPr lang="en-US" sz="1400" dirty="0" smtClean="0">
                <a:latin typeface="Consolas" pitchFamily="49" charset="0"/>
              </a:rPr>
              <a:t>        public </a:t>
            </a:r>
            <a:r>
              <a:rPr lang="en-US" sz="1400" dirty="0">
                <a:latin typeface="Consolas" pitchFamily="49" charset="0"/>
              </a:rPr>
              <a:t>void Index()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1400" dirty="0">
                <a:latin typeface="Consolas" pitchFamily="49" charset="0"/>
              </a:rPr>
              <a:t>        </a:t>
            </a:r>
            <a:r>
              <a:rPr lang="en-US" sz="1400" dirty="0" smtClean="0">
                <a:latin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</a:rPr>
              <a:t>           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PropertyBag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[“time”] =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DateTime.Now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;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1400" dirty="0">
                <a:latin typeface="Consolas" pitchFamily="49" charset="0"/>
              </a:rPr>
              <a:t>        }</a:t>
            </a:r>
          </a:p>
          <a:p>
            <a:r>
              <a:rPr lang="en-US" sz="1400" dirty="0" smtClean="0">
                <a:latin typeface="Consolas" pitchFamily="49" charset="0"/>
              </a:rPr>
              <a:t>    }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4572000"/>
            <a:ext cx="6553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Hello </a:t>
            </a:r>
            <a:r>
              <a:rPr lang="en-US" sz="1400" dirty="0" err="1" smtClean="0">
                <a:latin typeface="Consolas" pitchFamily="49" charset="0"/>
              </a:rPr>
              <a:t>MonoRail</a:t>
            </a:r>
            <a:r>
              <a:rPr lang="en-US" sz="1400" dirty="0" smtClean="0">
                <a:latin typeface="Consolas" pitchFamily="49" charset="0"/>
              </a:rPr>
              <a:t> n00b… the time is: $time.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1676400"/>
            <a:ext cx="2156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RegisterController.cs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4191000"/>
            <a:ext cx="2516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Views/Register/index.vm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5562600"/>
            <a:ext cx="655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Hello </a:t>
            </a:r>
            <a:r>
              <a:rPr lang="en-US" dirty="0" err="1" smtClean="0">
                <a:latin typeface="+mj-lt"/>
              </a:rPr>
              <a:t>MonoRail</a:t>
            </a:r>
            <a:r>
              <a:rPr lang="en-US" dirty="0" smtClean="0">
                <a:latin typeface="+mj-lt"/>
              </a:rPr>
              <a:t> n00b… the time is: </a:t>
            </a:r>
            <a:fld id="{53ACE411-6B81-4226-A382-5C6F049CEB21}" type="datetime9">
              <a:rPr lang="en-US" smtClean="0">
                <a:latin typeface="+mj-lt"/>
              </a:rPr>
              <a:t>8/20/2008 9:44:14 PM</a:t>
            </a:fld>
            <a:r>
              <a:rPr lang="en-US" dirty="0" smtClean="0"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0600" y="51816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MonoRail</a:t>
            </a:r>
            <a:r>
              <a:rPr lang="en-US" dirty="0" smtClean="0"/>
              <a:t> -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Partials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ViewComponents</a:t>
            </a:r>
            <a:endParaRPr lang="en-US" dirty="0"/>
          </a:p>
        </p:txBody>
      </p:sp>
      <p:pic>
        <p:nvPicPr>
          <p:cNvPr id="4" name="Picture 4" descr="C:\Users\Jon\Desktop\RWS2-sma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6096000"/>
            <a:ext cx="1485900" cy="5715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66800" y="2133600"/>
            <a:ext cx="306686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#</a:t>
            </a:r>
            <a:r>
              <a:rPr lang="en-US" sz="1400" dirty="0" err="1" smtClean="0">
                <a:latin typeface="Consolas" pitchFamily="49" charset="0"/>
              </a:rPr>
              <a:t>foreach</a:t>
            </a:r>
            <a:r>
              <a:rPr lang="en-US" sz="1400" dirty="0" smtClean="0">
                <a:latin typeface="Consolas" pitchFamily="49" charset="0"/>
              </a:rPr>
              <a:t>($post in $</a:t>
            </a:r>
            <a:r>
              <a:rPr lang="en-US" sz="1400" dirty="0" err="1" smtClean="0">
                <a:latin typeface="Consolas" pitchFamily="49" charset="0"/>
              </a:rPr>
              <a:t>blogPosts</a:t>
            </a:r>
            <a:r>
              <a:rPr lang="en-US" sz="1400" dirty="0" smtClean="0">
                <a:latin typeface="Consolas" pitchFamily="49" charset="0"/>
              </a:rPr>
              <a:t>)</a:t>
            </a:r>
          </a:p>
          <a:p>
            <a:r>
              <a:rPr lang="en-US" sz="1400" dirty="0" smtClean="0">
                <a:latin typeface="Consolas" pitchFamily="49" charset="0"/>
              </a:rPr>
              <a:t>    &lt;</a:t>
            </a:r>
            <a:r>
              <a:rPr lang="en-US" sz="1400" dirty="0" err="1" smtClean="0">
                <a:latin typeface="Consolas" pitchFamily="49" charset="0"/>
              </a:rPr>
              <a:t>li</a:t>
            </a:r>
            <a:r>
              <a:rPr lang="en-US" sz="1400" dirty="0" smtClean="0">
                <a:latin typeface="Consolas" pitchFamily="49" charset="0"/>
              </a:rPr>
              <a:t>&gt;</a:t>
            </a:r>
          </a:p>
          <a:p>
            <a:r>
              <a:rPr lang="en-US" sz="1400" dirty="0" smtClean="0">
                <a:latin typeface="Consolas" pitchFamily="49" charset="0"/>
              </a:rPr>
              <a:t>        #parse(“Shared/Post”)</a:t>
            </a:r>
          </a:p>
          <a:p>
            <a:r>
              <a:rPr lang="en-US" sz="1400" dirty="0" smtClean="0">
                <a:latin typeface="Consolas" pitchFamily="49" charset="0"/>
              </a:rPr>
              <a:t>    &lt;/</a:t>
            </a:r>
            <a:r>
              <a:rPr lang="en-US" sz="1400" dirty="0" err="1" smtClean="0">
                <a:latin typeface="Consolas" pitchFamily="49" charset="0"/>
              </a:rPr>
              <a:t>li</a:t>
            </a:r>
            <a:r>
              <a:rPr lang="en-US" sz="1400" dirty="0" smtClean="0">
                <a:latin typeface="Consolas" pitchFamily="49" charset="0"/>
              </a:rPr>
              <a:t>&gt;</a:t>
            </a:r>
          </a:p>
          <a:p>
            <a:r>
              <a:rPr lang="en-US" sz="1400" dirty="0" smtClean="0">
                <a:latin typeface="Consolas" pitchFamily="49" charset="0"/>
              </a:rPr>
              <a:t>#end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3886200"/>
            <a:ext cx="555152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MenuBarComponent</a:t>
            </a:r>
            <a:r>
              <a:rPr lang="en-US" sz="1400" dirty="0" smtClean="0">
                <a:latin typeface="Consolas" pitchFamily="49" charset="0"/>
              </a:rPr>
              <a:t> :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ViewComponent</a:t>
            </a:r>
            <a:r>
              <a:rPr lang="en-US" sz="1400" dirty="0" smtClean="0">
                <a:latin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</a:rPr>
              <a:t>    private </a:t>
            </a:r>
            <a:r>
              <a:rPr lang="en-US" sz="1400" dirty="0" err="1">
                <a:latin typeface="Consolas" pitchFamily="49" charset="0"/>
              </a:rPr>
              <a:t>UserContext</a:t>
            </a:r>
            <a:r>
              <a:rPr lang="en-US" sz="1400" dirty="0" smtClean="0">
                <a:latin typeface="Consolas" pitchFamily="49" charset="0"/>
              </a:rPr>
              <a:t> context=</a:t>
            </a:r>
            <a:r>
              <a:rPr lang="en-US" sz="1400" dirty="0">
                <a:latin typeface="Consolas" pitchFamily="49" charset="0"/>
              </a:rPr>
              <a:t>new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</a:rPr>
              <a:t>UserContext</a:t>
            </a:r>
            <a:r>
              <a:rPr lang="en-US" sz="1400" dirty="0" smtClean="0"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</a:rPr>
              <a:t>    public </a:t>
            </a:r>
            <a:r>
              <a:rPr lang="en-US" sz="1400" dirty="0">
                <a:latin typeface="Consolas" pitchFamily="49" charset="0"/>
              </a:rPr>
              <a:t>override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</a:rPr>
              <a:t>void</a:t>
            </a:r>
            <a:r>
              <a:rPr lang="en-US" sz="1400" dirty="0" smtClean="0">
                <a:latin typeface="Consolas" pitchFamily="49" charset="0"/>
              </a:rPr>
              <a:t> Render()</a:t>
            </a:r>
          </a:p>
          <a:p>
            <a:r>
              <a:rPr lang="en-US" sz="1400" dirty="0" smtClean="0">
                <a:latin typeface="Consolas" pitchFamily="49" charset="0"/>
              </a:rPr>
              <a:t>    {</a:t>
            </a:r>
          </a:p>
          <a:p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</a:rPr>
              <a:t>       if (</a:t>
            </a:r>
            <a:r>
              <a:rPr lang="en-US" sz="1400" dirty="0" err="1" smtClean="0">
                <a:latin typeface="Consolas" pitchFamily="49" charset="0"/>
              </a:rPr>
              <a:t>context.CurrentUserId</a:t>
            </a:r>
            <a:r>
              <a:rPr lang="en-US" sz="1400" dirty="0" smtClean="0">
                <a:latin typeface="Consolas" pitchFamily="49" charset="0"/>
              </a:rPr>
              <a:t> != null)</a:t>
            </a:r>
          </a:p>
          <a:p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</a:rPr>
              <a:t>           </a:t>
            </a:r>
            <a:r>
              <a:rPr lang="en-US" sz="1400" dirty="0" err="1" smtClean="0">
                <a:latin typeface="Consolas" pitchFamily="49" charset="0"/>
              </a:rPr>
              <a:t>PropertyBag</a:t>
            </a:r>
            <a:r>
              <a:rPr lang="en-US" sz="1400" dirty="0" smtClean="0">
                <a:latin typeface="Consolas" pitchFamily="49" charset="0"/>
              </a:rPr>
              <a:t>[“user"] = </a:t>
            </a:r>
            <a:r>
              <a:rPr lang="en-US" sz="1400" dirty="0" err="1" smtClean="0">
                <a:latin typeface="Consolas" pitchFamily="49" charset="0"/>
              </a:rPr>
              <a:t>context.CurrentUser</a:t>
            </a:r>
            <a:r>
              <a:rPr lang="en-US" sz="1400" dirty="0" smtClean="0">
                <a:latin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</a:rPr>
              <a:t>       </a:t>
            </a:r>
            <a:r>
              <a:rPr lang="en-US" sz="1400" dirty="0" err="1" smtClean="0">
                <a:latin typeface="Consolas" pitchFamily="49" charset="0"/>
              </a:rPr>
              <a:t>RenderView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>
                <a:latin typeface="Consolas" pitchFamily="49" charset="0"/>
              </a:rPr>
              <a:t>"default</a:t>
            </a:r>
            <a:r>
              <a:rPr lang="en-US" sz="1400" dirty="0" smtClean="0">
                <a:latin typeface="Consolas" pitchFamily="49" charset="0"/>
              </a:rPr>
              <a:t>");</a:t>
            </a:r>
          </a:p>
          <a:p>
            <a:r>
              <a:rPr lang="en-US" sz="1400" dirty="0" smtClean="0">
                <a:latin typeface="Consolas" pitchFamily="49" charset="0"/>
              </a:rPr>
              <a:t>    }</a:t>
            </a:r>
          </a:p>
          <a:p>
            <a:r>
              <a:rPr lang="en-US" sz="1400" dirty="0" smtClean="0">
                <a:latin typeface="Consolas" pitchFamily="49" charset="0"/>
              </a:rPr>
              <a:t>}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88668"/>
            <a:ext cx="341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Hey…Got an idea for the </a:t>
            </a:r>
            <a:r>
              <a:rPr lang="en-US" dirty="0" smtClean="0">
                <a:latin typeface="Viner Hand ITC" pitchFamily="66" charset="0"/>
              </a:rPr>
              <a:t>Dojo</a:t>
            </a:r>
            <a:r>
              <a:rPr lang="en-US" dirty="0" smtClean="0"/>
              <a:t> yet?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412</Words>
  <Application>Microsoft Office PowerPoint</Application>
  <PresentationFormat>On-screen Show (4:3)</PresentationFormat>
  <Paragraphs>103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Going Medieval On Your App with Castle MonoRail</vt:lpstr>
      <vt:lpstr>MonoWhat?</vt:lpstr>
      <vt:lpstr>MonoRail – What is it?</vt:lpstr>
      <vt:lpstr>MonoRail – Controllers</vt:lpstr>
      <vt:lpstr>MonoRail – Data Binding </vt:lpstr>
      <vt:lpstr>MonoRail – View/Controller</vt:lpstr>
      <vt:lpstr>MonoRail - Views</vt:lpstr>
      <vt:lpstr>MonoRail - Views</vt:lpstr>
      <vt:lpstr>MonoRail - Views</vt:lpstr>
    </vt:vector>
  </TitlesOfParts>
  <Company>Ball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Medieval On Your App with Castle MonoRail</dc:title>
  <dc:creator>Jon</dc:creator>
  <cp:lastModifiedBy>Jon</cp:lastModifiedBy>
  <cp:revision>14</cp:revision>
  <dcterms:created xsi:type="dcterms:W3CDTF">2008-08-21T00:50:17Z</dcterms:created>
  <dcterms:modified xsi:type="dcterms:W3CDTF">2008-08-21T03:01:03Z</dcterms:modified>
</cp:coreProperties>
</file>