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Override PartName="/ppt/notesSlides/notesSlide15.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2" r:id="rId18"/>
    <p:sldId id="274" r:id="rId19"/>
    <p:sldId id="275" r:id="rId20"/>
    <p:sldId id="276" r:id="rId21"/>
    <p:sldId id="277" r:id="rId22"/>
    <p:sldId id="279" r:id="rId23"/>
    <p:sldId id="278" r:id="rId24"/>
    <p:sldId id="280" r:id="rId25"/>
    <p:sldId id="281" r:id="rId26"/>
    <p:sldId id="282" r:id="rId27"/>
    <p:sldId id="283" r:id="rId28"/>
    <p:sldId id="284" r:id="rId29"/>
    <p:sldId id="27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5356" autoAdjust="0"/>
  </p:normalViewPr>
  <p:slideViewPr>
    <p:cSldViewPr snapToObjects="1">
      <p:cViewPr varScale="1">
        <p:scale>
          <a:sx n="116" d="100"/>
          <a:sy n="116" d="100"/>
        </p:scale>
        <p:origin x="-51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theme" Target="theme/theme1.xml"/><Relationship Id="rId3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36" Type="http://schemas.openxmlformats.org/officeDocument/2006/relationships/tableStyles" Target="tableStyle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printerSettings" Target="printerSettings/printerSettings1.bin"/><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pPr/>
              <a:t>3/15/10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broken</a:t>
            </a:r>
            <a:r>
              <a:rPr lang="en-US" baseline="0" dirty="0" smtClean="0"/>
              <a:t> our concrete dependencies (or at least we know how).</a:t>
            </a:r>
            <a:endParaRPr lang="en-US" dirty="0" smtClean="0"/>
          </a:p>
          <a:p>
            <a:r>
              <a:rPr lang="en-US" dirty="0" smtClean="0"/>
              <a:t>We</a:t>
            </a:r>
            <a:r>
              <a:rPr lang="en-US" baseline="0" dirty="0" smtClean="0"/>
              <a:t> need to somehow wire our implementations together.</a:t>
            </a:r>
          </a:p>
          <a:p>
            <a:r>
              <a:rPr lang="en-US" dirty="0" smtClean="0"/>
              <a:t>I think the first natural</a:t>
            </a:r>
            <a:r>
              <a:rPr lang="en-US" baseline="0" dirty="0" smtClean="0"/>
              <a:t> place to go is service location.</a:t>
            </a:r>
          </a:p>
          <a:p>
            <a:r>
              <a:rPr lang="en-US" baseline="0" dirty="0" smtClean="0"/>
              <a:t>You shove everything behind a global object/static gateway and pull our your dependencies.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we’ve</a:t>
            </a:r>
            <a:r>
              <a:rPr lang="en-US" baseline="0" dirty="0" smtClean="0"/>
              <a:t> basically traded dependencies.  We got rid of </a:t>
            </a:r>
            <a:r>
              <a:rPr lang="en-US" baseline="0" dirty="0" err="1" smtClean="0"/>
              <a:t>ImdbMovieFinder</a:t>
            </a:r>
            <a:r>
              <a:rPr lang="en-US" baseline="0" dirty="0" smtClean="0"/>
              <a:t> dependency but picked up the </a:t>
            </a:r>
            <a:r>
              <a:rPr lang="en-US" baseline="0" dirty="0" err="1" smtClean="0"/>
              <a:t>ServiceLocator</a:t>
            </a:r>
            <a:r>
              <a:rPr lang="en-US" baseline="0" dirty="0" smtClean="0"/>
              <a:t> one.</a:t>
            </a:r>
          </a:p>
          <a:p>
            <a:r>
              <a:rPr lang="en-US" baseline="0" dirty="0" smtClean="0"/>
              <a:t>That being said, this is probably the lesser of two evils.  It’s slightly more flexible.</a:t>
            </a:r>
          </a:p>
          <a:p>
            <a:r>
              <a:rPr lang="en-US" baseline="0" dirty="0" smtClean="0"/>
              <a:t>We’ve still got a bit of a smell though… the dependencies aren’t explicit.</a:t>
            </a:r>
          </a:p>
          <a:p>
            <a:r>
              <a:rPr lang="en-US" baseline="0" dirty="0" smtClean="0"/>
              <a:t>You can’t tell what this class needs, unless you look inside of it, at the implementation. Imagine using a library, and having to look at the source code to figure out what you need to register in your service locator to make it work?</a:t>
            </a:r>
          </a:p>
          <a:p>
            <a:r>
              <a:rPr lang="en-US" baseline="0" dirty="0" smtClean="0"/>
              <a:t>The idea is to make your implicit dependencies explicit, by declaring them, somehow.</a:t>
            </a:r>
          </a:p>
          <a:p>
            <a:r>
              <a:rPr lang="en-US" baseline="0" dirty="0" smtClean="0"/>
              <a:t>Also, depending on the implementation of your service locator, it may be difficult to reconfigure at deployment or runtime which finder gets used.</a:t>
            </a:r>
          </a:p>
          <a:p>
            <a:r>
              <a:rPr lang="en-US" baseline="0" dirty="0" smtClean="0"/>
              <a:t>That being said, this works pretty well, is easy to understand and is better than hard-coding all your dependencies.</a:t>
            </a:r>
          </a:p>
          <a:p>
            <a:r>
              <a:rPr lang="en-US" baseline="0" dirty="0" smtClean="0"/>
              <a:t>Let’s see a better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a:t>
            </a:r>
            <a:r>
              <a:rPr lang="en-US" baseline="0" dirty="0" smtClean="0"/>
              <a:t> injection is the act of injecting your dependencies (whether they’ve been inverted or not) into the consuming class of the service or dependency.</a:t>
            </a:r>
          </a:p>
          <a:p>
            <a:r>
              <a:rPr lang="en-US" baseline="0" dirty="0" smtClean="0"/>
              <a:t>We saw a minute ago how the consumer was pulling dependencies in.  We’re going to flip that upside down, and pass them into the consumer.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guys like to do it this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.NET guys</a:t>
            </a:r>
            <a:r>
              <a:rPr lang="en-US" baseline="0" dirty="0" smtClean="0"/>
              <a:t> (myself included) like to do it this way.</a:t>
            </a:r>
          </a:p>
          <a:p>
            <a:r>
              <a:rPr lang="en-US" baseline="0" dirty="0" smtClean="0"/>
              <a:t>You can see now, how the dependencies are explicitly stated up front, when the class gets created.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 Man’s DI is:</a:t>
            </a:r>
          </a:p>
          <a:p>
            <a:r>
              <a:rPr lang="en-US" dirty="0" smtClean="0"/>
              <a:t>Easy</a:t>
            </a:r>
            <a:r>
              <a:rPr lang="en-US" baseline="0" dirty="0" smtClean="0"/>
              <a:t> to understand</a:t>
            </a:r>
          </a:p>
          <a:p>
            <a:r>
              <a:rPr lang="en-US" baseline="0" dirty="0" smtClean="0"/>
              <a:t>Low barrier to entry way to start doing DI.</a:t>
            </a:r>
          </a:p>
        </p:txBody>
      </p:sp>
      <p:sp>
        <p:nvSpPr>
          <p:cNvPr id="4" name="Slide Number Placeholder 3"/>
          <p:cNvSpPr>
            <a:spLocks noGrp="1"/>
          </p:cNvSpPr>
          <p:nvPr>
            <p:ph type="sldNum" sz="quarter" idx="10"/>
          </p:nvPr>
        </p:nvSpPr>
        <p:spPr/>
        <p:txBody>
          <a:bodyPr/>
          <a:lstStyle/>
          <a:p>
            <a:fld id="{F5395209-E063-144C-8968-CAA31F3D1B83}"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one version during test (the DI version, so you can mock things) and use another version in production code.</a:t>
            </a:r>
            <a:endParaRPr lang="en-US" dirty="0" smtClean="0"/>
          </a:p>
          <a:p>
            <a:r>
              <a:rPr lang="en-US" dirty="0" smtClean="0"/>
              <a:t>There may be legitimate</a:t>
            </a:r>
            <a:r>
              <a:rPr lang="en-US" baseline="0" dirty="0" smtClean="0"/>
              <a:t> reasons for doing this, but I can’t think of any…</a:t>
            </a:r>
          </a:p>
          <a:p>
            <a:r>
              <a:rPr lang="en-US" baseline="0" dirty="0" smtClean="0"/>
              <a:t>In the long run, you’ll be better off to have just went without it, and went with a framework/tool instead.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originally stated this was</a:t>
            </a:r>
            <a:r>
              <a:rPr lang="en-US" baseline="0" dirty="0" smtClean="0"/>
              <a:t> all in the name of simplicity…</a:t>
            </a:r>
          </a:p>
          <a:p>
            <a:r>
              <a:rPr lang="en-US" baseline="0" dirty="0" smtClean="0"/>
              <a:t>does it feel like we’ve gotten simpler?</a:t>
            </a:r>
          </a:p>
          <a:p>
            <a:r>
              <a:rPr lang="en-US" baseline="0" dirty="0" smtClean="0"/>
              <a:t>doesn’t really to me.</a:t>
            </a:r>
          </a:p>
          <a:p>
            <a:r>
              <a:rPr lang="en-US" baseline="0" dirty="0" smtClean="0"/>
              <a:t>we’ve created some abstractions (which, arguably, make our system more difficult to understand)</a:t>
            </a:r>
          </a:p>
          <a:p>
            <a:r>
              <a:rPr lang="en-US" baseline="0" dirty="0" smtClean="0"/>
              <a:t>and we’re manually wiring some of these things together.</a:t>
            </a:r>
          </a:p>
          <a:p>
            <a:r>
              <a:rPr lang="en-US" baseline="0" dirty="0" smtClean="0"/>
              <a:t>How, if we don’t do PMDI or service location are our dependencies going to find each other?</a:t>
            </a:r>
          </a:p>
          <a:p>
            <a:r>
              <a:rPr lang="en-US" baseline="0" dirty="0" smtClean="0"/>
              <a:t>Seems like we’ve just relegated ourselves to instantiating our dependencies one level higher, and then passing them down.</a:t>
            </a:r>
          </a:p>
          <a:p>
            <a:r>
              <a:rPr lang="en-US" baseline="0" dirty="0" smtClean="0"/>
              <a:t>That does NOT sound like simplicity.  Sounds like the same set of problems, just worse.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here’s where this starts to get good.</a:t>
            </a:r>
          </a:p>
          <a:p>
            <a:r>
              <a:rPr lang="en-US" dirty="0" smtClean="0"/>
              <a:t>The idea behind the general</a:t>
            </a:r>
            <a:r>
              <a:rPr lang="en-US" baseline="0" dirty="0" smtClean="0"/>
              <a:t> term is to give control to someone else.  A framework, person, process, etc.</a:t>
            </a:r>
          </a:p>
          <a:p>
            <a:r>
              <a:rPr lang="en-US" baseline="0" dirty="0" smtClean="0"/>
              <a:t>Things like </a:t>
            </a:r>
            <a:r>
              <a:rPr lang="en-US" baseline="0" dirty="0" err="1" smtClean="0"/>
              <a:t>RoR</a:t>
            </a:r>
            <a:r>
              <a:rPr lang="en-US" baseline="0" dirty="0" smtClean="0"/>
              <a:t>, WPF, </a:t>
            </a:r>
            <a:r>
              <a:rPr lang="en-US" baseline="0" dirty="0" err="1" smtClean="0"/>
              <a:t>Nunit</a:t>
            </a:r>
            <a:r>
              <a:rPr lang="en-US" baseline="0" dirty="0" smtClean="0"/>
              <a:t> are all instances of where you’ve given up control and let someone/something else do the work for you.</a:t>
            </a:r>
          </a:p>
          <a:p>
            <a:r>
              <a:rPr lang="en-US" baseline="0" dirty="0" smtClean="0"/>
              <a:t>An </a:t>
            </a:r>
            <a:r>
              <a:rPr lang="en-US" baseline="0" dirty="0" err="1" smtClean="0"/>
              <a:t>IoC</a:t>
            </a:r>
            <a:r>
              <a:rPr lang="en-US" baseline="0" dirty="0" smtClean="0"/>
              <a:t> container is one other instance of this.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this allows</a:t>
            </a:r>
            <a:r>
              <a:rPr lang="en-US" baseline="0" dirty="0" smtClean="0"/>
              <a:t> us to do is be declarative… specify what, not how.</a:t>
            </a:r>
          </a:p>
          <a:p>
            <a:r>
              <a:rPr lang="en-US" baseline="0" dirty="0" smtClean="0"/>
              <a:t>WPF allows you to declare your UI and how it interacts with its data.</a:t>
            </a:r>
          </a:p>
          <a:p>
            <a:r>
              <a:rPr lang="en-US" baseline="0" dirty="0" err="1" smtClean="0"/>
              <a:t>RoR</a:t>
            </a:r>
            <a:r>
              <a:rPr lang="en-US" baseline="0" dirty="0" smtClean="0"/>
              <a:t> allows you to declaratively define your routes and URL structure.</a:t>
            </a:r>
          </a:p>
          <a:p>
            <a:r>
              <a:rPr lang="en-US" baseline="0" dirty="0" smtClean="0"/>
              <a:t>This correlates to the </a:t>
            </a:r>
            <a:r>
              <a:rPr lang="en-US" baseline="0" dirty="0" err="1" smtClean="0"/>
              <a:t>hollywood</a:t>
            </a:r>
            <a:r>
              <a:rPr lang="en-US" baseline="0" dirty="0" smtClean="0"/>
              <a:t> principle.  Don’t Call Us, We’ll Call you.</a:t>
            </a:r>
          </a:p>
          <a:p>
            <a:r>
              <a:rPr lang="en-US" baseline="0" dirty="0" smtClean="0"/>
              <a:t>You place hooks into the process, and when it’s time, your hooks will be called.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Orthogonality</a:t>
            </a:r>
            <a:r>
              <a:rPr lang="en-US" dirty="0" smtClean="0"/>
              <a:t>.</a:t>
            </a:r>
          </a:p>
          <a:p>
            <a:r>
              <a:rPr lang="en-US" dirty="0" smtClean="0"/>
              <a:t>With</a:t>
            </a:r>
            <a:r>
              <a:rPr lang="en-US" baseline="0" dirty="0" smtClean="0"/>
              <a:t> this inverted dependency in place we get the benefit of </a:t>
            </a:r>
            <a:r>
              <a:rPr lang="en-US" baseline="0" dirty="0" err="1" smtClean="0"/>
              <a:t>orthogonality</a:t>
            </a:r>
            <a:r>
              <a:rPr lang="en-US" baseline="0" dirty="0" smtClean="0"/>
              <a:t>.</a:t>
            </a:r>
          </a:p>
          <a:p>
            <a:r>
              <a:rPr lang="en-US" baseline="0" dirty="0" smtClean="0"/>
              <a:t>Now since we only depend on abstractions, rather than concretions we can change these to modules independently.</a:t>
            </a:r>
          </a:p>
          <a:p>
            <a:r>
              <a:rPr lang="en-US" baseline="0" dirty="0" smtClean="0"/>
              <a:t>Concerns of one module don’t project onto the concerns of the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Changes to one won’t affect another.</a:t>
            </a:r>
          </a:p>
          <a:p>
            <a:r>
              <a:rPr lang="en-US" dirty="0" smtClean="0"/>
              <a:t>However,</a:t>
            </a:r>
            <a:r>
              <a:rPr lang="en-US" baseline="0" dirty="0" smtClean="0"/>
              <a:t> if the semantics or interface changes, then, obviously, we’ll have some work to do.</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pPr/>
              <a:t>3/15/10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pPr/>
              <a:t>3/15/10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pPr/>
              <a:t>3/15/10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pPr/>
              <a:t>3/15/10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pPr/>
              <a:t>3/15/10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3" Type="http://schemas.openxmlformats.org/officeDocument/2006/relationships/image" Target="file://localhost/Users/fullerjc/Documents/presentations/dependencies/whatever.cs.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dirty="0" smtClean="0"/>
              <a:t>chieving system simplicity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eft-Up Arrow 3"/>
          <p:cNvSpPr/>
          <p:nvPr/>
        </p:nvSpPr>
        <p:spPr>
          <a:xfrm rot="3624887">
            <a:off x="3817085" y="1976930"/>
            <a:ext cx="2088622" cy="2258679"/>
          </a:xfrm>
          <a:prstGeom prst="leftUpArrow">
            <a:avLst>
              <a:gd name="adj1" fmla="val 6056"/>
              <a:gd name="adj2" fmla="val 6844"/>
              <a:gd name="adj3" fmla="val 25000"/>
            </a:avLst>
          </a:prstGeom>
          <a:solidFill>
            <a:schemeClr val="tx1"/>
          </a:solidFill>
          <a:ln>
            <a:noFill/>
          </a:ln>
        </p:spPr>
        <p:style>
          <a:lnRef idx="1">
            <a:schemeClr val="accent1"/>
          </a:lnRef>
          <a:fillRef idx="3">
            <a:schemeClr val="accent1"/>
          </a:fillRef>
          <a:effectRef idx="2">
            <a:schemeClr val="accent1"/>
          </a:effectRef>
          <a:fontRef idx="minor">
            <a:schemeClr val="lt1"/>
          </a:fontRef>
        </p:style>
      </p:sp>
      <p:sp>
        <p:nvSpPr>
          <p:cNvPr id="5" name="Arc 4"/>
          <p:cNvSpPr/>
          <p:nvPr/>
        </p:nvSpPr>
        <p:spPr>
          <a:xfrm rot="20489299">
            <a:off x="4020686" y="3715886"/>
            <a:ext cx="822960" cy="822960"/>
          </a:xfrm>
          <a:prstGeom prst="arc">
            <a:avLst>
              <a:gd name="adj1" fmla="val 15872078"/>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7" name="TextBox 6"/>
          <p:cNvSpPr txBox="1"/>
          <p:nvPr/>
        </p:nvSpPr>
        <p:spPr>
          <a:xfrm>
            <a:off x="4495800" y="3352800"/>
            <a:ext cx="609600" cy="369332"/>
          </a:xfrm>
          <a:prstGeom prst="rect">
            <a:avLst/>
          </a:prstGeom>
          <a:noFill/>
        </p:spPr>
        <p:txBody>
          <a:bodyPr wrap="square" rtlCol="0">
            <a:spAutoFit/>
          </a:bodyPr>
          <a:lstStyle/>
          <a:p>
            <a:r>
              <a:rPr lang="en-US" dirty="0" smtClean="0"/>
              <a:t>90˚</a:t>
            </a:r>
            <a:endParaRPr lang="en-US" dirty="0"/>
          </a:p>
        </p:txBody>
      </p:sp>
      <p:sp>
        <p:nvSpPr>
          <p:cNvPr id="8" name="TextBox 7"/>
          <p:cNvSpPr txBox="1"/>
          <p:nvPr/>
        </p:nvSpPr>
        <p:spPr>
          <a:xfrm>
            <a:off x="3276600" y="2286000"/>
            <a:ext cx="5334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324600" y="2983468"/>
            <a:ext cx="533400" cy="369332"/>
          </a:xfrm>
          <a:prstGeom prst="rect">
            <a:avLst/>
          </a:prstGeom>
          <a:noFill/>
        </p:spPr>
        <p:txBody>
          <a:bodyPr wrap="square" rtlCol="0">
            <a:spAutoFit/>
          </a:bodyPr>
          <a:lstStyle/>
          <a:p>
            <a:r>
              <a:rPr lang="en-US" dirty="0" smtClean="0"/>
              <a:t>Y</a:t>
            </a:r>
            <a:endParaRPr lang="en-US" dirty="0"/>
          </a:p>
        </p:txBody>
      </p:sp>
      <p:sp>
        <p:nvSpPr>
          <p:cNvPr id="10"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service location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service locator source code</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dependency injection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example, no DI</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Am not:</a:t>
            </a:r>
          </a:p>
          <a:p>
            <a:pPr>
              <a:buNone/>
            </a:pPr>
            <a:r>
              <a:rPr lang="en-US" dirty="0" smtClean="0"/>
              <a:t>expert</a:t>
            </a:r>
          </a:p>
          <a:p>
            <a:pPr>
              <a:buNone/>
            </a:pPr>
            <a:r>
              <a:rPr lang="en-US" dirty="0" smtClean="0"/>
              <a:t>all-knowing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example property injection</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example Constructor Injection</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poor man’s DI</a:t>
            </a:r>
            <a:endParaRPr lang="en-US" dirty="0"/>
          </a:p>
        </p:txBody>
      </p:sp>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PMDI</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
        <p:nvSpPr>
          <p:cNvPr id="3" name="Title 1"/>
          <p:cNvSpPr txBox="1">
            <a:spLocks/>
          </p:cNvSpPr>
          <p:nvPr/>
        </p:nvSpPr>
        <p:spPr>
          <a:xfrm>
            <a:off x="7391400" y="6096000"/>
            <a:ext cx="1752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WTF?</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inversion of control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declarative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container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whatever.cs.png" descr="/Users/fullerjc/Documents/presentations/dependencies/whatever.cs.png"/>
          <p:cNvPicPr>
            <a:picLocks noChangeAspect="1"/>
          </p:cNvPicPr>
          <p:nvPr/>
        </p:nvPicPr>
        <p:blipFill>
          <a:blip r:embed="rId2" r:link="rId3"/>
          <a:stretch>
            <a:fillRect/>
          </a:stretch>
        </p:blipFill>
        <p:spPr>
          <a:xfrm>
            <a:off x="2905615" y="2473877"/>
            <a:ext cx="3332769" cy="191024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1249</TotalTime>
  <Words>1303</Words>
  <Application>Microsoft Macintosh PowerPoint</Application>
  <PresentationFormat>On-screen Show (4:3)</PresentationFormat>
  <Paragraphs>152</Paragraphs>
  <Slides>29</Slides>
  <Notes>20</Notes>
  <HiddenSlides>0</HiddenSlides>
  <MMClips>0</MMClips>
  <ScaleCrop>false</ScaleCrop>
  <HeadingPairs>
    <vt:vector size="4" baseType="variant">
      <vt:variant>
        <vt:lpstr>Design Template</vt:lpstr>
      </vt:variant>
      <vt:variant>
        <vt:i4>1</vt:i4>
      </vt:variant>
      <vt:variant>
        <vt:lpstr>Slide Titles</vt:lpstr>
      </vt:variant>
      <vt:variant>
        <vt:i4>29</vt:i4>
      </vt:variant>
    </vt:vector>
  </HeadingPairs>
  <TitlesOfParts>
    <vt:vector size="30" baseType="lpstr">
      <vt:lpstr>Office Theme</vt:lpstr>
      <vt:lpstr>achieving system simplicity</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lpstr>Slide 15</vt:lpstr>
      <vt:lpstr>service location</vt:lpstr>
      <vt:lpstr>XXX service locator source code XXX</vt:lpstr>
      <vt:lpstr>dependency injection</vt:lpstr>
      <vt:lpstr>xxx MovieLister example, no DI XXX</vt:lpstr>
      <vt:lpstr>XXX MovieLister example property injection XXX</vt:lpstr>
      <vt:lpstr>XXX MovieLister example Constructor Injection XXX</vt:lpstr>
      <vt:lpstr>poor man’s DI</vt:lpstr>
      <vt:lpstr>XXX MovieLister PMDI XXX</vt:lpstr>
      <vt:lpstr>simplicity</vt:lpstr>
      <vt:lpstr>inversion of control</vt:lpstr>
      <vt:lpstr>declarative</vt:lpstr>
      <vt:lpstr>container</vt:lpstr>
      <vt:lpstr>simplicity</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14</cp:revision>
  <dcterms:created xsi:type="dcterms:W3CDTF">2010-03-15T23:44:48Z</dcterms:created>
  <dcterms:modified xsi:type="dcterms:W3CDTF">2010-03-15T23:45:27Z</dcterms:modified>
</cp:coreProperties>
</file>