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20861"/>
    <p:restoredTop sz="87469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59"/>
        <p:guide pos="3839"/>
      </p:guideLst>
    </p:cSldViewPr>
  </p:slideViewPr>
  <p:notesTextViewPr>
    <p:cViewPr>
      <p:scale>
        <a:sx n="115" d="100"/>
        <a:sy n="115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presProps" Target="presProps.xml"  /><Relationship Id="rId66" Type="http://schemas.openxmlformats.org/officeDocument/2006/relationships/viewProps" Target="viewProps.xml"  /><Relationship Id="rId67" Type="http://schemas.openxmlformats.org/officeDocument/2006/relationships/theme" Target="theme/theme1.xml"  /><Relationship Id="rId68" Type="http://schemas.openxmlformats.org/officeDocument/2006/relationships/tableStyles" Target="tableStyles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1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3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54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55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56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5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ㅡ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51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52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53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54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55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56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11/11/2020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</a:defRPr>
            </a:lvl1pPr>
          </a:lstStyle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</a:defRPr>
            </a:lvl1pPr>
          </a:lstStyle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776459" y="6505575"/>
            <a:ext cx="234546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4"/>
              </a:solidFill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나눔고딕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나눔고딕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나눔고딕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jpe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jpe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0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Relationship Id="rId3" Type="http://schemas.openxmlformats.org/officeDocument/2006/relationships/image" Target="../media/image2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1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6.png"  /><Relationship Id="rId4" Type="http://schemas.openxmlformats.org/officeDocument/2006/relationships/image" Target="../media/image31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"/>
          <p:cNvCxnSpPr/>
          <p:nvPr/>
        </p:nvCxnSpPr>
        <p:spPr>
          <a:xfrm>
            <a:off x="611663" y="3456445"/>
            <a:ext cx="604657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2"/>
          <p:cNvGrpSpPr/>
          <p:nvPr/>
        </p:nvGrpSpPr>
        <p:grpSpPr>
          <a:xfrm rot="0">
            <a:off x="7704760" y="1108112"/>
            <a:ext cx="2910665" cy="2941837"/>
            <a:chOff x="8307536" y="513343"/>
            <a:chExt cx="3656577" cy="3695737"/>
          </a:xfrm>
        </p:grpSpPr>
        <p:sp>
          <p:nvSpPr>
            <p:cNvPr id="6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5" name="TextBox 17"/>
          <p:cNvSpPr txBox="1"/>
          <p:nvPr/>
        </p:nvSpPr>
        <p:spPr>
          <a:xfrm>
            <a:off x="442656" y="2299661"/>
            <a:ext cx="7323663" cy="1003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 spc="-150">
                <a:solidFill>
                  <a:srgbClr val="595959"/>
                </a:solidFill>
                <a:latin typeface="+mj-lt"/>
                <a:ea typeface="THE명품고딕L"/>
              </a:rPr>
              <a:t>03</a:t>
            </a:r>
            <a:r>
              <a:rPr lang="ko-KR" altLang="en-US" sz="6000" b="1" spc="-150">
                <a:solidFill>
                  <a:srgbClr val="595959"/>
                </a:solidFill>
                <a:latin typeface="+mj-lt"/>
                <a:ea typeface="THE명품고딕L"/>
              </a:rPr>
              <a:t> </a:t>
            </a:r>
            <a:r>
              <a:rPr lang="en-US" altLang="ko-KR" sz="6000" b="1" spc="-150">
                <a:solidFill>
                  <a:srgbClr val="595959"/>
                </a:solidFill>
                <a:latin typeface="+mj-lt"/>
                <a:ea typeface="THE명품고딕L"/>
              </a:rPr>
              <a:t>GUI</a:t>
            </a:r>
            <a:r>
              <a:rPr lang="ko-KR" altLang="en-US" sz="6000" b="1" spc="-150">
                <a:solidFill>
                  <a:srgbClr val="595959"/>
                </a:solidFill>
                <a:latin typeface="+mj-lt"/>
                <a:ea typeface="THE명품고딕L"/>
              </a:rPr>
              <a:t>운용실습</a:t>
            </a:r>
            <a:r>
              <a:rPr lang="en-US" altLang="ko-KR" sz="6000" b="1" spc="-150">
                <a:solidFill>
                  <a:srgbClr val="595959"/>
                </a:solidFill>
                <a:latin typeface="+mj-lt"/>
                <a:ea typeface="THE명품고딕L"/>
              </a:rPr>
              <a:t>01</a:t>
            </a:r>
            <a:endParaRPr lang="en-US" altLang="ko-KR" sz="6000" b="1" spc="-150">
              <a:solidFill>
                <a:srgbClr val="595959"/>
              </a:solidFill>
              <a:latin typeface="+mj-lt"/>
              <a:ea typeface="THE명품고딕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  <a:endParaRPr lang="en-US" altLang="ko-KR" sz="1400" b="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  <a:endParaRPr lang="ko-KR" altLang="en-US" sz="3000" b="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grpSp>
        <p:nvGrpSpPr>
          <p:cNvPr id="58" name=""/>
          <p:cNvGrpSpPr/>
          <p:nvPr/>
        </p:nvGrpSpPr>
        <p:grpSpPr>
          <a:xfrm rot="0">
            <a:off x="361545" y="2384698"/>
            <a:ext cx="5284349" cy="1520352"/>
            <a:chOff x="294869" y="4761486"/>
            <a:chExt cx="5557938" cy="1753411"/>
          </a:xfrm>
        </p:grpSpPr>
        <p:sp>
          <p:nvSpPr>
            <p:cNvPr id="39" name=""/>
            <p:cNvSpPr/>
            <p:nvPr/>
          </p:nvSpPr>
          <p:spPr>
            <a:xfrm>
              <a:off x="2443061" y="4822284"/>
              <a:ext cx="1226090" cy="658643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주문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983911" y="4761486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고객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267403" y="4772024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제품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cxnSp>
          <p:nvCxnSpPr>
            <p:cNvPr id="42" name=""/>
            <p:cNvCxnSpPr/>
            <p:nvPr/>
          </p:nvCxnSpPr>
          <p:spPr>
            <a:xfrm>
              <a:off x="1895880" y="5136407"/>
              <a:ext cx="547181" cy="15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"/>
            <p:cNvCxnSpPr/>
            <p:nvPr/>
          </p:nvCxnSpPr>
          <p:spPr>
            <a:xfrm flipV="1">
              <a:off x="3669151" y="5146944"/>
              <a:ext cx="598251" cy="466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"/>
            <p:cNvSpPr/>
            <p:nvPr/>
          </p:nvSpPr>
          <p:spPr>
            <a:xfrm>
              <a:off x="294869" y="5876113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아이디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065381" y="5876520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이름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835487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주소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2727190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주문코드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3618891" y="5917051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제품명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4399129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가격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5204297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수량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cxnSp>
          <p:nvCxnSpPr>
            <p:cNvPr id="51" name=""/>
            <p:cNvCxnSpPr/>
            <p:nvPr/>
          </p:nvCxnSpPr>
          <p:spPr>
            <a:xfrm rot="10800000" flipV="1">
              <a:off x="848408" y="5511327"/>
              <a:ext cx="591488" cy="45233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"/>
            <p:cNvCxnSpPr/>
            <p:nvPr/>
          </p:nvCxnSpPr>
          <p:spPr>
            <a:xfrm rot="5400000">
              <a:off x="1232170" y="5668793"/>
              <a:ext cx="365191" cy="5025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"/>
            <p:cNvCxnSpPr/>
            <p:nvPr/>
          </p:nvCxnSpPr>
          <p:spPr>
            <a:xfrm>
              <a:off x="1439896" y="5511327"/>
              <a:ext cx="719847" cy="38545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"/>
            <p:cNvCxnSpPr/>
            <p:nvPr/>
          </p:nvCxnSpPr>
          <p:spPr>
            <a:xfrm rot="5400000">
              <a:off x="2840780" y="5691592"/>
              <a:ext cx="425990" cy="466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"/>
            <p:cNvCxnSpPr/>
            <p:nvPr/>
          </p:nvCxnSpPr>
          <p:spPr>
            <a:xfrm rot="10800000" flipV="1">
              <a:off x="4172430" y="5521867"/>
              <a:ext cx="550959" cy="48273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"/>
            <p:cNvCxnSpPr/>
            <p:nvPr/>
          </p:nvCxnSpPr>
          <p:spPr>
            <a:xfrm rot="5400000">
              <a:off x="4535926" y="5709324"/>
              <a:ext cx="374920" cy="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"/>
            <p:cNvCxnSpPr/>
            <p:nvPr/>
          </p:nvCxnSpPr>
          <p:spPr>
            <a:xfrm>
              <a:off x="4723388" y="5521865"/>
              <a:ext cx="575881" cy="47260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"/>
          <p:cNvSpPr/>
          <p:nvPr/>
        </p:nvSpPr>
        <p:spPr>
          <a:xfrm>
            <a:off x="300746" y="2208990"/>
            <a:ext cx="5471809" cy="1925265"/>
          </a:xfrm>
          <a:prstGeom prst="rect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sp>
        <p:nvSpPr>
          <p:cNvPr id="60" name="TextBox 18"/>
          <p:cNvSpPr txBox="1"/>
          <p:nvPr/>
        </p:nvSpPr>
        <p:spPr>
          <a:xfrm>
            <a:off x="3997541" y="1862483"/>
            <a:ext cx="2272138" cy="31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1500">
                <a:solidFill>
                  <a:schemeClr val="accent4"/>
                </a:solidFill>
                <a:latin typeface="나눔고딕"/>
                <a:ea typeface="나눔고딕"/>
              </a:rPr>
              <a:t>개체관계모델</a:t>
            </a:r>
            <a:r>
              <a:rPr lang="en-US" altLang="ko-KR" sz="1500">
                <a:solidFill>
                  <a:schemeClr val="accent4"/>
                </a:solidFill>
                <a:latin typeface="나눔고딕"/>
                <a:ea typeface="나눔고딕"/>
              </a:rPr>
              <a:t>(ERD)]</a:t>
            </a:r>
            <a:endParaRPr lang="en-US" altLang="ko-KR" sz="15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62" name=""/>
          <p:cNvSpPr/>
          <p:nvPr/>
        </p:nvSpPr>
        <p:spPr>
          <a:xfrm>
            <a:off x="289803" y="4754395"/>
            <a:ext cx="5471807" cy="1590877"/>
          </a:xfrm>
          <a:prstGeom prst="rect">
            <a:avLst/>
          </a:prstGeom>
          <a:noFill/>
          <a:ln w="317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고객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아이디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(PK),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이름 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 주소 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)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제품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</a:t>
            </a:r>
            <a:r>
              <a:rPr lang="ko-KR" altLang="en-US" sz="2000" u="sng">
                <a:solidFill>
                  <a:schemeClr val="tx1"/>
                </a:solidFill>
                <a:latin typeface="나눔고딕"/>
                <a:ea typeface="나눔고딕"/>
              </a:rPr>
              <a:t>제품명</a:t>
            </a:r>
            <a:r>
              <a:rPr lang="en-US" altLang="ko-KR" sz="2000" u="sng">
                <a:solidFill>
                  <a:schemeClr val="tx1"/>
                </a:solidFill>
                <a:latin typeface="나눔고딕"/>
                <a:ea typeface="나눔고딕"/>
              </a:rPr>
              <a:t>(PK)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가격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수량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...)</a:t>
            </a:r>
            <a:b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</a:b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주문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</a:t>
            </a:r>
            <a:r>
              <a:rPr lang="ko-KR" altLang="en-US" sz="1500" u="sng">
                <a:solidFill>
                  <a:schemeClr val="tx1"/>
                </a:solidFill>
                <a:latin typeface="나눔고딕"/>
                <a:ea typeface="나눔고딕"/>
              </a:rPr>
              <a:t>주문번호</a:t>
            </a:r>
            <a:r>
              <a:rPr lang="en-US" altLang="ko-KR" sz="1500" u="sng">
                <a:solidFill>
                  <a:schemeClr val="tx1"/>
                </a:solidFill>
                <a:latin typeface="나눔고딕"/>
                <a:ea typeface="나눔고딕"/>
              </a:rPr>
              <a:t>(PK)</a:t>
            </a: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,(FK),</a:t>
            </a:r>
            <a:r>
              <a:rPr lang="ko-KR" altLang="en-US" sz="1500">
                <a:solidFill>
                  <a:schemeClr val="tx1"/>
                </a:solidFill>
                <a:latin typeface="나눔고딕"/>
                <a:ea typeface="나눔고딕"/>
              </a:rPr>
              <a:t>아이디</a:t>
            </a: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(FK),</a:t>
            </a:r>
            <a:r>
              <a:rPr lang="ko-KR" altLang="en-US" sz="1500">
                <a:solidFill>
                  <a:schemeClr val="tx1"/>
                </a:solidFill>
                <a:latin typeface="나눔고딕"/>
                <a:ea typeface="나눔고딕"/>
              </a:rPr>
              <a:t>제품명</a:t>
            </a: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(FK),..)</a:t>
            </a:r>
            <a:endParaRPr lang="en-US" altLang="ko-KR" sz="15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65" name=""/>
          <p:cNvSpPr/>
          <p:nvPr/>
        </p:nvSpPr>
        <p:spPr>
          <a:xfrm>
            <a:off x="2777449" y="4285236"/>
            <a:ext cx="364787" cy="2735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2000">
              <a:latin typeface="나눔고딕"/>
              <a:ea typeface="나눔고딕"/>
            </a:endParaRPr>
          </a:p>
        </p:txBody>
      </p:sp>
      <p:sp>
        <p:nvSpPr>
          <p:cNvPr id="66" name=""/>
          <p:cNvSpPr/>
          <p:nvPr/>
        </p:nvSpPr>
        <p:spPr>
          <a:xfrm>
            <a:off x="5959204" y="5480927"/>
            <a:ext cx="395187" cy="3850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sp>
        <p:nvSpPr>
          <p:cNvPr id="67" name=""/>
          <p:cNvSpPr/>
          <p:nvPr/>
        </p:nvSpPr>
        <p:spPr>
          <a:xfrm>
            <a:off x="6800241" y="2187709"/>
            <a:ext cx="4640905" cy="4235585"/>
          </a:xfrm>
          <a:prstGeom prst="flowChartMagneticDisk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sp>
        <p:nvSpPr>
          <p:cNvPr id="68" name="TextBox 18"/>
          <p:cNvSpPr txBox="1"/>
          <p:nvPr/>
        </p:nvSpPr>
        <p:spPr>
          <a:xfrm>
            <a:off x="281939" y="4335335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논리적 설계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69" name="TextBox 18"/>
          <p:cNvSpPr txBox="1"/>
          <p:nvPr/>
        </p:nvSpPr>
        <p:spPr>
          <a:xfrm>
            <a:off x="6777584" y="1741698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물리적 설계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70" name=""/>
          <p:cNvSpPr/>
          <p:nvPr/>
        </p:nvSpPr>
        <p:spPr>
          <a:xfrm>
            <a:off x="7258586" y="3965443"/>
            <a:ext cx="1748646" cy="9744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CREATE TABLE memberTBL(</a:t>
            </a:r>
            <a:endParaRPr lang="en-US" altLang="ko-KR" sz="8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memberID  INT PRIMARYKEY,</a:t>
            </a:r>
            <a:endParaRPr lang="en-US" altLang="ko-KR" sz="8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memberName VARCHAR(40),</a:t>
            </a:r>
            <a:endParaRPr lang="en-US" altLang="ko-KR" sz="8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MemberAddress VARCHAR(40),</a:t>
            </a:r>
            <a:endParaRPr lang="en-US" altLang="ko-KR" sz="8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price INT)</a:t>
            </a:r>
            <a:endParaRPr lang="en-US" altLang="ko-KR" sz="8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71" name=""/>
          <p:cNvSpPr/>
          <p:nvPr/>
        </p:nvSpPr>
        <p:spPr>
          <a:xfrm>
            <a:off x="9407184" y="3955715"/>
            <a:ext cx="1748646" cy="9744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고딕"/>
                <a:ea typeface="나눔고딕"/>
              </a:rPr>
              <a:t>~~~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72" name=""/>
          <p:cNvSpPr/>
          <p:nvPr/>
        </p:nvSpPr>
        <p:spPr>
          <a:xfrm>
            <a:off x="8231757" y="5293269"/>
            <a:ext cx="1748646" cy="9744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고딕"/>
                <a:ea typeface="나눔고딕"/>
              </a:rPr>
              <a:t>~~~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73" name="TextBox 18"/>
          <p:cNvSpPr txBox="1"/>
          <p:nvPr/>
        </p:nvSpPr>
        <p:spPr>
          <a:xfrm>
            <a:off x="7147438" y="3643252"/>
            <a:ext cx="2211342" cy="317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accent4"/>
                </a:solidFill>
                <a:latin typeface="나눔고딕"/>
                <a:ea typeface="나눔고딕"/>
              </a:rPr>
              <a:t>MemberTbl</a:t>
            </a:r>
            <a:endParaRPr lang="en-US" altLang="ko-KR" sz="15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74" name="TextBox 67"/>
          <p:cNvSpPr txBox="1"/>
          <p:nvPr/>
        </p:nvSpPr>
        <p:spPr>
          <a:xfrm>
            <a:off x="8357825" y="2578152"/>
            <a:ext cx="2428164" cy="545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accent4"/>
                </a:solidFill>
                <a:latin typeface="나눔고딕"/>
                <a:ea typeface="나눔고딕"/>
              </a:rPr>
              <a:t>DBMS</a:t>
            </a:r>
            <a:endParaRPr lang="en-US" altLang="ko-KR" sz="3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75" name="TextBox 18"/>
          <p:cNvSpPr txBox="1"/>
          <p:nvPr/>
        </p:nvSpPr>
        <p:spPr>
          <a:xfrm>
            <a:off x="9377099" y="3674056"/>
            <a:ext cx="2211342" cy="317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accent4"/>
                </a:solidFill>
                <a:latin typeface="나눔고딕"/>
                <a:ea typeface="나눔고딕"/>
              </a:rPr>
              <a:t>ProductTbl</a:t>
            </a:r>
            <a:endParaRPr lang="en-US" altLang="ko-KR" sz="15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76" name="TextBox 18"/>
          <p:cNvSpPr txBox="1"/>
          <p:nvPr/>
        </p:nvSpPr>
        <p:spPr>
          <a:xfrm>
            <a:off x="8049881" y="4983034"/>
            <a:ext cx="3488100" cy="31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accent4"/>
                </a:solidFill>
                <a:latin typeface="나눔고딕"/>
                <a:ea typeface="나눔고딕"/>
              </a:rPr>
              <a:t>buyTbl</a:t>
            </a:r>
            <a:endParaRPr lang="en-US" altLang="ko-KR" sz="15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77" name="TextBox 18"/>
          <p:cNvSpPr txBox="1"/>
          <p:nvPr/>
        </p:nvSpPr>
        <p:spPr>
          <a:xfrm>
            <a:off x="205537" y="1775136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개념적 설계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  <a:endParaRPr lang="en-US" altLang="ko-KR" sz="1400" b="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  <a:endParaRPr lang="ko-KR" altLang="en-US" sz="3000" b="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205537" y="1775136"/>
            <a:ext cx="2886873" cy="47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500">
                <a:solidFill>
                  <a:schemeClr val="accent4"/>
                </a:solidFill>
                <a:latin typeface="나눔고딕"/>
                <a:ea typeface="나눔고딕"/>
              </a:rPr>
              <a:t>개념적 설계</a:t>
            </a: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  <a:endParaRPr lang="en-US" altLang="ko-KR" sz="25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71450" y="3150409"/>
            <a:ext cx="11470917" cy="365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개념적 설계단계에서 사용되는 설계기법중 가장 대표적인 것으로 </a:t>
            </a:r>
            <a:endParaRPr lang="ko-KR" altLang="en-US"/>
          </a:p>
          <a:p>
            <a:pPr>
              <a:defRPr/>
            </a:pPr>
            <a:r>
              <a:rPr lang="ko-KR" altLang="en-US"/>
              <a:t>개체 Entity 타입과 관계 Relationship 타입간의 구조, 개체를 구성하는 속성 Attribute를 약속된 기호로 표현한것. </a:t>
            </a:r>
            <a:endParaRPr lang="ko-KR" altLang="en-US"/>
          </a:p>
          <a:p>
            <a:pPr>
              <a:defRPr/>
            </a:pPr>
            <a:r>
              <a:rPr lang="ko-KR" altLang="en-US"/>
              <a:t>1976년 Peter Chen 피터첸에 의해 제안되었다. </a:t>
            </a:r>
            <a:endParaRPr lang="ko-KR" altLang="en-US"/>
          </a:p>
          <a:p>
            <a:pPr>
              <a:defRPr/>
            </a:pPr>
            <a:r>
              <a:rPr lang="ko-KR" altLang="en-US"/>
              <a:t>E-R Model 이알 모델 = E-R Diagram 이알 다이어그램 = ERD 이알디(entity relationship diagram) 라고도 한다.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1. 개체 : 실세계에 존재하며 서로 구별이 되는 유무형 정보의 대상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2. 속성 : 개체 특성이나 상태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3. 관계 : 개체나 속성 사이의 상호연관성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80" name=""/>
          <p:cNvSpPr txBox="1"/>
          <p:nvPr/>
        </p:nvSpPr>
        <p:spPr>
          <a:xfrm>
            <a:off x="221633" y="2592752"/>
            <a:ext cx="6096001" cy="42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/>
              <a:t>▶ </a:t>
            </a:r>
            <a:r>
              <a:rPr lang="en-US" altLang="ko-KR" sz="2200"/>
              <a:t>ER Model</a:t>
            </a: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  <a:endParaRPr lang="en-US" altLang="ko-KR" sz="1400" b="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  <a:endParaRPr lang="ko-KR" altLang="en-US" sz="3000" b="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205537" y="1775136"/>
            <a:ext cx="2886873" cy="47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500">
                <a:solidFill>
                  <a:schemeClr val="accent4"/>
                </a:solidFill>
                <a:latin typeface="나눔고딕"/>
                <a:ea typeface="나눔고딕"/>
              </a:rPr>
              <a:t>개념적 설계</a:t>
            </a: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  <a:endParaRPr lang="en-US" altLang="ko-KR" sz="25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221633" y="2592752"/>
            <a:ext cx="6096001" cy="42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/>
              <a:t>▶ </a:t>
            </a:r>
            <a:r>
              <a:rPr lang="en-US" altLang="ko-KR" sz="2200"/>
              <a:t>ER Model</a:t>
            </a:r>
            <a:endParaRPr lang="en-US" altLang="ko-KR" sz="220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13123"/>
            <a:ext cx="7658764" cy="5044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  <a:endParaRPr lang="en-US" altLang="ko-KR" sz="1400" b="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  <a:endParaRPr lang="ko-KR" altLang="en-US" sz="3000" b="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205537" y="1775136"/>
            <a:ext cx="2886873" cy="47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[ERD </a:t>
            </a:r>
            <a:r>
              <a:rPr lang="ko-KR" altLang="en-US" sz="2500">
                <a:solidFill>
                  <a:schemeClr val="accent4"/>
                </a:solidFill>
                <a:latin typeface="나눔고딕"/>
                <a:ea typeface="나눔고딕"/>
              </a:rPr>
              <a:t>관계선</a:t>
            </a: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  <a:endParaRPr lang="en-US" altLang="ko-KR" sz="25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rcRect l="2350" t="7000" r="21760" b="62040"/>
          <a:stretch>
            <a:fillRect/>
          </a:stretch>
        </p:blipFill>
        <p:spPr>
          <a:xfrm>
            <a:off x="0" y="2265156"/>
            <a:ext cx="9748420" cy="3035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  <a:endParaRPr lang="en-US" altLang="ko-KR" sz="1400" b="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  <a:endParaRPr lang="ko-KR" altLang="en-US" sz="3000" b="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205537" y="1775136"/>
            <a:ext cx="2886873" cy="47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[ERD </a:t>
            </a:r>
            <a:r>
              <a:rPr lang="ko-KR" altLang="en-US" sz="2500">
                <a:solidFill>
                  <a:schemeClr val="accent4"/>
                </a:solidFill>
                <a:latin typeface="나눔고딕"/>
                <a:ea typeface="나눔고딕"/>
              </a:rPr>
              <a:t>관계선 예시</a:t>
            </a:r>
            <a:r>
              <a:rPr lang="en-US" altLang="ko-KR" sz="25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  <a:endParaRPr lang="en-US" altLang="ko-KR" sz="25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656" y="2773707"/>
            <a:ext cx="7656713" cy="3828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391" y="201503"/>
            <a:ext cx="9676575" cy="6656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91374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915732" y="462787"/>
            <a:ext cx="639749" cy="3639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915732" y="988363"/>
          <a:ext cx="10360536" cy="21507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070"/>
                <a:gridCol w="4996466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86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종업원은 한 매장에 소속된다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종업원에 관해서는 사번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주소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휴대폰 번호의 정보를 관리한다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매장에 대해서는 매장 코드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주소 정보가 유지된다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종업원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소속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사번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휴대폰 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코드</a:t>
                      </a:r>
                      <a:r>
                        <a:rPr lang="en-US" altLang="ko-KR" sz="1500"/>
                        <a:t>.</a:t>
                      </a:r>
                      <a:r>
                        <a:rPr lang="ko-KR" altLang="en-US" sz="1500"/>
                        <a:t> 매장명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            </a:t>
                      </a:r>
                      <a:r>
                        <a:rPr lang="ko-KR" altLang="en-US" sz="1500"/>
                        <a:t>매장전화번호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주소 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5" name=""/>
          <p:cNvSpPr txBox="1"/>
          <p:nvPr/>
        </p:nvSpPr>
        <p:spPr>
          <a:xfrm>
            <a:off x="684196" y="3342259"/>
            <a:ext cx="2674319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[ER Model] Chen Model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1964137" y="538725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종업원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893332" y="4355384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사번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788712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이름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2657806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주소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" name=""/>
          <p:cNvCxnSpPr>
            <a:stCxn id="20" idx="4"/>
          </p:cNvCxnSpPr>
          <p:nvPr/>
        </p:nvCxnSpPr>
        <p:spPr>
          <a:xfrm rot="16200000" flipH="1">
            <a:off x="1898666" y="4893718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19" idx="4"/>
            <a:endCxn id="18" idx="0"/>
          </p:cNvCxnSpPr>
          <p:nvPr/>
        </p:nvCxnSpPr>
        <p:spPr>
          <a:xfrm>
            <a:off x="1227456" y="4966888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1" idx="4"/>
            <a:endCxn id="18" idx="0"/>
          </p:cNvCxnSpPr>
          <p:nvPr/>
        </p:nvCxnSpPr>
        <p:spPr>
          <a:xfrm rot="5400000">
            <a:off x="2339187" y="4734512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/>
          <p:nvPr/>
        </p:nvSpPr>
        <p:spPr>
          <a:xfrm>
            <a:off x="3178289" y="4758928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휴대폰 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6" name=""/>
          <p:cNvCxnSpPr>
            <a:stCxn id="18" idx="0"/>
            <a:endCxn id="25" idx="2"/>
          </p:cNvCxnSpPr>
          <p:nvPr/>
        </p:nvCxnSpPr>
        <p:spPr>
          <a:xfrm flipV="1">
            <a:off x="2404151" y="5064680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7925088" y="543194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매장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6854283" y="4400074"/>
            <a:ext cx="922471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매장명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7938152" y="4147423"/>
            <a:ext cx="1268736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매장 전화번호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9239951" y="4661136"/>
            <a:ext cx="8235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매장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주소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2" name=""/>
          <p:cNvCxnSpPr>
            <a:stCxn id="30" idx="4"/>
          </p:cNvCxnSpPr>
          <p:nvPr/>
        </p:nvCxnSpPr>
        <p:spPr>
          <a:xfrm rot="5400000">
            <a:off x="8126329" y="4968931"/>
            <a:ext cx="656193" cy="236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29" idx="5"/>
          </p:cNvCxnSpPr>
          <p:nvPr/>
        </p:nvCxnSpPr>
        <p:spPr>
          <a:xfrm>
            <a:off x="7641661" y="4922025"/>
            <a:ext cx="723440" cy="50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31" idx="2"/>
          </p:cNvCxnSpPr>
          <p:nvPr/>
        </p:nvCxnSpPr>
        <p:spPr>
          <a:xfrm rot="10800000" flipV="1">
            <a:off x="8365101" y="4966888"/>
            <a:ext cx="874850" cy="46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4914900" y="5387256"/>
            <a:ext cx="1283804" cy="644984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소속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"/>
          <p:cNvCxnSpPr/>
          <p:nvPr/>
        </p:nvCxnSpPr>
        <p:spPr>
          <a:xfrm>
            <a:off x="2906461" y="5714156"/>
            <a:ext cx="1988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>
            <a:off x="6208901" y="5709748"/>
            <a:ext cx="1667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4653342" y="5309724"/>
            <a:ext cx="324423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6208901" y="5344478"/>
            <a:ext cx="311913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42" name=""/>
          <p:cNvSpPr/>
          <p:nvPr/>
        </p:nvSpPr>
        <p:spPr>
          <a:xfrm>
            <a:off x="779446" y="3734421"/>
            <a:ext cx="3411553" cy="255725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698375" y="3076756"/>
            <a:ext cx="10577892" cy="342693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651735" y="2712774"/>
            <a:ext cx="1620930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[ER Diagram]</a:t>
            </a: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915732" y="462787"/>
            <a:ext cx="639749" cy="3639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915732" y="988363"/>
          <a:ext cx="10360536" cy="21507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070"/>
                <a:gridCol w="4996466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86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종업원은 한 매장에 소속된다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종업원에 관해서는 사번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주소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휴대폰 번호의 정보를 관리한다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매장에 대해서는 매장 코드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주소 정보가 유지된다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종업원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소속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사번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휴대폰 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코드</a:t>
                      </a:r>
                      <a:r>
                        <a:rPr lang="en-US" altLang="ko-KR" sz="1500"/>
                        <a:t>.</a:t>
                      </a:r>
                      <a:r>
                        <a:rPr lang="ko-KR" altLang="en-US" sz="1500"/>
                        <a:t> 매장명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ko-KR" altLang="en-US" sz="1500"/>
                        <a:t>            매장전화번호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매장 주소 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6" name=""/>
          <p:cNvSpPr txBox="1"/>
          <p:nvPr/>
        </p:nvSpPr>
        <p:spPr>
          <a:xfrm>
            <a:off x="1068131" y="3247009"/>
            <a:ext cx="2187679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Crow’s Foot Model</a:t>
            </a:r>
            <a:endParaRPr lang="en-US" altLang="ko-KR"/>
          </a:p>
        </p:txBody>
      </p:sp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1068130" y="4143208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종업원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사번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이름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주소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휴대폰 번호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"/>
          <p:cNvGraphicFramePr>
            <a:graphicFrameLocks noGrp="1"/>
          </p:cNvGraphicFramePr>
          <p:nvPr/>
        </p:nvGraphicFramePr>
        <p:xfrm>
          <a:off x="6345394" y="4143208"/>
          <a:ext cx="2187680" cy="13277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매장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매장명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매장 전화번호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매장 주소 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cxnSp>
        <p:nvCxnSpPr>
          <p:cNvPr id="41" name=""/>
          <p:cNvCxnSpPr>
            <a:stCxn id="17" idx="3"/>
          </p:cNvCxnSpPr>
          <p:nvPr/>
        </p:nvCxnSpPr>
        <p:spPr>
          <a:xfrm>
            <a:off x="3255811" y="4967121"/>
            <a:ext cx="3119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 rot="16200000" flipH="1">
            <a:off x="5912130" y="4990970"/>
            <a:ext cx="36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/>
          <p:nvPr/>
        </p:nvSpPr>
        <p:spPr>
          <a:xfrm>
            <a:off x="3718063" y="4778526"/>
            <a:ext cx="372717" cy="36773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en-US" altLang="ko-KR"/>
          </a:p>
        </p:txBody>
      </p:sp>
      <p:cxnSp>
        <p:nvCxnSpPr>
          <p:cNvPr id="44" name=""/>
          <p:cNvCxnSpPr/>
          <p:nvPr/>
        </p:nvCxnSpPr>
        <p:spPr>
          <a:xfrm rot="16200000" flipH="1">
            <a:off x="3534194" y="4962395"/>
            <a:ext cx="36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43" idx="2"/>
          </p:cNvCxnSpPr>
          <p:nvPr/>
        </p:nvCxnSpPr>
        <p:spPr>
          <a:xfrm rot="10800000">
            <a:off x="3435212" y="4807101"/>
            <a:ext cx="282850" cy="1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43" idx="2"/>
          </p:cNvCxnSpPr>
          <p:nvPr/>
        </p:nvCxnSpPr>
        <p:spPr>
          <a:xfrm rot="10800000" flipV="1">
            <a:off x="3435212" y="4962395"/>
            <a:ext cx="282851" cy="21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915730" y="462787"/>
            <a:ext cx="2052260" cy="3639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문제 과외정보</a:t>
            </a:r>
            <a:r>
              <a:rPr lang="en-US" altLang="ko-KR"/>
              <a:t>(1:1)</a:t>
            </a:r>
            <a:endParaRPr lang="en-US" altLang="ko-KR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915732" y="988363"/>
          <a:ext cx="10360946" cy="19221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/>
                <a:gridCol w="4996466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86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선생님 </a:t>
                      </a:r>
                      <a:r>
                        <a:rPr lang="en-US" altLang="ko-KR" sz="1500"/>
                        <a:t>1</a:t>
                      </a:r>
                      <a:r>
                        <a:rPr lang="ko-KR" altLang="en-US" sz="1500"/>
                        <a:t>명이 학생 </a:t>
                      </a:r>
                      <a:r>
                        <a:rPr lang="en-US" altLang="ko-KR" sz="1500"/>
                        <a:t>1</a:t>
                      </a:r>
                      <a:r>
                        <a:rPr lang="ko-KR" altLang="en-US" sz="1500"/>
                        <a:t>명과 과외한다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선생님에 대해서는 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주소 과외과목  정보를 유지한다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학생에 대해서는 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희망과목 정보를 유지한다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선생님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학생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과외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과외과목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희망과목 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5" name=""/>
          <p:cNvSpPr txBox="1"/>
          <p:nvPr/>
        </p:nvSpPr>
        <p:spPr>
          <a:xfrm>
            <a:off x="915732" y="3065018"/>
            <a:ext cx="1442658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Chen Model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1964137" y="538725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893332" y="4355384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788712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2657806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" name=""/>
          <p:cNvCxnSpPr>
            <a:stCxn id="20" idx="4"/>
          </p:cNvCxnSpPr>
          <p:nvPr/>
        </p:nvCxnSpPr>
        <p:spPr>
          <a:xfrm rot="16200000" flipH="1">
            <a:off x="1898666" y="4893718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19" idx="4"/>
            <a:endCxn id="18" idx="0"/>
          </p:cNvCxnSpPr>
          <p:nvPr/>
        </p:nvCxnSpPr>
        <p:spPr>
          <a:xfrm>
            <a:off x="1227456" y="4966888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1" idx="4"/>
            <a:endCxn id="18" idx="0"/>
          </p:cNvCxnSpPr>
          <p:nvPr/>
        </p:nvCxnSpPr>
        <p:spPr>
          <a:xfrm rot="5400000">
            <a:off x="2339187" y="4734512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/>
          <p:nvPr/>
        </p:nvSpPr>
        <p:spPr>
          <a:xfrm>
            <a:off x="3178289" y="4758928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6" name=""/>
          <p:cNvCxnSpPr>
            <a:stCxn id="18" idx="0"/>
            <a:endCxn id="25" idx="2"/>
          </p:cNvCxnSpPr>
          <p:nvPr/>
        </p:nvCxnSpPr>
        <p:spPr>
          <a:xfrm flipV="1">
            <a:off x="2404151" y="5064680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4914900" y="5387256"/>
            <a:ext cx="1283804" cy="644984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?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38" name=""/>
          <p:cNvCxnSpPr/>
          <p:nvPr/>
        </p:nvCxnSpPr>
        <p:spPr>
          <a:xfrm>
            <a:off x="2906461" y="5714156"/>
            <a:ext cx="1988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>
            <a:off x="6208901" y="5709748"/>
            <a:ext cx="1667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4653342" y="5309724"/>
            <a:ext cx="324423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6208901" y="5344478"/>
            <a:ext cx="321439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2" name=""/>
          <p:cNvSpPr/>
          <p:nvPr/>
        </p:nvSpPr>
        <p:spPr>
          <a:xfrm>
            <a:off x="7876034" y="543194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805229" y="4400074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7700608" y="4102732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8569703" y="410273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6" name=""/>
          <p:cNvCxnSpPr/>
          <p:nvPr/>
        </p:nvCxnSpPr>
        <p:spPr>
          <a:xfrm rot="16200000" flipH="1">
            <a:off x="7810562" y="4938408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>
            <a:off x="7139353" y="5011578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 rot="5400000">
            <a:off x="8251083" y="4779202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"/>
          <p:cNvSpPr/>
          <p:nvPr/>
        </p:nvSpPr>
        <p:spPr>
          <a:xfrm>
            <a:off x="9090186" y="4803618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0" name=""/>
          <p:cNvCxnSpPr/>
          <p:nvPr/>
        </p:nvCxnSpPr>
        <p:spPr>
          <a:xfrm flipV="1">
            <a:off x="8316048" y="5109370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6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Database</a:t>
              </a: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 구축 절차</a:t>
              </a:r>
              <a:endPara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915730" y="462787"/>
            <a:ext cx="2052260" cy="3639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문제 과외정보</a:t>
            </a:r>
            <a:r>
              <a:rPr lang="en-US" altLang="ko-KR"/>
              <a:t>(1:1)</a:t>
            </a:r>
            <a:endParaRPr lang="en-US" altLang="ko-KR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915732" y="988363"/>
          <a:ext cx="10360946" cy="19221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/>
                <a:gridCol w="4996466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86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선생님 </a:t>
                      </a:r>
                      <a:r>
                        <a:rPr lang="en-US" altLang="ko-KR" sz="1500"/>
                        <a:t>1</a:t>
                      </a:r>
                      <a:r>
                        <a:rPr lang="ko-KR" altLang="en-US" sz="1500"/>
                        <a:t>명이 학생 </a:t>
                      </a:r>
                      <a:r>
                        <a:rPr lang="en-US" altLang="ko-KR" sz="1500"/>
                        <a:t>1</a:t>
                      </a:r>
                      <a:r>
                        <a:rPr lang="ko-KR" altLang="en-US" sz="1500"/>
                        <a:t>명과 과외한다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선생님에 대해서는 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주소 과외과목  정보를 유지한다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학생에 대해서는 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희망과목 정보를 유지한다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선생님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학생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과외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이름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연락처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주소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과외과목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희망과목 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60" name=""/>
          <p:cNvSpPr txBox="1"/>
          <p:nvPr/>
        </p:nvSpPr>
        <p:spPr>
          <a:xfrm>
            <a:off x="1068131" y="3247009"/>
            <a:ext cx="2187679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Crow’s Foot Model</a:t>
            </a:r>
            <a:endParaRPr lang="en-US" altLang="ko-KR"/>
          </a:p>
        </p:txBody>
      </p:sp>
      <p:graphicFrame>
        <p:nvGraphicFramePr>
          <p:cNvPr id="61" name=""/>
          <p:cNvGraphicFramePr>
            <a:graphicFrameLocks noGrp="1"/>
          </p:cNvGraphicFramePr>
          <p:nvPr/>
        </p:nvGraphicFramePr>
        <p:xfrm>
          <a:off x="1068130" y="4143208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선생님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"/>
          <p:cNvGraphicFramePr>
            <a:graphicFrameLocks noGrp="1"/>
          </p:cNvGraphicFramePr>
          <p:nvPr/>
        </p:nvGraphicFramePr>
        <p:xfrm>
          <a:off x="6345394" y="4143208"/>
          <a:ext cx="2187680" cy="13277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학생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3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915730" y="462787"/>
            <a:ext cx="3585784" cy="3639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문제 </a:t>
            </a:r>
            <a:r>
              <a:rPr lang="en-US" altLang="ko-KR"/>
              <a:t>-</a:t>
            </a:r>
            <a:r>
              <a:rPr lang="ko-KR" altLang="en-US"/>
              <a:t> 컴퓨터 주변장치 관리 </a:t>
            </a:r>
            <a:r>
              <a:rPr lang="en-US" altLang="ko-KR"/>
              <a:t>(1:N)</a:t>
            </a:r>
            <a:endParaRPr lang="en-US" altLang="ko-KR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915732" y="988363"/>
          <a:ext cx="10360946" cy="21507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/>
                <a:gridCol w="4996466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86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주변장치들은 한 컴퓨터에 연결한다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주변장치들에 관해서는 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ko-KR" altLang="en-US" sz="1500"/>
                        <a:t>장치명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식별그룹</a:t>
                      </a:r>
                      <a:r>
                        <a:rPr lang="en-US" altLang="ko-KR" sz="1500"/>
                        <a:t>(ex.</a:t>
                      </a:r>
                      <a:r>
                        <a:rPr lang="ko-KR" altLang="en-US" sz="1500"/>
                        <a:t>출력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입력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기타</a:t>
                      </a:r>
                      <a:r>
                        <a:rPr lang="en-US" altLang="ko-KR" sz="1500"/>
                        <a:t>)</a:t>
                      </a:r>
                      <a:r>
                        <a:rPr lang="ko-KR" altLang="en-US" sz="1500"/>
                        <a:t>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가격 정보를 관리한다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컴퓨터에 관해서는 제조사명</a:t>
                      </a:r>
                      <a:r>
                        <a:rPr lang="en-US" altLang="ko-KR" sz="1500"/>
                        <a:t>,S/N,</a:t>
                      </a:r>
                      <a:r>
                        <a:rPr lang="ko-KR" altLang="en-US" sz="1500"/>
                        <a:t> 입력포트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출력포트 정보를 관리한다  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컴퓨터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주변장치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연결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장치명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식별그룹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가격정보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제조사명</a:t>
                      </a:r>
                      <a:r>
                        <a:rPr lang="en-US" altLang="ko-KR" sz="1500"/>
                        <a:t>,S/N,</a:t>
                      </a:r>
                      <a:r>
                        <a:rPr lang="ko-KR" altLang="en-US" sz="1500"/>
                        <a:t>입력포트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출력포트 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5" name=""/>
          <p:cNvSpPr txBox="1"/>
          <p:nvPr/>
        </p:nvSpPr>
        <p:spPr>
          <a:xfrm>
            <a:off x="915732" y="3065018"/>
            <a:ext cx="1442658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Chen Model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1964137" y="538725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893332" y="4355384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788712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2657806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" name=""/>
          <p:cNvCxnSpPr>
            <a:stCxn id="20" idx="4"/>
          </p:cNvCxnSpPr>
          <p:nvPr/>
        </p:nvCxnSpPr>
        <p:spPr>
          <a:xfrm rot="16200000" flipH="1">
            <a:off x="1898666" y="4893718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19" idx="4"/>
            <a:endCxn id="18" idx="0"/>
          </p:cNvCxnSpPr>
          <p:nvPr/>
        </p:nvCxnSpPr>
        <p:spPr>
          <a:xfrm>
            <a:off x="1227456" y="4966888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1" idx="4"/>
            <a:endCxn id="18" idx="0"/>
          </p:cNvCxnSpPr>
          <p:nvPr/>
        </p:nvCxnSpPr>
        <p:spPr>
          <a:xfrm rot="5400000">
            <a:off x="2339187" y="4734512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/>
          <p:nvPr/>
        </p:nvSpPr>
        <p:spPr>
          <a:xfrm>
            <a:off x="3178289" y="4758928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6" name=""/>
          <p:cNvCxnSpPr>
            <a:stCxn id="18" idx="0"/>
            <a:endCxn id="25" idx="2"/>
          </p:cNvCxnSpPr>
          <p:nvPr/>
        </p:nvCxnSpPr>
        <p:spPr>
          <a:xfrm flipV="1">
            <a:off x="2404151" y="5064680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7925088" y="543194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?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6854283" y="4400074"/>
            <a:ext cx="922471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7938152" y="4147423"/>
            <a:ext cx="1268736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9239951" y="4661136"/>
            <a:ext cx="8235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2" name=""/>
          <p:cNvCxnSpPr>
            <a:stCxn id="30" idx="4"/>
          </p:cNvCxnSpPr>
          <p:nvPr/>
        </p:nvCxnSpPr>
        <p:spPr>
          <a:xfrm rot="5400000">
            <a:off x="8126329" y="4968931"/>
            <a:ext cx="656193" cy="236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29" idx="5"/>
          </p:cNvCxnSpPr>
          <p:nvPr/>
        </p:nvCxnSpPr>
        <p:spPr>
          <a:xfrm>
            <a:off x="7641661" y="4922025"/>
            <a:ext cx="723440" cy="50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31" idx="2"/>
          </p:cNvCxnSpPr>
          <p:nvPr/>
        </p:nvCxnSpPr>
        <p:spPr>
          <a:xfrm rot="10800000" flipV="1">
            <a:off x="8365101" y="4966888"/>
            <a:ext cx="874850" cy="46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4914900" y="5387256"/>
            <a:ext cx="1283804" cy="644984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?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38" name=""/>
          <p:cNvCxnSpPr/>
          <p:nvPr/>
        </p:nvCxnSpPr>
        <p:spPr>
          <a:xfrm>
            <a:off x="2906461" y="5714156"/>
            <a:ext cx="1988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>
            <a:off x="6208901" y="5709748"/>
            <a:ext cx="1667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4653342" y="5309724"/>
            <a:ext cx="324423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6208901" y="5344478"/>
            <a:ext cx="321439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2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915730" y="462787"/>
            <a:ext cx="3585784" cy="3639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문제 </a:t>
            </a:r>
            <a:r>
              <a:rPr lang="en-US" altLang="ko-KR"/>
              <a:t>-</a:t>
            </a:r>
            <a:r>
              <a:rPr lang="ko-KR" altLang="en-US"/>
              <a:t> 컴퓨터 주변장치 관리 </a:t>
            </a:r>
            <a:r>
              <a:rPr lang="en-US" altLang="ko-KR"/>
              <a:t>(1:N)</a:t>
            </a:r>
            <a:endParaRPr lang="en-US" altLang="ko-KR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915732" y="988363"/>
          <a:ext cx="10360946" cy="21507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/>
                <a:gridCol w="4996466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86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주변장치들은 한 컴퓨터에 연결한다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주변장치들에 관해서는 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ko-KR" altLang="en-US" sz="1500"/>
                        <a:t>장치명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식별그룹</a:t>
                      </a:r>
                      <a:r>
                        <a:rPr lang="en-US" altLang="ko-KR" sz="1500"/>
                        <a:t>(ex.</a:t>
                      </a:r>
                      <a:r>
                        <a:rPr lang="ko-KR" altLang="en-US" sz="1500"/>
                        <a:t>출력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입력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기타</a:t>
                      </a:r>
                      <a:r>
                        <a:rPr lang="en-US" altLang="ko-KR" sz="1500"/>
                        <a:t>)</a:t>
                      </a:r>
                      <a:r>
                        <a:rPr lang="ko-KR" altLang="en-US" sz="1500"/>
                        <a:t>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가격 정보를 관리한다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컴퓨터에 관해서는 제조사명</a:t>
                      </a:r>
                      <a:r>
                        <a:rPr lang="en-US" altLang="ko-KR" sz="1500"/>
                        <a:t>,S/N,</a:t>
                      </a:r>
                      <a:r>
                        <a:rPr lang="ko-KR" altLang="en-US" sz="1500"/>
                        <a:t> 입력포트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출력포트 정보를 관리한다  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컴퓨터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주변장치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연결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 </a:t>
                      </a:r>
                      <a:r>
                        <a:rPr lang="ko-KR" altLang="en-US" sz="1500"/>
                        <a:t>장치명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식별그룹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가격정보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제조사명</a:t>
                      </a:r>
                      <a:r>
                        <a:rPr lang="en-US" altLang="ko-KR" sz="1500"/>
                        <a:t>,S/N,</a:t>
                      </a:r>
                      <a:r>
                        <a:rPr lang="ko-KR" altLang="en-US" sz="1500"/>
                        <a:t>입력포트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출력포트 </a:t>
                      </a: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42" name=""/>
          <p:cNvSpPr txBox="1"/>
          <p:nvPr/>
        </p:nvSpPr>
        <p:spPr>
          <a:xfrm>
            <a:off x="1026425" y="3247009"/>
            <a:ext cx="2187679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Crow’s Foot Model</a:t>
            </a:r>
            <a:endParaRPr lang="en-US" altLang="ko-KR"/>
          </a:p>
        </p:txBody>
      </p:sp>
      <p:graphicFrame>
        <p:nvGraphicFramePr>
          <p:cNvPr id="43" name=""/>
          <p:cNvGraphicFramePr>
            <a:graphicFrameLocks noGrp="1"/>
          </p:cNvGraphicFramePr>
          <p:nvPr/>
        </p:nvGraphicFramePr>
        <p:xfrm>
          <a:off x="1264549" y="4505573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컴퓨터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"/>
          <p:cNvGraphicFramePr>
            <a:graphicFrameLocks noGrp="1"/>
          </p:cNvGraphicFramePr>
          <p:nvPr/>
        </p:nvGraphicFramePr>
        <p:xfrm>
          <a:off x="6541813" y="4505573"/>
          <a:ext cx="2187680" cy="13277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주변장치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915732" y="462787"/>
            <a:ext cx="2709483" cy="3639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문제 </a:t>
            </a:r>
            <a:r>
              <a:rPr lang="en-US" altLang="ko-KR"/>
              <a:t>-</a:t>
            </a:r>
            <a:r>
              <a:rPr lang="ko-KR" altLang="en-US"/>
              <a:t> 학생관리 </a:t>
            </a:r>
            <a:r>
              <a:rPr lang="en-US" altLang="ko-KR"/>
              <a:t>DB(N:M)</a:t>
            </a:r>
            <a:endParaRPr lang="en-US" altLang="ko-KR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915732" y="988363"/>
          <a:ext cx="10360946" cy="237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/>
                <a:gridCol w="4996466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86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학생은 </a:t>
                      </a:r>
                      <a:r>
                        <a:rPr lang="en-US" altLang="ko-KR" sz="1500"/>
                        <a:t>A</a:t>
                      </a:r>
                      <a:r>
                        <a:rPr lang="ko-KR" altLang="en-US" sz="1500"/>
                        <a:t>학원에 등록된다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학생은 </a:t>
                      </a:r>
                      <a:r>
                        <a:rPr lang="en-US" altLang="ko-KR" sz="1500"/>
                        <a:t>A</a:t>
                      </a:r>
                      <a:r>
                        <a:rPr lang="ko-KR" altLang="en-US" sz="1500"/>
                        <a:t>학원 이외에 다른 학원에 등록될수도 있다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학생에 관해서는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 의 정보를 관리한다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학원에 대해서는 과목코드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과목내용 정보를 유지한다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등록에 대해서는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 정보를 관리한다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학생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학원 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등록 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과목내용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5" name=""/>
          <p:cNvSpPr txBox="1"/>
          <p:nvPr/>
        </p:nvSpPr>
        <p:spPr>
          <a:xfrm>
            <a:off x="1014301" y="3429000"/>
            <a:ext cx="1442658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Chen Model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1964137" y="5387256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893332" y="4355384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788712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2657806" y="4058043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" name=""/>
          <p:cNvCxnSpPr>
            <a:stCxn id="20" idx="4"/>
          </p:cNvCxnSpPr>
          <p:nvPr/>
        </p:nvCxnSpPr>
        <p:spPr>
          <a:xfrm rot="16200000" flipH="1">
            <a:off x="1898666" y="4893718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19" idx="4"/>
            <a:endCxn id="18" idx="0"/>
          </p:cNvCxnSpPr>
          <p:nvPr/>
        </p:nvCxnSpPr>
        <p:spPr>
          <a:xfrm>
            <a:off x="1227456" y="4966888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1" idx="4"/>
            <a:endCxn id="18" idx="0"/>
          </p:cNvCxnSpPr>
          <p:nvPr/>
        </p:nvCxnSpPr>
        <p:spPr>
          <a:xfrm rot="5400000">
            <a:off x="2339187" y="4734512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/>
          <p:nvPr/>
        </p:nvSpPr>
        <p:spPr>
          <a:xfrm>
            <a:off x="3178289" y="4758928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6" name=""/>
          <p:cNvCxnSpPr>
            <a:stCxn id="18" idx="0"/>
            <a:endCxn id="25" idx="2"/>
          </p:cNvCxnSpPr>
          <p:nvPr/>
        </p:nvCxnSpPr>
        <p:spPr>
          <a:xfrm flipV="1">
            <a:off x="2404151" y="5064680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5085816" y="5370432"/>
            <a:ext cx="1283804" cy="644984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38" name=""/>
          <p:cNvCxnSpPr>
            <a:stCxn id="18" idx="3"/>
            <a:endCxn id="37" idx="1"/>
          </p:cNvCxnSpPr>
          <p:nvPr/>
        </p:nvCxnSpPr>
        <p:spPr>
          <a:xfrm>
            <a:off x="2844165" y="5678991"/>
            <a:ext cx="2241651" cy="1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>
            <a:off x="6369620" y="5709748"/>
            <a:ext cx="2768647" cy="3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4761393" y="5289464"/>
            <a:ext cx="324423" cy="366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6369620" y="5290675"/>
            <a:ext cx="322645" cy="36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2" name=""/>
          <p:cNvSpPr/>
          <p:nvPr/>
        </p:nvSpPr>
        <p:spPr>
          <a:xfrm>
            <a:off x="478667" y="4966888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3" name=""/>
          <p:cNvCxnSpPr>
            <a:stCxn id="42" idx="6"/>
            <a:endCxn id="18" idx="0"/>
          </p:cNvCxnSpPr>
          <p:nvPr/>
        </p:nvCxnSpPr>
        <p:spPr>
          <a:xfrm>
            <a:off x="1146915" y="5272640"/>
            <a:ext cx="1257236" cy="11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"/>
          <p:cNvSpPr/>
          <p:nvPr/>
        </p:nvSpPr>
        <p:spPr>
          <a:xfrm>
            <a:off x="9138268" y="5451963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8067463" y="4420091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8962842" y="4122749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9831936" y="4122750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0" name=""/>
          <p:cNvCxnSpPr/>
          <p:nvPr/>
        </p:nvCxnSpPr>
        <p:spPr>
          <a:xfrm rot="16200000" flipH="1">
            <a:off x="9072796" y="4958425"/>
            <a:ext cx="700883" cy="25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/>
          <p:nvPr/>
        </p:nvCxnSpPr>
        <p:spPr>
          <a:xfrm>
            <a:off x="8401587" y="5031595"/>
            <a:ext cx="1176694" cy="42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/>
          <p:nvPr/>
        </p:nvCxnSpPr>
        <p:spPr>
          <a:xfrm rot="5400000">
            <a:off x="9513317" y="4799219"/>
            <a:ext cx="717708" cy="58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"/>
          <p:cNvSpPr/>
          <p:nvPr/>
        </p:nvSpPr>
        <p:spPr>
          <a:xfrm>
            <a:off x="10352419" y="4823635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 flipV="1">
            <a:off x="9578282" y="5129387"/>
            <a:ext cx="774137" cy="32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"/>
          <p:cNvSpPr/>
          <p:nvPr/>
        </p:nvSpPr>
        <p:spPr>
          <a:xfrm>
            <a:off x="4589481" y="4122751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5579472" y="4041220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9" name=""/>
          <p:cNvCxnSpPr>
            <a:stCxn id="57" idx="4"/>
          </p:cNvCxnSpPr>
          <p:nvPr/>
        </p:nvCxnSpPr>
        <p:spPr>
          <a:xfrm>
            <a:off x="4923605" y="4734255"/>
            <a:ext cx="804426" cy="61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>
            <a:endCxn id="37" idx="0"/>
          </p:cNvCxnSpPr>
          <p:nvPr/>
        </p:nvCxnSpPr>
        <p:spPr>
          <a:xfrm rot="5400000">
            <a:off x="5461803" y="4918639"/>
            <a:ext cx="717708" cy="18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"/>
          <p:cNvSpPr/>
          <p:nvPr/>
        </p:nvSpPr>
        <p:spPr>
          <a:xfrm>
            <a:off x="6483068" y="4561362"/>
            <a:ext cx="79248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2" name=""/>
          <p:cNvCxnSpPr>
            <a:stCxn id="37" idx="0"/>
          </p:cNvCxnSpPr>
          <p:nvPr/>
        </p:nvCxnSpPr>
        <p:spPr>
          <a:xfrm flipV="1">
            <a:off x="5727718" y="4867114"/>
            <a:ext cx="755350" cy="50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915732" y="462787"/>
            <a:ext cx="2709483" cy="3639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문제 </a:t>
            </a:r>
            <a:r>
              <a:rPr lang="en-US" altLang="ko-KR"/>
              <a:t>-</a:t>
            </a:r>
            <a:r>
              <a:rPr lang="ko-KR" altLang="en-US"/>
              <a:t> 학생관리 </a:t>
            </a:r>
            <a:r>
              <a:rPr lang="en-US" altLang="ko-KR"/>
              <a:t>DB(N:M)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1068130" y="3247072"/>
            <a:ext cx="3285538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Crow’s Foot Model</a:t>
            </a:r>
            <a:endParaRPr lang="en-US" altLang="ko-KR"/>
          </a:p>
        </p:txBody>
      </p:sp>
      <p:graphicFrame>
        <p:nvGraphicFramePr>
          <p:cNvPr id="63" name=""/>
          <p:cNvGraphicFramePr>
            <a:graphicFrameLocks noGrp="1"/>
          </p:cNvGraphicFramePr>
          <p:nvPr/>
        </p:nvGraphicFramePr>
        <p:xfrm>
          <a:off x="1068130" y="4143208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학생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"/>
          <p:cNvGraphicFramePr>
            <a:graphicFrameLocks noGrp="1"/>
          </p:cNvGraphicFramePr>
          <p:nvPr/>
        </p:nvGraphicFramePr>
        <p:xfrm>
          <a:off x="9088998" y="4143208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학원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"/>
          <p:cNvGraphicFramePr>
            <a:graphicFrameLocks noGrp="1"/>
          </p:cNvGraphicFramePr>
          <p:nvPr/>
        </p:nvGraphicFramePr>
        <p:xfrm>
          <a:off x="4802759" y="4143208"/>
          <a:ext cx="218768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87680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등록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"/>
          <p:cNvGraphicFramePr>
            <a:graphicFrameLocks noGrp="1"/>
          </p:cNvGraphicFramePr>
          <p:nvPr/>
        </p:nvGraphicFramePr>
        <p:xfrm>
          <a:off x="915732" y="988363"/>
          <a:ext cx="10360946" cy="237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64480"/>
                <a:gridCol w="4996466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업무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엔티티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관계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속성 검출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86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각각의 학생은 </a:t>
                      </a:r>
                      <a:r>
                        <a:rPr lang="en-US" altLang="ko-KR" sz="1500"/>
                        <a:t>A</a:t>
                      </a:r>
                      <a:r>
                        <a:rPr lang="ko-KR" altLang="en-US" sz="1500"/>
                        <a:t>학원에 등록된다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학생은 </a:t>
                      </a:r>
                      <a:r>
                        <a:rPr lang="en-US" altLang="ko-KR" sz="1500"/>
                        <a:t>A</a:t>
                      </a:r>
                      <a:r>
                        <a:rPr lang="ko-KR" altLang="en-US" sz="1500"/>
                        <a:t>학원 이외에 다른 학원에 등록될수도 있다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학생에 관해서는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 의 정보를 관리한다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학원에 대해서는 과목코드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과목내용 정보를 유지한다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등록에 대해서는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 정보를 관리한다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개체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학생 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학원 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관계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등록 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-</a:t>
                      </a:r>
                      <a:r>
                        <a:rPr lang="ko-KR" altLang="en-US" sz="1500"/>
                        <a:t> 속성 </a:t>
                      </a:r>
                      <a:r>
                        <a:rPr lang="en-US" altLang="ko-KR" sz="1500"/>
                        <a:t>:</a:t>
                      </a:r>
                      <a:r>
                        <a:rPr lang="ko-KR" altLang="en-US" sz="1500"/>
                        <a:t> 학번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이름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전화번호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과목코드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과목명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과목내용</a:t>
                      </a:r>
                      <a:endParaRPr lang="ko-KR" altLang="en-US" sz="1500"/>
                    </a:p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sz="1500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68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  <a:endParaRPr lang="en-US" altLang="ko-KR" sz="1400" b="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문제</a:t>
            </a:r>
            <a:endParaRPr lang="ko-KR" altLang="en-US" sz="3000" b="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4" name="TextBox 18"/>
          <p:cNvSpPr txBox="1"/>
          <p:nvPr/>
        </p:nvSpPr>
        <p:spPr>
          <a:xfrm>
            <a:off x="272212" y="1860861"/>
            <a:ext cx="2474798" cy="394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회사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ERD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cxnSp>
        <p:nvCxnSpPr>
          <p:cNvPr id="94" name=""/>
          <p:cNvCxnSpPr>
            <a:stCxn id="103" idx="2"/>
            <a:endCxn id="106" idx="0"/>
          </p:cNvCxnSpPr>
          <p:nvPr/>
        </p:nvCxnSpPr>
        <p:spPr>
          <a:xfrm rot="10800000" flipV="1">
            <a:off x="1377883" y="4936718"/>
            <a:ext cx="1111179" cy="8895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1926682" y="3994350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"/>
          <p:cNvSpPr/>
          <p:nvPr/>
        </p:nvSpPr>
        <p:spPr>
          <a:xfrm>
            <a:off x="987763" y="582630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7" name=""/>
          <p:cNvSpPr/>
          <p:nvPr/>
        </p:nvSpPr>
        <p:spPr>
          <a:xfrm>
            <a:off x="2883035" y="5816581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cxnSp>
        <p:nvCxnSpPr>
          <p:cNvPr id="122" name=""/>
          <p:cNvCxnSpPr>
            <a:stCxn id="125" idx="2"/>
            <a:endCxn id="126" idx="0"/>
          </p:cNvCxnSpPr>
          <p:nvPr/>
        </p:nvCxnSpPr>
        <p:spPr>
          <a:xfrm rot="10800000" flipV="1">
            <a:off x="7548865" y="4936718"/>
            <a:ext cx="1465833" cy="95412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"/>
          <p:cNvCxnSpPr>
            <a:stCxn id="125" idx="2"/>
            <a:endCxn id="127" idx="0"/>
          </p:cNvCxnSpPr>
          <p:nvPr/>
        </p:nvCxnSpPr>
        <p:spPr>
          <a:xfrm rot="5400000">
            <a:off x="8301238" y="5218316"/>
            <a:ext cx="995058" cy="43186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"/>
          <p:cNvCxnSpPr>
            <a:stCxn id="125" idx="2"/>
            <a:endCxn id="128" idx="0"/>
          </p:cNvCxnSpPr>
          <p:nvPr/>
        </p:nvCxnSpPr>
        <p:spPr>
          <a:xfrm rot="16200000" flipH="1">
            <a:off x="8853486" y="5097931"/>
            <a:ext cx="914399" cy="59197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"/>
          <p:cNvSpPr/>
          <p:nvPr/>
        </p:nvSpPr>
        <p:spPr>
          <a:xfrm>
            <a:off x="8452319" y="3994350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"/>
          <p:cNvSpPr/>
          <p:nvPr/>
        </p:nvSpPr>
        <p:spPr>
          <a:xfrm>
            <a:off x="7158746" y="5890840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27" name=""/>
          <p:cNvSpPr/>
          <p:nvPr/>
        </p:nvSpPr>
        <p:spPr>
          <a:xfrm>
            <a:off x="8192715" y="593177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28" name=""/>
          <p:cNvSpPr/>
          <p:nvPr/>
        </p:nvSpPr>
        <p:spPr>
          <a:xfrm>
            <a:off x="9216552" y="5851118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32" name=""/>
          <p:cNvSpPr/>
          <p:nvPr/>
        </p:nvSpPr>
        <p:spPr>
          <a:xfrm>
            <a:off x="5060204" y="3882887"/>
            <a:ext cx="1317287" cy="1165293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3" name=""/>
          <p:cNvCxnSpPr>
            <a:stCxn id="103" idx="3"/>
            <a:endCxn id="132" idx="1"/>
          </p:cNvCxnSpPr>
          <p:nvPr/>
        </p:nvCxnSpPr>
        <p:spPr>
          <a:xfrm>
            <a:off x="3051442" y="4465535"/>
            <a:ext cx="200876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"/>
          <p:cNvCxnSpPr>
            <a:stCxn id="125" idx="1"/>
            <a:endCxn id="132" idx="3"/>
          </p:cNvCxnSpPr>
          <p:nvPr/>
        </p:nvCxnSpPr>
        <p:spPr>
          <a:xfrm rot="10800000">
            <a:off x="6377491" y="4465535"/>
            <a:ext cx="207482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"/>
          <p:cNvCxnSpPr>
            <a:stCxn id="103" idx="2"/>
            <a:endCxn id="107" idx="0"/>
          </p:cNvCxnSpPr>
          <p:nvPr/>
        </p:nvCxnSpPr>
        <p:spPr>
          <a:xfrm rot="16200000" flipH="1">
            <a:off x="2441177" y="4984603"/>
            <a:ext cx="879862" cy="7840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"/>
          <p:cNvSpPr/>
          <p:nvPr/>
        </p:nvSpPr>
        <p:spPr>
          <a:xfrm>
            <a:off x="10270788" y="586165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cxnSp>
        <p:nvCxnSpPr>
          <p:cNvPr id="140" name=""/>
          <p:cNvCxnSpPr>
            <a:stCxn id="125" idx="2"/>
            <a:endCxn id="139" idx="0"/>
          </p:cNvCxnSpPr>
          <p:nvPr/>
        </p:nvCxnSpPr>
        <p:spPr>
          <a:xfrm>
            <a:off x="9014699" y="4936718"/>
            <a:ext cx="1646209" cy="9249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8"/>
          <p:cNvSpPr txBox="1"/>
          <p:nvPr/>
        </p:nvSpPr>
        <p:spPr>
          <a:xfrm>
            <a:off x="363814" y="2343393"/>
            <a:ext cx="7662882" cy="99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직원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회사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속성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부서명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부서코드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사원이름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사원코드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직무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직책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관계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소속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44" name="TextBox 18"/>
          <p:cNvSpPr txBox="1"/>
          <p:nvPr/>
        </p:nvSpPr>
        <p:spPr>
          <a:xfrm flipH="1">
            <a:off x="4726180" y="3954712"/>
            <a:ext cx="605631" cy="395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N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45" name="TextBox 18"/>
          <p:cNvSpPr txBox="1"/>
          <p:nvPr/>
        </p:nvSpPr>
        <p:spPr>
          <a:xfrm flipH="1">
            <a:off x="6337325" y="3954712"/>
            <a:ext cx="605631" cy="395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46" name="TextBox 18"/>
          <p:cNvSpPr txBox="1"/>
          <p:nvPr/>
        </p:nvSpPr>
        <p:spPr>
          <a:xfrm flipH="1">
            <a:off x="3074505" y="3954791"/>
            <a:ext cx="605631" cy="396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47" name="TextBox 18"/>
          <p:cNvSpPr txBox="1"/>
          <p:nvPr/>
        </p:nvSpPr>
        <p:spPr>
          <a:xfrm flipH="1">
            <a:off x="8080603" y="3953335"/>
            <a:ext cx="605631" cy="395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48" name="TextBox 18"/>
          <p:cNvSpPr txBox="1"/>
          <p:nvPr/>
        </p:nvSpPr>
        <p:spPr>
          <a:xfrm>
            <a:off x="6849324" y="1887812"/>
            <a:ext cx="3792084" cy="1004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ex)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총무부에 직원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A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 근무한다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인사부에 직원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B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 근무한다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49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  <a:endParaRPr lang="en-US" altLang="ko-KR" sz="1400" b="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문제</a:t>
            </a:r>
            <a:endParaRPr lang="ko-KR" altLang="en-US" sz="3000" b="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15106" y="1726163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4" name="TextBox 18"/>
          <p:cNvSpPr txBox="1"/>
          <p:nvPr/>
        </p:nvSpPr>
        <p:spPr>
          <a:xfrm>
            <a:off x="231679" y="1869575"/>
            <a:ext cx="2474798" cy="39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 관리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 ERD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cxnSp>
        <p:nvCxnSpPr>
          <p:cNvPr id="94" name=""/>
          <p:cNvCxnSpPr>
            <a:stCxn id="105" idx="2"/>
            <a:endCxn id="106" idx="0"/>
          </p:cNvCxnSpPr>
          <p:nvPr/>
        </p:nvCxnSpPr>
        <p:spPr>
          <a:xfrm rot="10800000" flipV="1">
            <a:off x="1131857" y="4894636"/>
            <a:ext cx="1212509" cy="8490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"/>
          <p:cNvCxnSpPr>
            <a:stCxn id="105" idx="2"/>
            <a:endCxn id="107" idx="0"/>
          </p:cNvCxnSpPr>
          <p:nvPr/>
        </p:nvCxnSpPr>
        <p:spPr>
          <a:xfrm rot="16200000" flipH="1">
            <a:off x="1906362" y="5332640"/>
            <a:ext cx="879861" cy="38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"/>
          <p:cNvCxnSpPr>
            <a:stCxn id="105" idx="2"/>
            <a:endCxn id="108" idx="0"/>
          </p:cNvCxnSpPr>
          <p:nvPr/>
        </p:nvCxnSpPr>
        <p:spPr>
          <a:xfrm>
            <a:off x="2344366" y="4894636"/>
            <a:ext cx="1372210" cy="860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>
            <a:stCxn id="104" idx="2"/>
            <a:endCxn id="109" idx="0"/>
          </p:cNvCxnSpPr>
          <p:nvPr/>
        </p:nvCxnSpPr>
        <p:spPr>
          <a:xfrm rot="10800000" flipV="1">
            <a:off x="4818840" y="5002248"/>
            <a:ext cx="1277160" cy="78238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>
            <a:stCxn id="104" idx="2"/>
            <a:endCxn id="110" idx="0"/>
          </p:cNvCxnSpPr>
          <p:nvPr/>
        </p:nvCxnSpPr>
        <p:spPr>
          <a:xfrm rot="5400000">
            <a:off x="5709672" y="5388575"/>
            <a:ext cx="77265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"/>
          <p:cNvCxnSpPr>
            <a:stCxn id="104" idx="2"/>
            <a:endCxn id="111" idx="0"/>
          </p:cNvCxnSpPr>
          <p:nvPr/>
        </p:nvCxnSpPr>
        <p:spPr>
          <a:xfrm>
            <a:off x="6096000" y="5002248"/>
            <a:ext cx="1307559" cy="79332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"/>
          <p:cNvCxnSpPr>
            <a:stCxn id="103" idx="2"/>
            <a:endCxn id="113" idx="0"/>
          </p:cNvCxnSpPr>
          <p:nvPr/>
        </p:nvCxnSpPr>
        <p:spPr>
          <a:xfrm rot="16200000" flipH="1">
            <a:off x="9299787" y="5359391"/>
            <a:ext cx="910665" cy="142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>
            <a:stCxn id="103" idx="2"/>
            <a:endCxn id="112" idx="0"/>
          </p:cNvCxnSpPr>
          <p:nvPr/>
        </p:nvCxnSpPr>
        <p:spPr>
          <a:xfrm rot="10800000" flipV="1">
            <a:off x="8498937" y="4904769"/>
            <a:ext cx="1255474" cy="88999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"/>
          <p:cNvCxnSpPr>
            <a:stCxn id="103" idx="2"/>
            <a:endCxn id="114" idx="0"/>
          </p:cNvCxnSpPr>
          <p:nvPr/>
        </p:nvCxnSpPr>
        <p:spPr>
          <a:xfrm>
            <a:off x="9754411" y="4904769"/>
            <a:ext cx="1329246" cy="90093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9192031" y="3962401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4" name=""/>
          <p:cNvSpPr/>
          <p:nvPr/>
        </p:nvSpPr>
        <p:spPr>
          <a:xfrm>
            <a:off x="5422156" y="3836955"/>
            <a:ext cx="1347687" cy="1165293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5" name=""/>
          <p:cNvSpPr/>
          <p:nvPr/>
        </p:nvSpPr>
        <p:spPr>
          <a:xfrm>
            <a:off x="1781986" y="3952269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6" name=""/>
          <p:cNvSpPr/>
          <p:nvPr/>
        </p:nvSpPr>
        <p:spPr>
          <a:xfrm>
            <a:off x="741737" y="5743693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7" name=""/>
          <p:cNvSpPr/>
          <p:nvPr/>
        </p:nvSpPr>
        <p:spPr>
          <a:xfrm>
            <a:off x="1958099" y="577449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8" name=""/>
          <p:cNvSpPr/>
          <p:nvPr/>
        </p:nvSpPr>
        <p:spPr>
          <a:xfrm>
            <a:off x="3326457" y="5754635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9" name=""/>
          <p:cNvSpPr/>
          <p:nvPr/>
        </p:nvSpPr>
        <p:spPr>
          <a:xfrm>
            <a:off x="4428720" y="5784630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0" name=""/>
          <p:cNvSpPr/>
          <p:nvPr/>
        </p:nvSpPr>
        <p:spPr>
          <a:xfrm>
            <a:off x="5705880" y="5774902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1" name=""/>
          <p:cNvSpPr/>
          <p:nvPr/>
        </p:nvSpPr>
        <p:spPr>
          <a:xfrm>
            <a:off x="7013439" y="5795572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2" name=""/>
          <p:cNvSpPr/>
          <p:nvPr/>
        </p:nvSpPr>
        <p:spPr>
          <a:xfrm>
            <a:off x="8108817" y="5794763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3" name=""/>
          <p:cNvSpPr/>
          <p:nvPr/>
        </p:nvSpPr>
        <p:spPr>
          <a:xfrm>
            <a:off x="9365712" y="5815433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4" name=""/>
          <p:cNvSpPr/>
          <p:nvPr/>
        </p:nvSpPr>
        <p:spPr>
          <a:xfrm>
            <a:off x="10693537" y="5805705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cxnSp>
        <p:nvCxnSpPr>
          <p:cNvPr id="115" name=""/>
          <p:cNvCxnSpPr>
            <a:stCxn id="105" idx="3"/>
            <a:endCxn id="104" idx="1"/>
          </p:cNvCxnSpPr>
          <p:nvPr/>
        </p:nvCxnSpPr>
        <p:spPr>
          <a:xfrm flipV="1">
            <a:off x="2906746" y="4419601"/>
            <a:ext cx="2515410" cy="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"/>
          <p:cNvCxnSpPr>
            <a:stCxn id="104" idx="3"/>
            <a:endCxn id="103" idx="1"/>
          </p:cNvCxnSpPr>
          <p:nvPr/>
        </p:nvCxnSpPr>
        <p:spPr>
          <a:xfrm>
            <a:off x="6769843" y="4419601"/>
            <a:ext cx="2422187" cy="1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8"/>
          <p:cNvSpPr txBox="1"/>
          <p:nvPr/>
        </p:nvSpPr>
        <p:spPr>
          <a:xfrm>
            <a:off x="363814" y="2438643"/>
            <a:ext cx="7662882" cy="99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회원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도서 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속성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아이디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이름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도서명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도서코드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주문수량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도서가격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관계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주문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19" name="TextBox 18"/>
          <p:cNvSpPr txBox="1"/>
          <p:nvPr/>
        </p:nvSpPr>
        <p:spPr>
          <a:xfrm flipH="1">
            <a:off x="4996938" y="3932813"/>
            <a:ext cx="605631" cy="39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N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0" name="TextBox 18"/>
          <p:cNvSpPr txBox="1"/>
          <p:nvPr/>
        </p:nvSpPr>
        <p:spPr>
          <a:xfrm flipH="1">
            <a:off x="6729677" y="3932813"/>
            <a:ext cx="605631" cy="39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M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1" name="TextBox 18"/>
          <p:cNvSpPr txBox="1"/>
          <p:nvPr/>
        </p:nvSpPr>
        <p:spPr>
          <a:xfrm flipH="1">
            <a:off x="2980475" y="3973345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2" name="TextBox 18"/>
          <p:cNvSpPr txBox="1"/>
          <p:nvPr/>
        </p:nvSpPr>
        <p:spPr>
          <a:xfrm flipH="1">
            <a:off x="8533348" y="3953079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3" name="TextBox 18"/>
          <p:cNvSpPr txBox="1"/>
          <p:nvPr/>
        </p:nvSpPr>
        <p:spPr>
          <a:xfrm flipH="1">
            <a:off x="721226" y="5139043"/>
            <a:ext cx="605631" cy="39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PK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4" name="TextBox 18"/>
          <p:cNvSpPr txBox="1"/>
          <p:nvPr/>
        </p:nvSpPr>
        <p:spPr>
          <a:xfrm flipH="1">
            <a:off x="4420169" y="5362373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FK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5" name="TextBox 18"/>
          <p:cNvSpPr txBox="1"/>
          <p:nvPr/>
        </p:nvSpPr>
        <p:spPr>
          <a:xfrm flipH="1">
            <a:off x="9334662" y="5402906"/>
            <a:ext cx="605631" cy="395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PK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6" name="TextBox 18"/>
          <p:cNvSpPr txBox="1"/>
          <p:nvPr/>
        </p:nvSpPr>
        <p:spPr>
          <a:xfrm flipH="1">
            <a:off x="6203572" y="5392773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FK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7" name="TextBox 18"/>
          <p:cNvSpPr txBox="1"/>
          <p:nvPr/>
        </p:nvSpPr>
        <p:spPr>
          <a:xfrm>
            <a:off x="7406639" y="1958743"/>
            <a:ext cx="3792084" cy="100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ex)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회원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A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000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도서를 주문한다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회원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B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000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도서를 주문한다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  <a:endParaRPr lang="en-US" altLang="ko-KR" sz="1400" b="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문제</a:t>
            </a:r>
            <a:endParaRPr lang="ko-KR" altLang="en-US" sz="3000" b="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4" name="TextBox 18"/>
          <p:cNvSpPr txBox="1"/>
          <p:nvPr/>
        </p:nvSpPr>
        <p:spPr>
          <a:xfrm>
            <a:off x="231679" y="1869575"/>
            <a:ext cx="2474798" cy="39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학사 관리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 ERD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cxnSp>
        <p:nvCxnSpPr>
          <p:cNvPr id="94" name=""/>
          <p:cNvCxnSpPr>
            <a:stCxn id="105" idx="2"/>
            <a:endCxn id="106" idx="0"/>
          </p:cNvCxnSpPr>
          <p:nvPr/>
        </p:nvCxnSpPr>
        <p:spPr>
          <a:xfrm rot="10800000" flipV="1">
            <a:off x="1131856" y="4914890"/>
            <a:ext cx="1242908" cy="95038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"/>
          <p:cNvCxnSpPr>
            <a:stCxn id="105" idx="2"/>
            <a:endCxn id="107" idx="0"/>
          </p:cNvCxnSpPr>
          <p:nvPr/>
        </p:nvCxnSpPr>
        <p:spPr>
          <a:xfrm rot="16200000" flipH="1">
            <a:off x="1921560" y="5368094"/>
            <a:ext cx="940660" cy="342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"/>
          <p:cNvCxnSpPr>
            <a:stCxn id="105" idx="2"/>
            <a:endCxn id="108" idx="0"/>
          </p:cNvCxnSpPr>
          <p:nvPr/>
        </p:nvCxnSpPr>
        <p:spPr>
          <a:xfrm>
            <a:off x="2374764" y="4914890"/>
            <a:ext cx="1341811" cy="96133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>
            <a:stCxn id="104" idx="2"/>
            <a:endCxn id="109" idx="0"/>
          </p:cNvCxnSpPr>
          <p:nvPr/>
        </p:nvCxnSpPr>
        <p:spPr>
          <a:xfrm rot="10800000" flipV="1">
            <a:off x="4818839" y="5002236"/>
            <a:ext cx="1277160" cy="90397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>
            <a:stCxn id="104" idx="2"/>
            <a:endCxn id="110" idx="0"/>
          </p:cNvCxnSpPr>
          <p:nvPr/>
        </p:nvCxnSpPr>
        <p:spPr>
          <a:xfrm rot="16200000" flipH="1">
            <a:off x="5643807" y="5454427"/>
            <a:ext cx="90438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"/>
          <p:cNvCxnSpPr>
            <a:stCxn id="104" idx="2"/>
            <a:endCxn id="111" idx="0"/>
          </p:cNvCxnSpPr>
          <p:nvPr/>
        </p:nvCxnSpPr>
        <p:spPr>
          <a:xfrm>
            <a:off x="6095999" y="5002236"/>
            <a:ext cx="1307559" cy="91492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"/>
          <p:cNvCxnSpPr>
            <a:stCxn id="103" idx="2"/>
            <a:endCxn id="113" idx="0"/>
          </p:cNvCxnSpPr>
          <p:nvPr/>
        </p:nvCxnSpPr>
        <p:spPr>
          <a:xfrm rot="16200000" flipH="1">
            <a:off x="9269390" y="5410044"/>
            <a:ext cx="1032261" cy="4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>
            <a:stCxn id="103" idx="2"/>
            <a:endCxn id="112" idx="0"/>
          </p:cNvCxnSpPr>
          <p:nvPr/>
        </p:nvCxnSpPr>
        <p:spPr>
          <a:xfrm rot="10800000" flipV="1">
            <a:off x="8498936" y="4914890"/>
            <a:ext cx="1265608" cy="10014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"/>
          <p:cNvCxnSpPr>
            <a:stCxn id="103" idx="2"/>
            <a:endCxn id="114" idx="0"/>
          </p:cNvCxnSpPr>
          <p:nvPr/>
        </p:nvCxnSpPr>
        <p:spPr>
          <a:xfrm>
            <a:off x="9764544" y="4914890"/>
            <a:ext cx="1319112" cy="10123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9202164" y="3972522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4" name=""/>
          <p:cNvSpPr/>
          <p:nvPr/>
        </p:nvSpPr>
        <p:spPr>
          <a:xfrm>
            <a:off x="5422155" y="3836943"/>
            <a:ext cx="1347687" cy="1165293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5" name=""/>
          <p:cNvSpPr/>
          <p:nvPr/>
        </p:nvSpPr>
        <p:spPr>
          <a:xfrm>
            <a:off x="1812384" y="3972523"/>
            <a:ext cx="1124760" cy="942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6" name=""/>
          <p:cNvSpPr/>
          <p:nvPr/>
        </p:nvSpPr>
        <p:spPr>
          <a:xfrm>
            <a:off x="741736" y="586527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7" name=""/>
          <p:cNvSpPr/>
          <p:nvPr/>
        </p:nvSpPr>
        <p:spPr>
          <a:xfrm>
            <a:off x="2018897" y="5855549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8" name=""/>
          <p:cNvSpPr/>
          <p:nvPr/>
        </p:nvSpPr>
        <p:spPr>
          <a:xfrm>
            <a:off x="3326456" y="5876219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09" name=""/>
          <p:cNvSpPr/>
          <p:nvPr/>
        </p:nvSpPr>
        <p:spPr>
          <a:xfrm>
            <a:off x="4428719" y="5906214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0" name=""/>
          <p:cNvSpPr/>
          <p:nvPr/>
        </p:nvSpPr>
        <p:spPr>
          <a:xfrm>
            <a:off x="5705879" y="5906619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1" name=""/>
          <p:cNvSpPr/>
          <p:nvPr/>
        </p:nvSpPr>
        <p:spPr>
          <a:xfrm>
            <a:off x="7013438" y="5917156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2" name=""/>
          <p:cNvSpPr/>
          <p:nvPr/>
        </p:nvSpPr>
        <p:spPr>
          <a:xfrm>
            <a:off x="8108816" y="5916347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3" name=""/>
          <p:cNvSpPr/>
          <p:nvPr/>
        </p:nvSpPr>
        <p:spPr>
          <a:xfrm>
            <a:off x="9416377" y="5947151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4" name=""/>
          <p:cNvSpPr/>
          <p:nvPr/>
        </p:nvSpPr>
        <p:spPr>
          <a:xfrm>
            <a:off x="10693536" y="5927289"/>
            <a:ext cx="780239" cy="759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cxnSp>
        <p:nvCxnSpPr>
          <p:cNvPr id="115" name=""/>
          <p:cNvCxnSpPr>
            <a:stCxn id="105" idx="3"/>
            <a:endCxn id="104" idx="1"/>
          </p:cNvCxnSpPr>
          <p:nvPr/>
        </p:nvCxnSpPr>
        <p:spPr>
          <a:xfrm flipV="1">
            <a:off x="2937144" y="4419589"/>
            <a:ext cx="2485011" cy="2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"/>
          <p:cNvCxnSpPr>
            <a:stCxn id="104" idx="3"/>
            <a:endCxn id="103" idx="1"/>
          </p:cNvCxnSpPr>
          <p:nvPr/>
        </p:nvCxnSpPr>
        <p:spPr>
          <a:xfrm>
            <a:off x="6769842" y="4419590"/>
            <a:ext cx="2432322" cy="2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8"/>
          <p:cNvSpPr txBox="1"/>
          <p:nvPr/>
        </p:nvSpPr>
        <p:spPr>
          <a:xfrm>
            <a:off x="363814" y="2343393"/>
            <a:ext cx="7662882" cy="99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학생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개설강좌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속성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학번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강좌명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신청일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수용인원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전공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배정학점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강좌명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/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학점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관계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수강신청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19" name="TextBox 18"/>
          <p:cNvSpPr txBox="1"/>
          <p:nvPr/>
        </p:nvSpPr>
        <p:spPr>
          <a:xfrm flipH="1">
            <a:off x="3051000" y="3971915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0" name="TextBox 18"/>
          <p:cNvSpPr txBox="1"/>
          <p:nvPr/>
        </p:nvSpPr>
        <p:spPr>
          <a:xfrm flipH="1">
            <a:off x="4996937" y="3971915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N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1" name="TextBox 18"/>
          <p:cNvSpPr txBox="1"/>
          <p:nvPr/>
        </p:nvSpPr>
        <p:spPr>
          <a:xfrm flipH="1">
            <a:off x="8695475" y="3971915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1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2" name="TextBox 18"/>
          <p:cNvSpPr txBox="1"/>
          <p:nvPr/>
        </p:nvSpPr>
        <p:spPr>
          <a:xfrm flipH="1">
            <a:off x="6749942" y="3971915"/>
            <a:ext cx="605631" cy="3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N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3" name="TextBox 18"/>
          <p:cNvSpPr txBox="1"/>
          <p:nvPr/>
        </p:nvSpPr>
        <p:spPr>
          <a:xfrm flipH="1">
            <a:off x="721225" y="5441602"/>
            <a:ext cx="605631" cy="395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PK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4" name="TextBox 18"/>
          <p:cNvSpPr txBox="1"/>
          <p:nvPr/>
        </p:nvSpPr>
        <p:spPr>
          <a:xfrm flipH="1">
            <a:off x="4450566" y="5492673"/>
            <a:ext cx="605631" cy="392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FK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5" name="TextBox 18"/>
          <p:cNvSpPr txBox="1"/>
          <p:nvPr/>
        </p:nvSpPr>
        <p:spPr>
          <a:xfrm flipH="1">
            <a:off x="6095999" y="5513344"/>
            <a:ext cx="605631" cy="392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FK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6" name="TextBox 18"/>
          <p:cNvSpPr txBox="1"/>
          <p:nvPr/>
        </p:nvSpPr>
        <p:spPr>
          <a:xfrm flipH="1">
            <a:off x="8153399" y="5523882"/>
            <a:ext cx="605631" cy="392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PK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127" name="TextBox 18"/>
          <p:cNvSpPr txBox="1"/>
          <p:nvPr/>
        </p:nvSpPr>
        <p:spPr>
          <a:xfrm>
            <a:off x="7426906" y="1887812"/>
            <a:ext cx="3792084" cy="99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ex)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학생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A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ooo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강좌를 신청한다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학생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B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가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 ooo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강좌를 신청한다 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rcRect t="12480"/>
          <a:stretch>
            <a:fillRect/>
          </a:stretch>
        </p:blipFill>
        <p:spPr>
          <a:xfrm>
            <a:off x="275150" y="732593"/>
            <a:ext cx="10408087" cy="5103786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rcRect t="10100"/>
          <a:stretch>
            <a:fillRect/>
          </a:stretch>
        </p:blipFill>
        <p:spPr>
          <a:xfrm>
            <a:off x="12537799" y="801024"/>
            <a:ext cx="8230313" cy="4679383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rcRect t="11400"/>
          <a:stretch>
            <a:fillRect/>
          </a:stretch>
        </p:blipFill>
        <p:spPr>
          <a:xfrm>
            <a:off x="12332139" y="5972850"/>
            <a:ext cx="5128704" cy="3119456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543012" y="122621"/>
            <a:ext cx="2052260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ERD </a:t>
            </a:r>
            <a:r>
              <a:rPr lang="ko-KR" altLang="en-US"/>
              <a:t>해석하기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 l="7530" t="21030" r="26220"/>
          <a:stretch>
            <a:fillRect/>
          </a:stretch>
        </p:blipFill>
        <p:spPr>
          <a:xfrm>
            <a:off x="0" y="0"/>
            <a:ext cx="11653569" cy="675680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rcRect t="50000"/>
          <a:stretch>
            <a:fillRect/>
          </a:stretch>
        </p:blipFill>
        <p:spPr>
          <a:xfrm>
            <a:off x="12192000" y="6858000"/>
            <a:ext cx="7603407" cy="3182936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388712" y="4911516"/>
            <a:ext cx="6530906" cy="161557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88712" y="0"/>
            <a:ext cx="5852667" cy="4900084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3980742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데이터 베이스 구축 절차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1" name="TextBox 67"/>
          <p:cNvSpPr txBox="1"/>
          <p:nvPr/>
        </p:nvSpPr>
        <p:spPr>
          <a:xfrm>
            <a:off x="1254201" y="2243763"/>
            <a:ext cx="5627927" cy="516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요구사항 분석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(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무엇을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?)</a:t>
            </a:r>
            <a:endParaRPr lang="en-US" altLang="ko-KR" sz="28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32" name="TextBox 67"/>
          <p:cNvSpPr txBox="1"/>
          <p:nvPr/>
        </p:nvSpPr>
        <p:spPr>
          <a:xfrm>
            <a:off x="1282777" y="3106072"/>
            <a:ext cx="3823841" cy="51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설계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(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어떻게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?)</a:t>
            </a:r>
            <a:endParaRPr lang="en-US" altLang="ko-KR" sz="28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35" name="TextBox 67"/>
          <p:cNvSpPr txBox="1"/>
          <p:nvPr/>
        </p:nvSpPr>
        <p:spPr>
          <a:xfrm>
            <a:off x="1349452" y="5343525"/>
            <a:ext cx="304088" cy="545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0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sp>
        <p:nvSpPr>
          <p:cNvPr id="42" name="TextBox 67"/>
          <p:cNvSpPr txBox="1"/>
          <p:nvPr/>
        </p:nvSpPr>
        <p:spPr>
          <a:xfrm>
            <a:off x="1298178" y="4044874"/>
            <a:ext cx="3520530" cy="5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DB 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구축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(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구현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)</a:t>
            </a:r>
            <a:endParaRPr lang="en-US" altLang="ko-KR" sz="28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cxnSp>
        <p:nvCxnSpPr>
          <p:cNvPr id="43" name="직선 연결선 15"/>
          <p:cNvCxnSpPr/>
          <p:nvPr/>
        </p:nvCxnSpPr>
        <p:spPr>
          <a:xfrm>
            <a:off x="925862" y="1920045"/>
            <a:ext cx="0" cy="459740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61"/>
          <p:cNvSpPr/>
          <p:nvPr/>
        </p:nvSpPr>
        <p:spPr>
          <a:xfrm>
            <a:off x="739355" y="2297440"/>
            <a:ext cx="369631" cy="379156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62"/>
          <p:cNvSpPr/>
          <p:nvPr/>
        </p:nvSpPr>
        <p:spPr>
          <a:xfrm>
            <a:off x="741046" y="3239422"/>
            <a:ext cx="369631" cy="379156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64"/>
          <p:cNvSpPr/>
          <p:nvPr/>
        </p:nvSpPr>
        <p:spPr>
          <a:xfrm>
            <a:off x="745644" y="4122521"/>
            <a:ext cx="369631" cy="379156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67"/>
          <p:cNvSpPr txBox="1"/>
          <p:nvPr/>
        </p:nvSpPr>
        <p:spPr>
          <a:xfrm>
            <a:off x="1288449" y="4924420"/>
            <a:ext cx="7892641" cy="512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DB 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튜닝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(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인덱스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뷰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저자프로시져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트리거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..)</a:t>
            </a:r>
            <a:endParaRPr lang="en-US" altLang="ko-KR" sz="28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48" name="타원 64"/>
          <p:cNvSpPr/>
          <p:nvPr/>
        </p:nvSpPr>
        <p:spPr>
          <a:xfrm>
            <a:off x="735916" y="5002063"/>
            <a:ext cx="369631" cy="379156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67"/>
          <p:cNvSpPr txBox="1"/>
          <p:nvPr/>
        </p:nvSpPr>
        <p:spPr>
          <a:xfrm>
            <a:off x="1298987" y="5818959"/>
            <a:ext cx="5531491" cy="513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응용프로그램과의 연결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(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웹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,</a:t>
            </a:r>
            <a:r>
              <a:rPr lang="ko-KR" altLang="en-US" sz="2800">
                <a:solidFill>
                  <a:schemeClr val="accent4"/>
                </a:solidFill>
                <a:latin typeface="나눔고딕"/>
                <a:ea typeface="나눔고딕"/>
              </a:rPr>
              <a:t>앱</a:t>
            </a:r>
            <a:r>
              <a:rPr lang="en-US" altLang="ko-KR" sz="2800">
                <a:solidFill>
                  <a:schemeClr val="accent4"/>
                </a:solidFill>
                <a:latin typeface="나눔고딕"/>
                <a:ea typeface="나눔고딕"/>
              </a:rPr>
              <a:t>)</a:t>
            </a:r>
            <a:endParaRPr lang="en-US" altLang="ko-KR" sz="28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50" name="타원 64"/>
          <p:cNvSpPr/>
          <p:nvPr/>
        </p:nvSpPr>
        <p:spPr>
          <a:xfrm>
            <a:off x="746454" y="5896602"/>
            <a:ext cx="369631" cy="379156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"/>
          <p:cNvGraphicFramePr>
            <a:graphicFrameLocks noGrp="1"/>
          </p:cNvGraphicFramePr>
          <p:nvPr/>
        </p:nvGraphicFramePr>
        <p:xfrm>
          <a:off x="1126936" y="1575599"/>
          <a:ext cx="1586610" cy="1647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8521"/>
                <a:gridCol w="1078089"/>
              </a:tblGrid>
              <a:tr h="36766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주문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PK</a:t>
                      </a:r>
                      <a:endParaRPr lang="en-US" altLang="ko-KR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주문번호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총주문액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주문상태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주문일시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4912606" y="1575599"/>
          <a:ext cx="2000740" cy="19678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1253"/>
                <a:gridCol w="1359487"/>
              </a:tblGrid>
              <a:tr h="36766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주문 상품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PK</a:t>
                      </a:r>
                      <a:endParaRPr lang="en-US" altLang="ko-KR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주문상품번호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FK</a:t>
                      </a:r>
                      <a:endParaRPr lang="en-US" altLang="ko-KR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주문번호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FK</a:t>
                      </a:r>
                      <a:endParaRPr lang="en-US" altLang="ko-KR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상품번호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상품명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상품가격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8982162" y="1575599"/>
          <a:ext cx="1586610" cy="13277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8521"/>
                <a:gridCol w="1078089"/>
              </a:tblGrid>
              <a:tr h="33660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상품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PK</a:t>
                      </a:r>
                      <a:endParaRPr lang="en-US" altLang="ko-KR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상품번호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상품명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noFill/>
                  </a:tcPr>
                </a:tc>
              </a:tr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상품가격</a:t>
                      </a: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"/>
          <p:cNvCxnSpPr>
            <a:stCxn id="29" idx="3"/>
          </p:cNvCxnSpPr>
          <p:nvPr/>
        </p:nvCxnSpPr>
        <p:spPr>
          <a:xfrm>
            <a:off x="2713546" y="2399512"/>
            <a:ext cx="2188526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30" idx="3"/>
          </p:cNvCxnSpPr>
          <p:nvPr/>
        </p:nvCxnSpPr>
        <p:spPr>
          <a:xfrm>
            <a:off x="6913346" y="2559532"/>
            <a:ext cx="2047194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/>
          <p:nvPr/>
        </p:nvSpPr>
        <p:spPr>
          <a:xfrm>
            <a:off x="4166980" y="2235332"/>
            <a:ext cx="392400" cy="32400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7238999" y="2397432"/>
            <a:ext cx="392400" cy="32400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6" name=""/>
          <p:cNvCxnSpPr/>
          <p:nvPr/>
        </p:nvCxnSpPr>
        <p:spPr>
          <a:xfrm rot="16200000" flipH="1">
            <a:off x="2830445" y="2412301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/>
          <p:nvPr/>
        </p:nvCxnSpPr>
        <p:spPr>
          <a:xfrm rot="16200000" flipH="1">
            <a:off x="4370599" y="2415612"/>
            <a:ext cx="379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34" idx="6"/>
          </p:cNvCxnSpPr>
          <p:nvPr/>
        </p:nvCxnSpPr>
        <p:spPr>
          <a:xfrm flipV="1">
            <a:off x="4559380" y="2239492"/>
            <a:ext cx="342693" cy="15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34" idx="6"/>
            <a:endCxn id="30" idx="1"/>
          </p:cNvCxnSpPr>
          <p:nvPr/>
        </p:nvCxnSpPr>
        <p:spPr>
          <a:xfrm>
            <a:off x="4559380" y="2397332"/>
            <a:ext cx="353226" cy="1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 rot="16200000" flipH="1">
            <a:off x="8513715" y="2577141"/>
            <a:ext cx="35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35" idx="2"/>
          </p:cNvCxnSpPr>
          <p:nvPr/>
        </p:nvCxnSpPr>
        <p:spPr>
          <a:xfrm rot="10800000">
            <a:off x="6913347" y="2399511"/>
            <a:ext cx="325649" cy="159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35" idx="2"/>
          </p:cNvCxnSpPr>
          <p:nvPr/>
        </p:nvCxnSpPr>
        <p:spPr>
          <a:xfrm rot="10800000" flipV="1">
            <a:off x="6913347" y="2559431"/>
            <a:ext cx="325652" cy="19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/>
          <p:nvPr/>
        </p:nvSpPr>
        <p:spPr>
          <a:xfrm>
            <a:off x="605458" y="1177166"/>
            <a:ext cx="10643150" cy="26090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605458" y="587027"/>
            <a:ext cx="1771982" cy="363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문제 </a:t>
            </a:r>
            <a:r>
              <a:rPr lang="en-US" altLang="ko-KR"/>
              <a:t>-</a:t>
            </a:r>
            <a:r>
              <a:rPr lang="ko-KR" altLang="en-US"/>
              <a:t> 해석하기</a:t>
            </a: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9489282" y="6236890"/>
            <a:ext cx="2702719" cy="62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45495"/>
            <a:ext cx="9709887" cy="5912504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257968"/>
            <a:ext cx="1998512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[</a:t>
            </a:r>
            <a:r>
              <a:rPr lang="ko-KR" altLang="en-US"/>
              <a:t>논리적 설계 하기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t="9260"/>
          <a:stretch>
            <a:fillRect/>
          </a:stretch>
        </p:blipFill>
        <p:spPr>
          <a:xfrm>
            <a:off x="0" y="0"/>
            <a:ext cx="8927644" cy="68580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r="25010"/>
          <a:stretch>
            <a:fillRect/>
          </a:stretch>
        </p:blipFill>
        <p:spPr>
          <a:xfrm>
            <a:off x="6665700" y="3429000"/>
            <a:ext cx="5526299" cy="115071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1585008" y="2644664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768427" y="1527095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en-US" altLang="ko-KR" sz="1200" u="sng">
                <a:solidFill>
                  <a:schemeClr val="tx1"/>
                </a:solidFill>
              </a:rPr>
              <a:t>ID</a:t>
            </a:r>
            <a:endParaRPr lang="en-US" altLang="ko-KR" sz="1200" u="sng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743707" y="1374160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이름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2718690" y="1612792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주소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" name=""/>
          <p:cNvCxnSpPr>
            <a:stCxn id="20" idx="4"/>
          </p:cNvCxnSpPr>
          <p:nvPr/>
        </p:nvCxnSpPr>
        <p:spPr>
          <a:xfrm rot="5400000">
            <a:off x="1715953" y="2265962"/>
            <a:ext cx="642174" cy="8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endCxn id="18" idx="0"/>
          </p:cNvCxnSpPr>
          <p:nvPr/>
        </p:nvCxnSpPr>
        <p:spPr>
          <a:xfrm>
            <a:off x="1394528" y="2014170"/>
            <a:ext cx="630493" cy="63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1" idx="3"/>
            <a:endCxn id="18" idx="0"/>
          </p:cNvCxnSpPr>
          <p:nvPr/>
        </p:nvCxnSpPr>
        <p:spPr>
          <a:xfrm rot="10800000" flipV="1">
            <a:off x="2025022" y="2134744"/>
            <a:ext cx="791530" cy="50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8798704" y="2674340"/>
            <a:ext cx="880027" cy="5834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제품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8036833" y="1512081"/>
            <a:ext cx="922471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 u="sng">
                <a:solidFill>
                  <a:schemeClr val="tx1"/>
                </a:solidFill>
              </a:rPr>
              <a:t>제품명</a:t>
            </a:r>
            <a:endParaRPr lang="ko-KR" altLang="en-US" sz="1200" u="sng">
              <a:solidFill>
                <a:schemeClr val="tx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8959303" y="1389817"/>
            <a:ext cx="719428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가격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9882029" y="1575346"/>
            <a:ext cx="8235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제조일자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2" name=""/>
          <p:cNvCxnSpPr>
            <a:stCxn id="30" idx="4"/>
          </p:cNvCxnSpPr>
          <p:nvPr/>
        </p:nvCxnSpPr>
        <p:spPr>
          <a:xfrm rot="5400000">
            <a:off x="8936386" y="2274883"/>
            <a:ext cx="656194" cy="10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29" idx="5"/>
            <a:endCxn id="28" idx="0"/>
          </p:cNvCxnSpPr>
          <p:nvPr/>
        </p:nvCxnSpPr>
        <p:spPr>
          <a:xfrm rot="16200000" flipH="1">
            <a:off x="8711310" y="2146933"/>
            <a:ext cx="640307" cy="41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31" idx="3"/>
          </p:cNvCxnSpPr>
          <p:nvPr/>
        </p:nvCxnSpPr>
        <p:spPr>
          <a:xfrm rot="10800000" flipV="1">
            <a:off x="9238717" y="2097297"/>
            <a:ext cx="763918" cy="577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4850096" y="2644664"/>
            <a:ext cx="1283804" cy="644984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구매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"/>
          <p:cNvCxnSpPr/>
          <p:nvPr/>
        </p:nvCxnSpPr>
        <p:spPr>
          <a:xfrm>
            <a:off x="2527331" y="2971564"/>
            <a:ext cx="2316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endCxn id="28" idx="1"/>
          </p:cNvCxnSpPr>
          <p:nvPr/>
        </p:nvCxnSpPr>
        <p:spPr>
          <a:xfrm>
            <a:off x="6116694" y="2966074"/>
            <a:ext cx="268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4550437" y="2567131"/>
            <a:ext cx="324648" cy="365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5963122" y="2582836"/>
            <a:ext cx="397862" cy="366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</a:t>
            </a:r>
            <a:endParaRPr lang="en-US" altLang="ko-KR"/>
          </a:p>
        </p:txBody>
      </p:sp>
      <p:sp>
        <p:nvSpPr>
          <p:cNvPr id="43" name=""/>
          <p:cNvSpPr/>
          <p:nvPr/>
        </p:nvSpPr>
        <p:spPr>
          <a:xfrm>
            <a:off x="319245" y="838989"/>
            <a:ext cx="11271560" cy="342693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272605" y="341657"/>
            <a:ext cx="1620930" cy="363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[</a:t>
            </a:r>
            <a:r>
              <a:rPr lang="ko-KR" altLang="en-US"/>
              <a:t>개념적 설계</a:t>
            </a:r>
            <a:r>
              <a:rPr lang="en-US" altLang="ko-KR"/>
              <a:t>]</a:t>
            </a:r>
            <a:endParaRPr lang="en-US" altLang="ko-KR"/>
          </a:p>
        </p:txBody>
      </p:sp>
      <p:cxnSp>
        <p:nvCxnSpPr>
          <p:cNvPr id="45" name=""/>
          <p:cNvCxnSpPr>
            <a:stCxn id="46" idx="2"/>
            <a:endCxn id="28" idx="0"/>
          </p:cNvCxnSpPr>
          <p:nvPr/>
        </p:nvCxnSpPr>
        <p:spPr>
          <a:xfrm rot="10800000" flipV="1">
            <a:off x="9238717" y="2429337"/>
            <a:ext cx="1286623" cy="24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"/>
          <p:cNvSpPr/>
          <p:nvPr/>
        </p:nvSpPr>
        <p:spPr>
          <a:xfrm>
            <a:off x="10525341" y="2123585"/>
            <a:ext cx="8235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수량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3705199" y="1527096"/>
            <a:ext cx="731336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 u="sng">
                <a:solidFill>
                  <a:schemeClr val="tx1"/>
                </a:solidFill>
              </a:rPr>
              <a:t>주문번호</a:t>
            </a:r>
            <a:endParaRPr lang="ko-KR" altLang="en-US" sz="1200" u="sng">
              <a:solidFill>
                <a:schemeClr val="tx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4598860" y="1527095"/>
            <a:ext cx="668247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ID</a:t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(FK)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5602831" y="1527095"/>
            <a:ext cx="986336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제품명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(FK)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6722715" y="1527095"/>
            <a:ext cx="851743" cy="61150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구매수량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1" name=""/>
          <p:cNvCxnSpPr>
            <a:stCxn id="47" idx="5"/>
            <a:endCxn id="37" idx="0"/>
          </p:cNvCxnSpPr>
          <p:nvPr/>
        </p:nvCxnSpPr>
        <p:spPr>
          <a:xfrm>
            <a:off x="4329434" y="2049047"/>
            <a:ext cx="1162563" cy="595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stCxn id="48" idx="4"/>
            <a:endCxn id="37" idx="0"/>
          </p:cNvCxnSpPr>
          <p:nvPr/>
        </p:nvCxnSpPr>
        <p:spPr>
          <a:xfrm>
            <a:off x="4932984" y="2138600"/>
            <a:ext cx="559014" cy="50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49" idx="4"/>
            <a:endCxn id="37" idx="0"/>
          </p:cNvCxnSpPr>
          <p:nvPr/>
        </p:nvCxnSpPr>
        <p:spPr>
          <a:xfrm rot="10800000" flipV="1">
            <a:off x="5491998" y="2138600"/>
            <a:ext cx="604001" cy="50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50" idx="3"/>
            <a:endCxn id="37" idx="0"/>
          </p:cNvCxnSpPr>
          <p:nvPr/>
        </p:nvCxnSpPr>
        <p:spPr>
          <a:xfrm rot="10800000" flipV="1">
            <a:off x="5491998" y="2049047"/>
            <a:ext cx="1355452" cy="595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"/>
          <p:cNvSpPr/>
          <p:nvPr/>
        </p:nvSpPr>
        <p:spPr>
          <a:xfrm>
            <a:off x="9748800" y="6526800"/>
            <a:ext cx="2329200" cy="2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497364" y="198094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회원테이블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(memberTBL)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6" name=""/>
          <p:cNvGraphicFramePr>
            <a:graphicFrameLocks noGrp="1"/>
          </p:cNvGraphicFramePr>
          <p:nvPr/>
        </p:nvGraphicFramePr>
        <p:xfrm>
          <a:off x="512052" y="655404"/>
          <a:ext cx="8478211" cy="13787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/>
                <a:gridCol w="1691931"/>
                <a:gridCol w="1696570"/>
                <a:gridCol w="1696570"/>
                <a:gridCol w="1696570"/>
              </a:tblGrid>
              <a:tr h="2236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236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ID(PK)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회원이름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memberName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주소 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memberAddress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518035" y="2125792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제품 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(productTBL)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532723" y="2592627"/>
          <a:ext cx="8478211" cy="18059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/>
                <a:gridCol w="1691931"/>
                <a:gridCol w="1696570"/>
                <a:gridCol w="1696570"/>
                <a:gridCol w="1696570"/>
              </a:tblGrid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제품명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productName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가격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cost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제조일자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makeDate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날짜</a:t>
                      </a:r>
                      <a:r>
                        <a:rPr lang="en-US" altLang="ko-KR" sz="1400"/>
                        <a:t>(DATE)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날짜형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제조회사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company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남은수량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9" name="TextBox 18"/>
          <p:cNvSpPr txBox="1"/>
          <p:nvPr/>
        </p:nvSpPr>
        <p:spPr>
          <a:xfrm>
            <a:off x="525938" y="4484293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80" name=""/>
          <p:cNvGraphicFramePr>
            <a:graphicFrameLocks noGrp="1"/>
          </p:cNvGraphicFramePr>
          <p:nvPr/>
        </p:nvGraphicFramePr>
        <p:xfrm>
          <a:off x="512051" y="4922553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주문번호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buyID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제품명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productName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구매수량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1" name="TextBox 18"/>
          <p:cNvSpPr txBox="1"/>
          <p:nvPr/>
        </p:nvSpPr>
        <p:spPr>
          <a:xfrm>
            <a:off x="497363" y="4465243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구매테이블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(buyTBL)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aphicFrame>
        <p:nvGraphicFramePr>
          <p:cNvPr id="76" name=""/>
          <p:cNvGraphicFramePr>
            <a:graphicFrameLocks noGrp="1"/>
          </p:cNvGraphicFramePr>
          <p:nvPr/>
        </p:nvGraphicFramePr>
        <p:xfrm>
          <a:off x="1126013" y="1057351"/>
          <a:ext cx="1696570" cy="12166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/>
              </a:tblGrid>
              <a:tr h="2381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회원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381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ID(PK)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073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회원이름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073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주소 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8303052" y="1050415"/>
          <a:ext cx="1696570" cy="18059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/>
              </a:tblGrid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제품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제품명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가격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제조일자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제조회사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남은수량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80" name=""/>
          <p:cNvGraphicFramePr>
            <a:graphicFrameLocks noGrp="1"/>
          </p:cNvGraphicFramePr>
          <p:nvPr/>
        </p:nvGraphicFramePr>
        <p:xfrm>
          <a:off x="4808243" y="1026285"/>
          <a:ext cx="16256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구매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주문번호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제품명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구매수량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6" name="TextBox 18"/>
          <p:cNvSpPr txBox="1"/>
          <p:nvPr/>
        </p:nvSpPr>
        <p:spPr>
          <a:xfrm>
            <a:off x="610795" y="7715198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88" name="TextBox 18"/>
          <p:cNvSpPr txBox="1"/>
          <p:nvPr/>
        </p:nvSpPr>
        <p:spPr>
          <a:xfrm>
            <a:off x="582220" y="7696148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구매테이블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(buyTBL)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9" name=""/>
          <p:cNvSpPr/>
          <p:nvPr/>
        </p:nvSpPr>
        <p:spPr>
          <a:xfrm>
            <a:off x="919321" y="934239"/>
            <a:ext cx="9428679" cy="224665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1" name=""/>
          <p:cNvCxnSpPr>
            <a:stCxn id="76" idx="3"/>
          </p:cNvCxnSpPr>
          <p:nvPr/>
        </p:nvCxnSpPr>
        <p:spPr>
          <a:xfrm>
            <a:off x="2822584" y="1665673"/>
            <a:ext cx="1979474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"/>
          <p:cNvCxnSpPr/>
          <p:nvPr/>
        </p:nvCxnSpPr>
        <p:spPr>
          <a:xfrm>
            <a:off x="6433843" y="1953385"/>
            <a:ext cx="1867420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8"/>
          <p:cNvSpPr txBox="1"/>
          <p:nvPr/>
        </p:nvSpPr>
        <p:spPr>
          <a:xfrm>
            <a:off x="887568" y="484054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논리적 설계</a:t>
            </a:r>
            <a:endParaRPr lang="ko-KR" altLang="en-US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cxnSp>
        <p:nvCxnSpPr>
          <p:cNvPr id="97" name=""/>
          <p:cNvCxnSpPr/>
          <p:nvPr/>
        </p:nvCxnSpPr>
        <p:spPr>
          <a:xfrm rot="16200000" flipH="1">
            <a:off x="3022093" y="1665673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/>
          <p:nvPr/>
        </p:nvCxnSpPr>
        <p:spPr>
          <a:xfrm rot="16200000" flipH="1">
            <a:off x="4269549" y="1665672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"/>
          <p:cNvCxnSpPr/>
          <p:nvPr/>
        </p:nvCxnSpPr>
        <p:spPr>
          <a:xfrm rot="16200000" flipH="1">
            <a:off x="6640444" y="1953385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"/>
          <p:cNvCxnSpPr/>
          <p:nvPr/>
        </p:nvCxnSpPr>
        <p:spPr>
          <a:xfrm rot="16200000" flipH="1">
            <a:off x="7831070" y="1953385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"/>
          <p:cNvCxnSpPr/>
          <p:nvPr/>
        </p:nvCxnSpPr>
        <p:spPr>
          <a:xfrm flipV="1">
            <a:off x="4446518" y="1488703"/>
            <a:ext cx="355540" cy="1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"/>
          <p:cNvCxnSpPr>
            <a:endCxn id="80" idx="1"/>
          </p:cNvCxnSpPr>
          <p:nvPr/>
        </p:nvCxnSpPr>
        <p:spPr>
          <a:xfrm>
            <a:off x="4446518" y="1665672"/>
            <a:ext cx="361725" cy="28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"/>
          <p:cNvCxnSpPr/>
          <p:nvPr/>
        </p:nvCxnSpPr>
        <p:spPr>
          <a:xfrm rot="10800000">
            <a:off x="6433843" y="1776416"/>
            <a:ext cx="383571" cy="1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"/>
          <p:cNvCxnSpPr/>
          <p:nvPr/>
        </p:nvCxnSpPr>
        <p:spPr>
          <a:xfrm rot="10800000" flipV="1">
            <a:off x="6433843" y="1953385"/>
            <a:ext cx="383570" cy="1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"/>
          <p:cNvSpPr/>
          <p:nvPr/>
        </p:nvSpPr>
        <p:spPr>
          <a:xfrm>
            <a:off x="4145032" y="1488703"/>
            <a:ext cx="279538" cy="320825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10" name=""/>
          <p:cNvSpPr/>
          <p:nvPr/>
        </p:nvSpPr>
        <p:spPr>
          <a:xfrm>
            <a:off x="6817414" y="1809529"/>
            <a:ext cx="279538" cy="320825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8"/>
          <p:cNvSpPr txBox="1"/>
          <p:nvPr/>
        </p:nvSpPr>
        <p:spPr>
          <a:xfrm>
            <a:off x="769220" y="8114321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88" name="TextBox 18"/>
          <p:cNvSpPr txBox="1"/>
          <p:nvPr/>
        </p:nvSpPr>
        <p:spPr>
          <a:xfrm>
            <a:off x="740645" y="8095271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구매테이블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(buyTBL)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17" name=""/>
          <p:cNvSpPr/>
          <p:nvPr/>
        </p:nvSpPr>
        <p:spPr>
          <a:xfrm>
            <a:off x="345012" y="3429000"/>
            <a:ext cx="4640905" cy="3105560"/>
          </a:xfrm>
          <a:prstGeom prst="flowChartMagneticDisk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19" name=""/>
          <p:cNvSpPr/>
          <p:nvPr/>
        </p:nvSpPr>
        <p:spPr>
          <a:xfrm>
            <a:off x="525332" y="4763723"/>
            <a:ext cx="1748646" cy="9744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CREATE TABLE memberTBL(</a:t>
            </a:r>
            <a:endParaRPr lang="en-US" altLang="ko-KR" sz="8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memberID  INT PRIMARYKEY,</a:t>
            </a:r>
            <a:endParaRPr lang="en-US" altLang="ko-KR" sz="8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memberName VARCHAR(40),</a:t>
            </a:r>
            <a:endParaRPr lang="en-US" altLang="ko-KR" sz="8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MemberAddress VARCHAR(40),</a:t>
            </a:r>
            <a:endParaRPr lang="en-US" altLang="ko-KR" sz="8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800">
                <a:solidFill>
                  <a:schemeClr val="tx1"/>
                </a:solidFill>
                <a:latin typeface="나눔고딕"/>
                <a:ea typeface="나눔고딕"/>
              </a:rPr>
              <a:t>price INT)</a:t>
            </a:r>
            <a:endParaRPr lang="en-US" altLang="ko-KR" sz="8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20" name=""/>
          <p:cNvSpPr/>
          <p:nvPr/>
        </p:nvSpPr>
        <p:spPr>
          <a:xfrm>
            <a:off x="2933101" y="4763723"/>
            <a:ext cx="1748646" cy="9744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고딕"/>
                <a:ea typeface="나눔고딕"/>
              </a:rPr>
              <a:t>~~~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21" name=""/>
          <p:cNvSpPr/>
          <p:nvPr/>
        </p:nvSpPr>
        <p:spPr>
          <a:xfrm>
            <a:off x="1902596" y="6108524"/>
            <a:ext cx="1748646" cy="22899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고딕"/>
                <a:ea typeface="나눔고딕"/>
              </a:rPr>
              <a:t>~~~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22" name="TextBox 18"/>
          <p:cNvSpPr txBox="1"/>
          <p:nvPr/>
        </p:nvSpPr>
        <p:spPr>
          <a:xfrm>
            <a:off x="525332" y="4444389"/>
            <a:ext cx="2211344" cy="319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MemberTbl</a:t>
            </a:r>
            <a:endParaRPr lang="en-US" altLang="ko-KR" sz="15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23" name="TextBox 67"/>
          <p:cNvSpPr txBox="1"/>
          <p:nvPr/>
        </p:nvSpPr>
        <p:spPr>
          <a:xfrm>
            <a:off x="1902596" y="3819443"/>
            <a:ext cx="2428164" cy="54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tx1"/>
                </a:solidFill>
                <a:latin typeface="나눔고딕"/>
                <a:ea typeface="나눔고딕"/>
              </a:rPr>
              <a:t>DBMS</a:t>
            </a:r>
            <a:endParaRPr lang="en-US" altLang="ko-KR" sz="3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24" name="TextBox 18"/>
          <p:cNvSpPr txBox="1"/>
          <p:nvPr/>
        </p:nvSpPr>
        <p:spPr>
          <a:xfrm>
            <a:off x="2903014" y="4482063"/>
            <a:ext cx="2211342" cy="317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ProductTbl</a:t>
            </a:r>
            <a:endParaRPr lang="en-US" altLang="ko-KR" sz="15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25" name="TextBox 18"/>
          <p:cNvSpPr txBox="1"/>
          <p:nvPr/>
        </p:nvSpPr>
        <p:spPr>
          <a:xfrm>
            <a:off x="1690096" y="5791042"/>
            <a:ext cx="3488101" cy="317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tx1"/>
                </a:solidFill>
                <a:latin typeface="나눔고딕"/>
                <a:ea typeface="나눔고딕"/>
              </a:rPr>
              <a:t>buyTbl</a:t>
            </a:r>
            <a:endParaRPr lang="en-US" altLang="ko-KR" sz="15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45" name="TextBox 18"/>
          <p:cNvSpPr txBox="1"/>
          <p:nvPr/>
        </p:nvSpPr>
        <p:spPr>
          <a:xfrm>
            <a:off x="513506" y="1569460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146" name=""/>
          <p:cNvGraphicFramePr>
            <a:graphicFrameLocks noGrp="1"/>
          </p:cNvGraphicFramePr>
          <p:nvPr/>
        </p:nvGraphicFramePr>
        <p:xfrm>
          <a:off x="584476" y="1104827"/>
          <a:ext cx="1691931" cy="13787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1931"/>
              </a:tblGrid>
              <a:tr h="2236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MemberTBL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236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memberID(PK)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memberName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memberAddress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7" name=""/>
          <p:cNvGraphicFramePr>
            <a:graphicFrameLocks noGrp="1"/>
          </p:cNvGraphicFramePr>
          <p:nvPr/>
        </p:nvGraphicFramePr>
        <p:xfrm>
          <a:off x="7690545" y="1104827"/>
          <a:ext cx="1691931" cy="18059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1931"/>
              </a:tblGrid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ProductTBL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productName(PK)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cost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makeDate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company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8" name=""/>
          <p:cNvGraphicFramePr>
            <a:graphicFrameLocks noGrp="1"/>
          </p:cNvGraphicFramePr>
          <p:nvPr/>
        </p:nvGraphicFramePr>
        <p:xfrm>
          <a:off x="4085249" y="1104827"/>
          <a:ext cx="16256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BuyTBL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buyID(PK)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memberID(FK)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productName(FK)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49" name=""/>
          <p:cNvSpPr/>
          <p:nvPr/>
        </p:nvSpPr>
        <p:spPr>
          <a:xfrm>
            <a:off x="306813" y="971476"/>
            <a:ext cx="9428679" cy="211206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0" name=""/>
          <p:cNvCxnSpPr/>
          <p:nvPr/>
        </p:nvCxnSpPr>
        <p:spPr>
          <a:xfrm>
            <a:off x="2273977" y="1765978"/>
            <a:ext cx="1801847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"/>
          <p:cNvCxnSpPr/>
          <p:nvPr/>
        </p:nvCxnSpPr>
        <p:spPr>
          <a:xfrm>
            <a:off x="5742311" y="2031927"/>
            <a:ext cx="1948234" cy="0"/>
          </a:xfrm>
          <a:prstGeom prst="line">
            <a:avLst/>
          </a:prstGeom>
          <a:ln algn="ctr">
            <a:solidFill>
              <a:schemeClr val="accent1"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8"/>
          <p:cNvSpPr txBox="1"/>
          <p:nvPr/>
        </p:nvSpPr>
        <p:spPr>
          <a:xfrm>
            <a:off x="275060" y="418916"/>
            <a:ext cx="4622989" cy="395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물리적 설계</a:t>
            </a:r>
            <a:endParaRPr lang="ko-KR" altLang="en-US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cxnSp>
        <p:nvCxnSpPr>
          <p:cNvPr id="153" name=""/>
          <p:cNvCxnSpPr/>
          <p:nvPr/>
        </p:nvCxnSpPr>
        <p:spPr>
          <a:xfrm rot="16200000" flipH="1">
            <a:off x="2409586" y="1765977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"/>
          <p:cNvCxnSpPr/>
          <p:nvPr/>
        </p:nvCxnSpPr>
        <p:spPr>
          <a:xfrm rot="16200000" flipH="1">
            <a:off x="3657040" y="1746429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"/>
          <p:cNvCxnSpPr/>
          <p:nvPr/>
        </p:nvCxnSpPr>
        <p:spPr>
          <a:xfrm rot="16200000" flipH="1">
            <a:off x="5862286" y="2007796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"/>
          <p:cNvCxnSpPr/>
          <p:nvPr/>
        </p:nvCxnSpPr>
        <p:spPr>
          <a:xfrm rot="16200000" flipH="1">
            <a:off x="7218563" y="2031926"/>
            <a:ext cx="353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"/>
          <p:cNvSpPr/>
          <p:nvPr/>
        </p:nvSpPr>
        <p:spPr>
          <a:xfrm>
            <a:off x="3532524" y="1605565"/>
            <a:ext cx="279538" cy="320825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8" name=""/>
          <p:cNvSpPr/>
          <p:nvPr/>
        </p:nvSpPr>
        <p:spPr>
          <a:xfrm>
            <a:off x="6039255" y="1847384"/>
            <a:ext cx="279538" cy="320825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9" name=""/>
          <p:cNvCxnSpPr/>
          <p:nvPr/>
        </p:nvCxnSpPr>
        <p:spPr>
          <a:xfrm rot="10800000">
            <a:off x="5710850" y="1854958"/>
            <a:ext cx="328406" cy="1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"/>
          <p:cNvCxnSpPr/>
          <p:nvPr/>
        </p:nvCxnSpPr>
        <p:spPr>
          <a:xfrm rot="10800000" flipV="1">
            <a:off x="5742311" y="2031928"/>
            <a:ext cx="296944" cy="15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"/>
          <p:cNvCxnSpPr/>
          <p:nvPr/>
        </p:nvCxnSpPr>
        <p:spPr>
          <a:xfrm flipV="1">
            <a:off x="3830917" y="1605565"/>
            <a:ext cx="254332" cy="14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"/>
          <p:cNvCxnSpPr/>
          <p:nvPr/>
        </p:nvCxnSpPr>
        <p:spPr>
          <a:xfrm rot="16200000" flipH="1">
            <a:off x="3815334" y="1762012"/>
            <a:ext cx="285498" cy="25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"/>
          <p:cNvSpPr/>
          <p:nvPr/>
        </p:nvSpPr>
        <p:spPr>
          <a:xfrm>
            <a:off x="9576000" y="6206400"/>
            <a:ext cx="2613600" cy="65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86" name="TextBox 18"/>
          <p:cNvSpPr txBox="1"/>
          <p:nvPr/>
        </p:nvSpPr>
        <p:spPr>
          <a:xfrm>
            <a:off x="769220" y="8114321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88" name="TextBox 18"/>
          <p:cNvSpPr txBox="1"/>
          <p:nvPr/>
        </p:nvSpPr>
        <p:spPr>
          <a:xfrm>
            <a:off x="740645" y="8095271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구매테이블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(buyTBL)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246407" y="1005758"/>
            <a:ext cx="10989283" cy="585224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논리적 설계 단계에서 논리적 구조로 표현된 데이터를 디스크 등의 물리적 저장장치에 저장할 수 있는 물리적 </a:t>
            </a:r>
            <a:endParaRPr lang="ko-KR" altLang="en-US"/>
          </a:p>
          <a:p>
            <a:pPr>
              <a:defRPr/>
            </a:pPr>
            <a:r>
              <a:rPr lang="ko-KR" altLang="en-US"/>
              <a:t>구조의 데이터로 변환하는 과정이다.</a:t>
            </a:r>
            <a:endParaRPr lang="ko-KR" altLang="en-US"/>
          </a:p>
          <a:p>
            <a:pPr>
              <a:defRPr/>
            </a:pPr>
            <a:r>
              <a:rPr lang="ko-KR" altLang="en-US"/>
              <a:t>데이터베이스 파일의 저장 구조, 레코드의 형식, 접근 경로와 같은 정보를 사용하여 데이터가</a:t>
            </a:r>
            <a:endParaRPr lang="ko-KR" altLang="en-US"/>
          </a:p>
          <a:p>
            <a:pPr>
              <a:defRPr/>
            </a:pPr>
            <a:r>
              <a:rPr lang="ko-KR" altLang="en-US"/>
              <a:t>컴퓨터에 저장되는 방법을 묘사한다.</a:t>
            </a:r>
            <a:endParaRPr lang="ko-KR" altLang="en-US"/>
          </a:p>
          <a:p>
            <a:pPr>
              <a:defRPr/>
            </a:pPr>
            <a:r>
              <a:rPr lang="ko-KR" altLang="en-US"/>
              <a:t>트랜잭션을 작성하는 단계이다.</a:t>
            </a:r>
            <a:endParaRPr lang="ko-KR" altLang="en-US"/>
          </a:p>
          <a:p>
            <a:pPr>
              <a:defRPr/>
            </a:pPr>
            <a:r>
              <a:rPr lang="ko-KR" altLang="en-US"/>
              <a:t>물리적 설계 단계에 반드시 포함되어야 할 것은, 저장 레코드의 양식 설계, </a:t>
            </a:r>
            <a:endParaRPr lang="ko-KR" altLang="en-US"/>
          </a:p>
          <a:p>
            <a:pPr>
              <a:defRPr/>
            </a:pPr>
            <a:r>
              <a:rPr lang="ko-KR" altLang="en-US"/>
              <a:t>레코드 집중의 분석 및 설계, 접근 경로 등이다.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* 물리적 설계 시 고려사항</a:t>
            </a:r>
            <a:endParaRPr lang="ko-KR" altLang="en-US"/>
          </a:p>
          <a:p>
            <a:pPr>
              <a:defRPr/>
            </a:pPr>
            <a:r>
              <a:rPr lang="ko-KR" altLang="en-US"/>
              <a:t>- 인덱스의 구조.</a:t>
            </a:r>
            <a:endParaRPr lang="ko-KR" altLang="en-US"/>
          </a:p>
          <a:p>
            <a:pPr>
              <a:defRPr/>
            </a:pPr>
            <a:r>
              <a:rPr lang="ko-KR" altLang="en-US"/>
              <a:t>- 레코드의 크기 및 개수.</a:t>
            </a:r>
            <a:endParaRPr lang="ko-KR" altLang="en-US"/>
          </a:p>
          <a:p>
            <a:pPr>
              <a:defRPr/>
            </a:pPr>
            <a:r>
              <a:rPr lang="ko-KR" altLang="en-US"/>
              <a:t>- 파일에 대한 트랜잭션의 갱신과 참조 성향.</a:t>
            </a:r>
            <a:endParaRPr lang="ko-KR" altLang="en-US"/>
          </a:p>
          <a:p>
            <a:pPr>
              <a:defRPr/>
            </a:pPr>
            <a:r>
              <a:rPr lang="ko-KR" altLang="en-US"/>
              <a:t>- 성능 향을 위한 개념 스키마의 변경 여부 검토.</a:t>
            </a:r>
            <a:endParaRPr lang="ko-KR" altLang="en-US"/>
          </a:p>
          <a:p>
            <a:pPr>
              <a:defRPr/>
            </a:pPr>
            <a:r>
              <a:rPr lang="ko-KR" altLang="en-US"/>
              <a:t>- 빈번한 질의와 트랜잭션들의 수행속도를 높이기 위한 고려.</a:t>
            </a:r>
            <a:endParaRPr lang="ko-KR" altLang="en-US"/>
          </a:p>
          <a:p>
            <a:pPr>
              <a:defRPr/>
            </a:pPr>
            <a:r>
              <a:rPr lang="ko-KR" altLang="en-US"/>
              <a:t>- 시스템 운용 시 파일 크기 변화의 가능성.</a:t>
            </a:r>
            <a:endParaRPr lang="ko-KR" altLang="en-US"/>
          </a:p>
          <a:p>
            <a:pPr>
              <a:defRPr/>
            </a:pPr>
            <a:r>
              <a:rPr lang="ko-KR" altLang="en-US"/>
              <a:t>* 물리적 설계 옵션 선택 시 고려사항</a:t>
            </a:r>
            <a:endParaRPr lang="ko-KR" altLang="en-US"/>
          </a:p>
          <a:p>
            <a:pPr>
              <a:defRPr/>
            </a:pPr>
            <a:r>
              <a:rPr lang="ko-KR" altLang="en-US"/>
              <a:t>- 반응 시간(Response Time) : 트랜잭션 수행을 요구한 시점부터 처리 결과를 얻을 때 까지의 경과 시간.</a:t>
            </a:r>
            <a:endParaRPr lang="ko-KR" altLang="en-US"/>
          </a:p>
          <a:p>
            <a:pPr>
              <a:defRPr/>
            </a:pPr>
            <a:r>
              <a:rPr lang="ko-KR" altLang="en-US"/>
              <a:t>- 공간 활용도(Space Utilization) : 데이터베이스 파일과 액세스 경로 구조에 의해 사용되는 저장공간의 양.</a:t>
            </a:r>
            <a:endParaRPr lang="ko-KR" altLang="en-US"/>
          </a:p>
          <a:p>
            <a:pPr>
              <a:defRPr/>
            </a:pPr>
            <a:r>
              <a:rPr lang="ko-KR" altLang="en-US"/>
              <a:t>- 트랜잭션 처리량(Transaction Throughput) : 단위 시간 동안 데이터베이스 시스템에 의해 </a:t>
            </a:r>
            <a:endParaRPr lang="ko-KR" altLang="en-US"/>
          </a:p>
          <a:p>
            <a:pPr>
              <a:defRPr/>
            </a:pPr>
            <a:r>
              <a:rPr lang="ko-KR" altLang="en-US"/>
              <a:t>처리될 수 있는 트랜잭션의 평균 개수.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27" name="TextBox 18"/>
          <p:cNvSpPr txBox="1"/>
          <p:nvPr/>
        </p:nvSpPr>
        <p:spPr>
          <a:xfrm>
            <a:off x="332849" y="279946"/>
            <a:ext cx="4622989" cy="5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chemeClr val="tx1"/>
                </a:solidFill>
                <a:latin typeface="나눔고딕"/>
                <a:ea typeface="나눔고딕"/>
              </a:rPr>
              <a:t>물리적 설계</a:t>
            </a:r>
            <a:endParaRPr lang="ko-KR" altLang="en-US" sz="3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"/>
          <p:cNvGrpSpPr/>
          <p:nvPr/>
        </p:nvGrpSpPr>
        <p:grpSpPr>
          <a:xfrm rot="0">
            <a:off x="319101" y="1908649"/>
            <a:ext cx="5284349" cy="1520351"/>
            <a:chOff x="294869" y="4761486"/>
            <a:chExt cx="5557938" cy="1753411"/>
          </a:xfrm>
        </p:grpSpPr>
        <p:sp>
          <p:nvSpPr>
            <p:cNvPr id="39" name=""/>
            <p:cNvSpPr/>
            <p:nvPr/>
          </p:nvSpPr>
          <p:spPr>
            <a:xfrm>
              <a:off x="2443061" y="4822284"/>
              <a:ext cx="1226090" cy="658643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주문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983911" y="4761486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267403" y="4772024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고객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2" name=""/>
            <p:cNvCxnSpPr/>
            <p:nvPr/>
          </p:nvCxnSpPr>
          <p:spPr>
            <a:xfrm>
              <a:off x="1895880" y="5136407"/>
              <a:ext cx="547181" cy="15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"/>
            <p:cNvCxnSpPr/>
            <p:nvPr/>
          </p:nvCxnSpPr>
          <p:spPr>
            <a:xfrm flipV="1">
              <a:off x="3669151" y="5146944"/>
              <a:ext cx="598251" cy="466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"/>
            <p:cNvSpPr/>
            <p:nvPr/>
          </p:nvSpPr>
          <p:spPr>
            <a:xfrm>
              <a:off x="294869" y="5876113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</a:t>
              </a:r>
              <a:endParaRPr lang="ko-KR" altLang="en-US" sz="10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이름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065381" y="5876519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출판사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835487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도서단가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2727190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주문일자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3618891" y="5917051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아이디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4399129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이름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5204297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주소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" name=""/>
            <p:cNvCxnSpPr/>
            <p:nvPr/>
          </p:nvCxnSpPr>
          <p:spPr>
            <a:xfrm rot="10800000" flipV="1">
              <a:off x="848408" y="5511327"/>
              <a:ext cx="591488" cy="45233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"/>
            <p:cNvCxnSpPr/>
            <p:nvPr/>
          </p:nvCxnSpPr>
          <p:spPr>
            <a:xfrm rot="5400000">
              <a:off x="1232170" y="5668793"/>
              <a:ext cx="365191" cy="5025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"/>
            <p:cNvCxnSpPr/>
            <p:nvPr/>
          </p:nvCxnSpPr>
          <p:spPr>
            <a:xfrm>
              <a:off x="1439896" y="5511327"/>
              <a:ext cx="719847" cy="38545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"/>
            <p:cNvCxnSpPr/>
            <p:nvPr/>
          </p:nvCxnSpPr>
          <p:spPr>
            <a:xfrm rot="5400000">
              <a:off x="2840780" y="5691592"/>
              <a:ext cx="425990" cy="466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"/>
            <p:cNvCxnSpPr/>
            <p:nvPr/>
          </p:nvCxnSpPr>
          <p:spPr>
            <a:xfrm rot="10800000" flipV="1">
              <a:off x="4172430" y="5521867"/>
              <a:ext cx="550959" cy="48273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"/>
            <p:cNvCxnSpPr/>
            <p:nvPr/>
          </p:nvCxnSpPr>
          <p:spPr>
            <a:xfrm rot="5400000">
              <a:off x="4535926" y="5709324"/>
              <a:ext cx="374920" cy="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"/>
            <p:cNvCxnSpPr/>
            <p:nvPr/>
          </p:nvCxnSpPr>
          <p:spPr>
            <a:xfrm>
              <a:off x="4723388" y="5521865"/>
              <a:ext cx="575881" cy="47260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"/>
          <p:cNvSpPr/>
          <p:nvPr/>
        </p:nvSpPr>
        <p:spPr>
          <a:xfrm>
            <a:off x="258303" y="1732941"/>
            <a:ext cx="5471809" cy="1925265"/>
          </a:xfrm>
          <a:prstGeom prst="rect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2" name=""/>
          <p:cNvSpPr/>
          <p:nvPr/>
        </p:nvSpPr>
        <p:spPr>
          <a:xfrm>
            <a:off x="258303" y="4361413"/>
            <a:ext cx="7117976" cy="1166393"/>
          </a:xfrm>
          <a:prstGeom prst="rect">
            <a:avLst/>
          </a:prstGeom>
          <a:noFill/>
          <a:ln w="317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도서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(</a:t>
            </a:r>
            <a:r>
              <a:rPr lang="ko-KR" altLang="en-US" sz="2000" u="sng">
                <a:solidFill>
                  <a:schemeClr val="tx1"/>
                </a:solidFill>
                <a:latin typeface="돋움"/>
                <a:ea typeface="돋움"/>
              </a:rPr>
              <a:t>도서번호</a:t>
            </a:r>
            <a:r>
              <a:rPr lang="en-US" altLang="ko-KR" sz="2000" u="sng">
                <a:solidFill>
                  <a:schemeClr val="tx1"/>
                </a:solidFill>
                <a:latin typeface="돋움"/>
                <a:ea typeface="돋움"/>
              </a:rPr>
              <a:t>(PK)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도서이름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출판사명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도서단가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)</a:t>
            </a:r>
            <a:endParaRPr lang="en-US" altLang="ko-KR" sz="2000">
              <a:solidFill>
                <a:schemeClr val="tx1"/>
              </a:solidFill>
              <a:latin typeface="돋움"/>
              <a:ea typeface="돋움"/>
            </a:endParaRPr>
          </a:p>
          <a:p>
            <a:pPr>
              <a:defRPr/>
            </a:pP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고객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(</a:t>
            </a:r>
            <a:r>
              <a:rPr lang="ko-KR" altLang="en-US" sz="2000" u="sng">
                <a:solidFill>
                  <a:schemeClr val="tx1"/>
                </a:solidFill>
                <a:latin typeface="돋움"/>
                <a:ea typeface="돋움"/>
              </a:rPr>
              <a:t>고객아이디</a:t>
            </a:r>
            <a:r>
              <a:rPr lang="en-US" altLang="ko-KR" sz="2000" u="sng">
                <a:solidFill>
                  <a:schemeClr val="tx1"/>
                </a:solidFill>
                <a:latin typeface="돋움"/>
                <a:ea typeface="돋움"/>
              </a:rPr>
              <a:t>(PK)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고객이름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주소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)</a:t>
            </a:r>
            <a:b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</a:b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주문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(</a:t>
            </a:r>
            <a:r>
              <a:rPr lang="ko-KR" altLang="en-US" sz="2000" u="sng">
                <a:solidFill>
                  <a:schemeClr val="tx1"/>
                </a:solidFill>
                <a:latin typeface="돋움"/>
                <a:ea typeface="돋움"/>
              </a:rPr>
              <a:t>주문번호</a:t>
            </a:r>
            <a:r>
              <a:rPr lang="en-US" altLang="ko-KR" sz="2000" u="sng">
                <a:solidFill>
                  <a:schemeClr val="tx1"/>
                </a:solidFill>
                <a:latin typeface="돋움"/>
                <a:ea typeface="돋움"/>
              </a:rPr>
              <a:t>(PK)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고객아이디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(FK),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도서번호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(FK),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주문일자</a:t>
            </a:r>
            <a:endParaRPr lang="en-US" altLang="ko-KR" sz="200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65" name=""/>
          <p:cNvSpPr/>
          <p:nvPr/>
        </p:nvSpPr>
        <p:spPr>
          <a:xfrm>
            <a:off x="2699805" y="3809187"/>
            <a:ext cx="399988" cy="2735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  <a:latin typeface="Consolas"/>
            </a:endParaRPr>
          </a:p>
        </p:txBody>
      </p:sp>
      <p:sp>
        <p:nvSpPr>
          <p:cNvPr id="68" name="TextBox 18"/>
          <p:cNvSpPr txBox="1"/>
          <p:nvPr/>
        </p:nvSpPr>
        <p:spPr>
          <a:xfrm>
            <a:off x="163053" y="3946408"/>
            <a:ext cx="1946967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[</a:t>
            </a:r>
            <a:r>
              <a:rPr lang="ko-KR" altLang="en-US" sz="2000">
                <a:solidFill>
                  <a:schemeClr val="tx1"/>
                </a:solidFill>
                <a:latin typeface="돋움"/>
                <a:ea typeface="돋움"/>
              </a:rPr>
              <a:t>논리적 설계</a:t>
            </a:r>
            <a:r>
              <a:rPr lang="en-US" altLang="ko-KR" sz="2000">
                <a:solidFill>
                  <a:schemeClr val="tx1"/>
                </a:solidFill>
                <a:latin typeface="돋움"/>
                <a:ea typeface="돋움"/>
              </a:rPr>
              <a:t>]</a:t>
            </a:r>
            <a:endParaRPr lang="en-US" altLang="ko-KR" sz="200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2211981" y="1833906"/>
            <a:ext cx="1775624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Consolas"/>
                <a:ea typeface="안상수2006가는"/>
              </a:rPr>
              <a:t>N</a:t>
            </a:r>
            <a:endParaRPr lang="en-US" altLang="ko-KR" sz="2000">
              <a:solidFill>
                <a:schemeClr val="tx1"/>
              </a:solidFill>
              <a:latin typeface="Consolas"/>
              <a:ea typeface="안상수2006가는"/>
            </a:endParaRPr>
          </a:p>
        </p:txBody>
      </p:sp>
      <p:sp>
        <p:nvSpPr>
          <p:cNvPr id="79" name="TextBox 18"/>
          <p:cNvSpPr txBox="1"/>
          <p:nvPr/>
        </p:nvSpPr>
        <p:spPr>
          <a:xfrm>
            <a:off x="3502114" y="1833906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Consolas"/>
                <a:ea typeface="안상수2006가는"/>
              </a:rPr>
              <a:t>N</a:t>
            </a:r>
            <a:endParaRPr lang="en-US" altLang="ko-KR" sz="2000">
              <a:solidFill>
                <a:schemeClr val="tx1"/>
              </a:solidFill>
              <a:latin typeface="Consolas"/>
              <a:ea typeface="안상수2006가는"/>
            </a:endParaRPr>
          </a:p>
        </p:txBody>
      </p:sp>
      <p:sp>
        <p:nvSpPr>
          <p:cNvPr id="80" name="TextBox 18"/>
          <p:cNvSpPr txBox="1"/>
          <p:nvPr/>
        </p:nvSpPr>
        <p:spPr>
          <a:xfrm>
            <a:off x="210776" y="199794"/>
            <a:ext cx="4622989" cy="130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문제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]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오른쪽을 참고해서</a:t>
            </a:r>
            <a:endParaRPr lang="ko-KR" altLang="en-US" sz="2000">
              <a:solidFill>
                <a:schemeClr val="tx1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BookDB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를 만들어서 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Table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생성해보세요</a:t>
            </a:r>
            <a:endParaRPr lang="ko-KR" altLang="en-US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1" name=""/>
          <p:cNvSpPr/>
          <p:nvPr/>
        </p:nvSpPr>
        <p:spPr>
          <a:xfrm>
            <a:off x="9339037" y="6014357"/>
            <a:ext cx="2852963" cy="843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300652" y="213183"/>
            <a:ext cx="4622989" cy="39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도서테이블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(BookTBL)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6" name=""/>
          <p:cNvGraphicFramePr>
            <a:graphicFrameLocks noGrp="1"/>
          </p:cNvGraphicFramePr>
          <p:nvPr/>
        </p:nvGraphicFramePr>
        <p:xfrm>
          <a:off x="315340" y="670493"/>
          <a:ext cx="8478211" cy="17671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/>
                <a:gridCol w="1691931"/>
                <a:gridCol w="1696570"/>
                <a:gridCol w="1696570"/>
                <a:gridCol w="1696570"/>
              </a:tblGrid>
              <a:tr h="2236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236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도서번호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bookCode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도서이름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bookName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출판사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publisher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도서단가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cost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321323" y="2550457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고객 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(CustomerTBL)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336011" y="3017292"/>
          <a:ext cx="8478211" cy="1203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/>
                <a:gridCol w="1691931"/>
                <a:gridCol w="1696570"/>
                <a:gridCol w="1696570"/>
                <a:gridCol w="1696570"/>
              </a:tblGrid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userId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이름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memberName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주소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memberAddress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9" name="TextBox 18"/>
          <p:cNvSpPr txBox="1"/>
          <p:nvPr/>
        </p:nvSpPr>
        <p:spPr>
          <a:xfrm>
            <a:off x="364587" y="440361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80" name=""/>
          <p:cNvGraphicFramePr>
            <a:graphicFrameLocks noGrp="1"/>
          </p:cNvGraphicFramePr>
          <p:nvPr/>
        </p:nvGraphicFramePr>
        <p:xfrm>
          <a:off x="350700" y="4841875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주문번호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orderID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도서번호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bookCode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주문일자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orderDate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날짜</a:t>
                      </a:r>
                      <a:r>
                        <a:rPr lang="en-US" altLang="ko-KR" sz="1400"/>
                        <a:t>(DATE)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날짜형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1" name="TextBox 18"/>
          <p:cNvSpPr txBox="1"/>
          <p:nvPr/>
        </p:nvSpPr>
        <p:spPr>
          <a:xfrm>
            <a:off x="336011" y="4384565"/>
            <a:ext cx="7835144" cy="395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주문테이블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(OrderTbl) -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7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요구사항 분석</a:t>
              </a:r>
              <a:endPara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2074" y="409882"/>
            <a:ext cx="9399926" cy="6448118"/>
          </a:xfrm>
          <a:prstGeom prst="rect">
            <a:avLst/>
          </a:prstGeom>
        </p:spPr>
      </p:pic>
      <p:sp>
        <p:nvSpPr>
          <p:cNvPr id="32" name="TextBox 18"/>
          <p:cNvSpPr txBox="1"/>
          <p:nvPr/>
        </p:nvSpPr>
        <p:spPr>
          <a:xfrm>
            <a:off x="210776" y="199794"/>
            <a:ext cx="4622989" cy="1608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문제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]</a:t>
            </a: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오른쪽을 </a:t>
            </a: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ERD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참고해서</a:t>
            </a:r>
            <a:endParaRPr lang="ko-KR" altLang="en-US" sz="2000">
              <a:solidFill>
                <a:schemeClr val="tx1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나눔고딕"/>
                <a:ea typeface="나눔고딕"/>
              </a:rPr>
              <a:t>crow’s foot </a:t>
            </a:r>
            <a:r>
              <a:rPr lang="ko-KR" altLang="en-US" sz="2000">
                <a:solidFill>
                  <a:schemeClr val="tx1"/>
                </a:solidFill>
                <a:latin typeface="나눔고딕"/>
                <a:ea typeface="나눔고딕"/>
              </a:rPr>
              <a:t>형태로 관계도 만들어보세요</a:t>
            </a:r>
            <a:endParaRPr lang="ko-KR" altLang="en-US" sz="2000">
              <a:solidFill>
                <a:schemeClr val="tx1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20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0150" y="199668"/>
            <a:ext cx="11869248" cy="6658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7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Database</a:t>
              </a: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 구축</a:t>
              </a:r>
              <a:endPara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4.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89464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497364" y="207203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회원테이블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(memberTBL)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6" name=""/>
          <p:cNvGraphicFramePr>
            <a:graphicFrameLocks noGrp="1"/>
          </p:cNvGraphicFramePr>
          <p:nvPr/>
        </p:nvGraphicFramePr>
        <p:xfrm>
          <a:off x="512052" y="2529345"/>
          <a:ext cx="8478211" cy="13787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/>
                <a:gridCol w="1691931"/>
                <a:gridCol w="1696570"/>
                <a:gridCol w="1696570"/>
                <a:gridCol w="1696570"/>
              </a:tblGrid>
              <a:tr h="2236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236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회원이름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memberName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주소 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memberAddress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518035" y="4085458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제품 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(productTBL)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532723" y="4552293"/>
          <a:ext cx="8478211" cy="18059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/>
                <a:gridCol w="1691931"/>
                <a:gridCol w="1696570"/>
                <a:gridCol w="1696570"/>
                <a:gridCol w="1696570"/>
              </a:tblGrid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제품이름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productName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가격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cost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제조일자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makeDate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날짜</a:t>
                      </a:r>
                      <a:r>
                        <a:rPr lang="en-US" altLang="ko-KR" sz="1400"/>
                        <a:t>(DATE)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날짜형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제조회사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company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남은수량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89463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525939" y="209108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6" name=""/>
          <p:cNvGraphicFramePr>
            <a:graphicFrameLocks noGrp="1"/>
          </p:cNvGraphicFramePr>
          <p:nvPr/>
        </p:nvGraphicFramePr>
        <p:xfrm>
          <a:off x="512052" y="2529345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주문번호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buyID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제품이름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productName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구매수량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amount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497364" y="207203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구매테이블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(buyTBL)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138041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생성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527155" y="2020154"/>
            <a:ext cx="4969352" cy="38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■우클릭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-&gt; Schemas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-&gt;Create Schema..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531" y="2762561"/>
            <a:ext cx="2867425" cy="342947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18553" y="2732594"/>
            <a:ext cx="2838846" cy="356284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0" name=""/>
          <p:cNvSpPr/>
          <p:nvPr/>
        </p:nvSpPr>
        <p:spPr>
          <a:xfrm>
            <a:off x="4648826" y="5437830"/>
            <a:ext cx="1669967" cy="284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나눔고딕"/>
              </a:defRPr>
            </a:pPr>
            <a:endParaRPr lang="ko-KR" altLang="en-US">
              <a:latin typeface="나눔고딕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756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나눔고딕"/>
              </a:defRPr>
            </a:pPr>
            <a:r>
              <a:rPr lang="en-US" altLang="ko-KR" sz="1400" spc="-150">
                <a:solidFill>
                  <a:schemeClr val="accent4"/>
                </a:solidFill>
                <a:latin typeface="나눔고딕"/>
              </a:rPr>
              <a:t>chaper  03</a:t>
            </a:r>
            <a:endParaRPr lang="en-US" altLang="ko-KR" sz="1400" spc="-150">
              <a:solidFill>
                <a:schemeClr val="accent4"/>
              </a:solidFill>
              <a:latin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210" y="661919"/>
            <a:ext cx="6792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>
                <a:latin typeface="나눔고딕"/>
              </a:defRPr>
            </a:pPr>
            <a:r>
              <a:rPr lang="en-US" altLang="ko-KR" sz="3200" b="1">
                <a:solidFill>
                  <a:schemeClr val="accent4"/>
                </a:solidFill>
                <a:latin typeface="나눔고딕"/>
              </a:rPr>
              <a:t>01</a:t>
            </a:r>
            <a:endParaRPr lang="en-US" altLang="ko-KR" sz="3200" b="1">
              <a:solidFill>
                <a:schemeClr val="accent4"/>
              </a:solidFill>
              <a:latin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138041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나눔고딕"/>
              </a:defRPr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생성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14301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>
                <a:latin typeface="나눔고딕"/>
              </a:defRPr>
            </a:pPr>
            <a:endParaRPr>
              <a:latin typeface="나눔고딕"/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007" y="2308016"/>
            <a:ext cx="3896268" cy="1771897"/>
          </a:xfrm>
          <a:prstGeom prst="rect">
            <a:avLst/>
          </a:prstGeom>
        </p:spPr>
      </p:pic>
      <p:sp>
        <p:nvSpPr>
          <p:cNvPr id="85" name=""/>
          <p:cNvSpPr/>
          <p:nvPr/>
        </p:nvSpPr>
        <p:spPr>
          <a:xfrm>
            <a:off x="2054652" y="2493475"/>
            <a:ext cx="828930" cy="284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6" name=""/>
          <p:cNvSpPr/>
          <p:nvPr/>
        </p:nvSpPr>
        <p:spPr>
          <a:xfrm>
            <a:off x="2074918" y="3061846"/>
            <a:ext cx="2324530" cy="2968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138041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생성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151" y="2003772"/>
            <a:ext cx="5523150" cy="418271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90725" y="1964975"/>
            <a:ext cx="5523470" cy="416905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94239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테이블생성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91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2"/>
          <a:srcRect t="29480"/>
          <a:stretch>
            <a:fillRect/>
          </a:stretch>
        </p:blipFill>
        <p:spPr>
          <a:xfrm>
            <a:off x="4223670" y="3288909"/>
            <a:ext cx="7802064" cy="343301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524" y="2117995"/>
            <a:ext cx="2896004" cy="267689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4" name=""/>
          <p:cNvSpPr/>
          <p:nvPr/>
        </p:nvSpPr>
        <p:spPr>
          <a:xfrm>
            <a:off x="1335343" y="3563837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5" name=""/>
          <p:cNvSpPr/>
          <p:nvPr/>
        </p:nvSpPr>
        <p:spPr>
          <a:xfrm>
            <a:off x="5986786" y="2206423"/>
            <a:ext cx="899860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6" name=""/>
          <p:cNvSpPr/>
          <p:nvPr/>
        </p:nvSpPr>
        <p:spPr>
          <a:xfrm>
            <a:off x="4284851" y="3344587"/>
            <a:ext cx="6391935" cy="8418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7" name=""/>
          <p:cNvSpPr/>
          <p:nvPr/>
        </p:nvSpPr>
        <p:spPr>
          <a:xfrm>
            <a:off x="10435974" y="6299897"/>
            <a:ext cx="727600" cy="2541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21531" y="1883887"/>
            <a:ext cx="6544588" cy="136226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9" name=""/>
          <p:cNvSpPr/>
          <p:nvPr/>
        </p:nvSpPr>
        <p:spPr>
          <a:xfrm>
            <a:off x="6049181" y="2128454"/>
            <a:ext cx="4696809" cy="599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94238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테이블생성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208" y="1885250"/>
            <a:ext cx="5445922" cy="4101851"/>
          </a:xfrm>
          <a:prstGeom prst="rect">
            <a:avLst/>
          </a:prstGeom>
        </p:spPr>
      </p:pic>
      <p:sp>
        <p:nvSpPr>
          <p:cNvPr id="98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468" y="1959468"/>
            <a:ext cx="5610160" cy="422555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239006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요구사항 분석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44349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60" name="TextBox 67"/>
          <p:cNvSpPr txBox="1"/>
          <p:nvPr/>
        </p:nvSpPr>
        <p:spPr>
          <a:xfrm>
            <a:off x="1143073" y="2170427"/>
            <a:ext cx="1679185" cy="545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chemeClr val="accent4"/>
                </a:solidFill>
                <a:latin typeface="안상수2006가는"/>
                <a:ea typeface="안상수2006가는"/>
              </a:rPr>
              <a:t>요구사항 분석</a:t>
            </a:r>
            <a:endParaRPr lang="ko-KR" altLang="en-US" sz="30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sp>
        <p:nvSpPr>
          <p:cNvPr id="61" name="TextBox 18"/>
          <p:cNvSpPr txBox="1"/>
          <p:nvPr/>
        </p:nvSpPr>
        <p:spPr>
          <a:xfrm>
            <a:off x="787395" y="2852166"/>
            <a:ext cx="6730647" cy="47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-</a:t>
            </a: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 사용자의 인터뷰와 업무조사를 통해 무엇을 만들건지를 결정한다</a:t>
            </a:r>
            <a:endParaRPr lang="ko-KR" altLang="en-US" sz="25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sp>
        <p:nvSpPr>
          <p:cNvPr id="64" name="이등변 삼각형 13"/>
          <p:cNvSpPr/>
          <p:nvPr/>
        </p:nvSpPr>
        <p:spPr>
          <a:xfrm rot="5400000">
            <a:off x="783853" y="2254277"/>
            <a:ext cx="312845" cy="269694"/>
          </a:xfrm>
          <a:prstGeom prst="triangle">
            <a:avLst>
              <a:gd name="adj" fmla="val 50000"/>
            </a:avLst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"/>
          <p:cNvSpPr/>
          <p:nvPr/>
        </p:nvSpPr>
        <p:spPr>
          <a:xfrm>
            <a:off x="666750" y="3630084"/>
            <a:ext cx="2137833" cy="251883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66" name=""/>
          <p:cNvSpPr/>
          <p:nvPr/>
        </p:nvSpPr>
        <p:spPr>
          <a:xfrm>
            <a:off x="3640666" y="3623733"/>
            <a:ext cx="2137833" cy="251883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7" name=""/>
          <p:cNvSpPr/>
          <p:nvPr/>
        </p:nvSpPr>
        <p:spPr>
          <a:xfrm>
            <a:off x="6661150" y="3591985"/>
            <a:ext cx="2137833" cy="251883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8" name=""/>
          <p:cNvSpPr/>
          <p:nvPr/>
        </p:nvSpPr>
        <p:spPr>
          <a:xfrm>
            <a:off x="9539817" y="3602568"/>
            <a:ext cx="2137833" cy="251883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9" name=""/>
          <p:cNvSpPr/>
          <p:nvPr/>
        </p:nvSpPr>
        <p:spPr>
          <a:xfrm>
            <a:off x="969433" y="3878792"/>
            <a:ext cx="1460500" cy="56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요구사항</a:t>
            </a:r>
            <a:r>
              <a:rPr lang="en-US" altLang="ko-KR"/>
              <a:t> A</a:t>
            </a:r>
            <a:endParaRPr lang="en-US" altLang="ko-KR"/>
          </a:p>
        </p:txBody>
      </p:sp>
      <p:sp>
        <p:nvSpPr>
          <p:cNvPr id="71" name=""/>
          <p:cNvSpPr/>
          <p:nvPr/>
        </p:nvSpPr>
        <p:spPr>
          <a:xfrm>
            <a:off x="973666" y="4636559"/>
            <a:ext cx="1460500" cy="560916"/>
          </a:xfrm>
          <a:prstGeom prst="rect">
            <a:avLst/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요구사항 </a:t>
            </a: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72" name=""/>
          <p:cNvSpPr/>
          <p:nvPr/>
        </p:nvSpPr>
        <p:spPr>
          <a:xfrm>
            <a:off x="984250" y="5385858"/>
            <a:ext cx="1460500" cy="560916"/>
          </a:xfrm>
          <a:prstGeom prst="rect">
            <a:avLst/>
          </a:prstGeom>
          <a:solidFill>
            <a:srgbClr val="ecd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요구사항</a:t>
            </a:r>
            <a:r>
              <a:rPr lang="en-US" altLang="ko-KR"/>
              <a:t> C</a:t>
            </a:r>
            <a:endParaRPr lang="en-US" altLang="ko-KR"/>
          </a:p>
        </p:txBody>
      </p:sp>
      <p:grpSp>
        <p:nvGrpSpPr>
          <p:cNvPr id="76" name=""/>
          <p:cNvGrpSpPr/>
          <p:nvPr/>
        </p:nvGrpSpPr>
        <p:grpSpPr>
          <a:xfrm rot="0">
            <a:off x="3842809" y="3855509"/>
            <a:ext cx="1103842" cy="536574"/>
            <a:chOff x="3842808" y="3855509"/>
            <a:chExt cx="1103842" cy="536574"/>
          </a:xfrm>
        </p:grpSpPr>
        <p:sp>
          <p:nvSpPr>
            <p:cNvPr id="73" name=""/>
            <p:cNvSpPr/>
            <p:nvPr/>
          </p:nvSpPr>
          <p:spPr>
            <a:xfrm>
              <a:off x="3842808" y="3855509"/>
              <a:ext cx="1100666" cy="148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1</a:t>
              </a:r>
              <a:endParaRPr lang="en-US" altLang="ko-KR" sz="1000"/>
            </a:p>
          </p:txBody>
        </p:sp>
        <p:sp>
          <p:nvSpPr>
            <p:cNvPr id="74" name=""/>
            <p:cNvSpPr/>
            <p:nvPr/>
          </p:nvSpPr>
          <p:spPr>
            <a:xfrm>
              <a:off x="3845984" y="4052359"/>
              <a:ext cx="1100666" cy="148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2</a:t>
              </a:r>
              <a:endParaRPr lang="en-US" altLang="ko-KR" sz="1000"/>
            </a:p>
          </p:txBody>
        </p:sp>
        <p:sp>
          <p:nvSpPr>
            <p:cNvPr id="75" name=""/>
            <p:cNvSpPr/>
            <p:nvPr/>
          </p:nvSpPr>
          <p:spPr>
            <a:xfrm>
              <a:off x="3845983" y="4243918"/>
              <a:ext cx="1100666" cy="148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3</a:t>
              </a:r>
              <a:endParaRPr lang="en-US" altLang="ko-KR" sz="1000"/>
            </a:p>
          </p:txBody>
        </p:sp>
      </p:grpSp>
      <p:grpSp>
        <p:nvGrpSpPr>
          <p:cNvPr id="77" name=""/>
          <p:cNvGrpSpPr/>
          <p:nvPr/>
        </p:nvGrpSpPr>
        <p:grpSpPr>
          <a:xfrm rot="0">
            <a:off x="3857625" y="4642910"/>
            <a:ext cx="1103842" cy="536574"/>
            <a:chOff x="3842808" y="3855509"/>
            <a:chExt cx="1103842" cy="536574"/>
          </a:xfrm>
          <a:solidFill>
            <a:srgbClr val="c0cdef"/>
          </a:solidFill>
        </p:grpSpPr>
        <p:sp>
          <p:nvSpPr>
            <p:cNvPr id="78" name=""/>
            <p:cNvSpPr/>
            <p:nvPr/>
          </p:nvSpPr>
          <p:spPr>
            <a:xfrm>
              <a:off x="3842808" y="3855509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1</a:t>
              </a:r>
              <a:endParaRPr lang="en-US" altLang="ko-KR" sz="1000"/>
            </a:p>
          </p:txBody>
        </p:sp>
        <p:sp>
          <p:nvSpPr>
            <p:cNvPr id="79" name=""/>
            <p:cNvSpPr/>
            <p:nvPr/>
          </p:nvSpPr>
          <p:spPr>
            <a:xfrm>
              <a:off x="3845984" y="4052359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2</a:t>
              </a:r>
              <a:endParaRPr lang="en-US" altLang="ko-KR" sz="1000"/>
            </a:p>
          </p:txBody>
        </p:sp>
        <p:sp>
          <p:nvSpPr>
            <p:cNvPr id="80" name=""/>
            <p:cNvSpPr/>
            <p:nvPr/>
          </p:nvSpPr>
          <p:spPr>
            <a:xfrm>
              <a:off x="3845983" y="4243918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3</a:t>
              </a:r>
              <a:endParaRPr lang="en-US" altLang="ko-KR" sz="1000"/>
            </a:p>
          </p:txBody>
        </p:sp>
      </p:grpSp>
      <p:grpSp>
        <p:nvGrpSpPr>
          <p:cNvPr id="81" name=""/>
          <p:cNvGrpSpPr/>
          <p:nvPr/>
        </p:nvGrpSpPr>
        <p:grpSpPr>
          <a:xfrm rot="0">
            <a:off x="3857625" y="5362577"/>
            <a:ext cx="1103842" cy="536574"/>
            <a:chOff x="3842808" y="3855509"/>
            <a:chExt cx="1103842" cy="536574"/>
          </a:xfrm>
          <a:solidFill>
            <a:srgbClr val="ecd174"/>
          </a:solidFill>
        </p:grpSpPr>
        <p:sp>
          <p:nvSpPr>
            <p:cNvPr id="82" name=""/>
            <p:cNvSpPr/>
            <p:nvPr/>
          </p:nvSpPr>
          <p:spPr>
            <a:xfrm>
              <a:off x="3842808" y="3855509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1</a:t>
              </a:r>
              <a:endParaRPr lang="en-US" altLang="ko-KR" sz="1000"/>
            </a:p>
          </p:txBody>
        </p:sp>
        <p:sp>
          <p:nvSpPr>
            <p:cNvPr id="83" name=""/>
            <p:cNvSpPr/>
            <p:nvPr/>
          </p:nvSpPr>
          <p:spPr>
            <a:xfrm>
              <a:off x="3845984" y="4052359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2</a:t>
              </a:r>
              <a:endParaRPr lang="en-US" altLang="ko-KR" sz="1000"/>
            </a:p>
          </p:txBody>
        </p:sp>
        <p:sp>
          <p:nvSpPr>
            <p:cNvPr id="84" name=""/>
            <p:cNvSpPr/>
            <p:nvPr/>
          </p:nvSpPr>
          <p:spPr>
            <a:xfrm>
              <a:off x="3845983" y="4243918"/>
              <a:ext cx="1100666" cy="148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/>
                <a:t>3</a:t>
              </a:r>
              <a:endParaRPr lang="en-US" altLang="ko-KR" sz="1000"/>
            </a:p>
          </p:txBody>
        </p:sp>
      </p:grpSp>
      <p:grpSp>
        <p:nvGrpSpPr>
          <p:cNvPr id="97" name=""/>
          <p:cNvGrpSpPr/>
          <p:nvPr/>
        </p:nvGrpSpPr>
        <p:grpSpPr>
          <a:xfrm rot="0">
            <a:off x="7142693" y="4075645"/>
            <a:ext cx="1103841" cy="1160988"/>
            <a:chOff x="6846359" y="4065062"/>
            <a:chExt cx="1103841" cy="1160988"/>
          </a:xfrm>
        </p:grpSpPr>
        <p:grpSp>
          <p:nvGrpSpPr>
            <p:cNvPr id="85" name=""/>
            <p:cNvGrpSpPr/>
            <p:nvPr/>
          </p:nvGrpSpPr>
          <p:grpSpPr>
            <a:xfrm rot="0">
              <a:off x="6846359" y="4065062"/>
              <a:ext cx="1103841" cy="536574"/>
              <a:chOff x="3842808" y="3855509"/>
              <a:chExt cx="1103841" cy="536574"/>
            </a:xfrm>
          </p:grpSpPr>
          <p:sp>
            <p:nvSpPr>
              <p:cNvPr id="86" name=""/>
              <p:cNvSpPr/>
              <p:nvPr/>
            </p:nvSpPr>
            <p:spPr>
              <a:xfrm>
                <a:off x="3842808" y="3855509"/>
                <a:ext cx="1100666" cy="1481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2</a:t>
                </a:r>
                <a:endParaRPr lang="en-US" altLang="ko-KR" sz="1000"/>
              </a:p>
            </p:txBody>
          </p:sp>
          <p:sp>
            <p:nvSpPr>
              <p:cNvPr id="87" name=""/>
              <p:cNvSpPr/>
              <p:nvPr/>
            </p:nvSpPr>
            <p:spPr>
              <a:xfrm>
                <a:off x="3845983" y="4052359"/>
                <a:ext cx="1100666" cy="1481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3</a:t>
                </a:r>
                <a:endParaRPr lang="en-US" altLang="ko-KR" sz="1000"/>
              </a:p>
            </p:txBody>
          </p:sp>
          <p:sp>
            <p:nvSpPr>
              <p:cNvPr id="88" name=""/>
              <p:cNvSpPr/>
              <p:nvPr/>
            </p:nvSpPr>
            <p:spPr>
              <a:xfrm>
                <a:off x="3845982" y="4243918"/>
                <a:ext cx="1100666" cy="148166"/>
              </a:xfrm>
              <a:prstGeom prst="rect">
                <a:avLst/>
              </a:prstGeom>
              <a:solidFill>
                <a:srgbClr val="c0cd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1</a:t>
                </a:r>
                <a:endParaRPr lang="en-US" altLang="ko-KR" sz="1000"/>
              </a:p>
            </p:txBody>
          </p:sp>
        </p:grpSp>
        <p:grpSp>
          <p:nvGrpSpPr>
            <p:cNvPr id="89" name=""/>
            <p:cNvGrpSpPr/>
            <p:nvPr/>
          </p:nvGrpSpPr>
          <p:grpSpPr>
            <a:xfrm rot="0">
              <a:off x="6846359" y="4689477"/>
              <a:ext cx="1103841" cy="536574"/>
              <a:chOff x="3842808" y="3855509"/>
              <a:chExt cx="1103841" cy="536574"/>
            </a:xfrm>
          </p:grpSpPr>
          <p:sp>
            <p:nvSpPr>
              <p:cNvPr id="90" name=""/>
              <p:cNvSpPr/>
              <p:nvPr/>
            </p:nvSpPr>
            <p:spPr>
              <a:xfrm>
                <a:off x="3842808" y="3855509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1</a:t>
                </a:r>
                <a:endParaRPr lang="en-US" altLang="ko-KR" sz="1000"/>
              </a:p>
            </p:txBody>
          </p:sp>
          <p:sp>
            <p:nvSpPr>
              <p:cNvPr id="91" name=""/>
              <p:cNvSpPr/>
              <p:nvPr/>
            </p:nvSpPr>
            <p:spPr>
              <a:xfrm>
                <a:off x="3845983" y="4052359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2</a:t>
                </a:r>
                <a:endParaRPr lang="en-US" altLang="ko-KR" sz="1000"/>
              </a:p>
            </p:txBody>
          </p:sp>
          <p:sp>
            <p:nvSpPr>
              <p:cNvPr id="92" name=""/>
              <p:cNvSpPr/>
              <p:nvPr/>
            </p:nvSpPr>
            <p:spPr>
              <a:xfrm>
                <a:off x="3845982" y="4243918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3</a:t>
                </a:r>
                <a:endParaRPr lang="en-US" altLang="ko-KR" sz="1000"/>
              </a:p>
            </p:txBody>
          </p:sp>
        </p:grpSp>
      </p:grpSp>
      <p:grpSp>
        <p:nvGrpSpPr>
          <p:cNvPr id="98" name=""/>
          <p:cNvGrpSpPr/>
          <p:nvPr/>
        </p:nvGrpSpPr>
        <p:grpSpPr>
          <a:xfrm rot="0">
            <a:off x="9983257" y="4090462"/>
            <a:ext cx="1103842" cy="1160988"/>
            <a:chOff x="6846359" y="4065061"/>
            <a:chExt cx="1103842" cy="1160988"/>
          </a:xfrm>
        </p:grpSpPr>
        <p:grpSp>
          <p:nvGrpSpPr>
            <p:cNvPr id="99" name=""/>
            <p:cNvGrpSpPr/>
            <p:nvPr/>
          </p:nvGrpSpPr>
          <p:grpSpPr>
            <a:xfrm rot="0">
              <a:off x="6846359" y="4065061"/>
              <a:ext cx="1103842" cy="536574"/>
              <a:chOff x="3842808" y="3855509"/>
              <a:chExt cx="1103842" cy="536574"/>
            </a:xfrm>
          </p:grpSpPr>
          <p:sp>
            <p:nvSpPr>
              <p:cNvPr id="100" name=""/>
              <p:cNvSpPr/>
              <p:nvPr/>
            </p:nvSpPr>
            <p:spPr>
              <a:xfrm>
                <a:off x="3842808" y="3855509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1</a:t>
                </a:r>
                <a:endParaRPr lang="en-US" altLang="ko-KR" sz="1000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3845984" y="4052359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2</a:t>
                </a:r>
                <a:endParaRPr lang="en-US" altLang="ko-KR" sz="1000"/>
              </a:p>
            </p:txBody>
          </p:sp>
          <p:sp>
            <p:nvSpPr>
              <p:cNvPr id="102" name=""/>
              <p:cNvSpPr/>
              <p:nvPr/>
            </p:nvSpPr>
            <p:spPr>
              <a:xfrm>
                <a:off x="3845982" y="4243918"/>
                <a:ext cx="1100666" cy="148166"/>
              </a:xfrm>
              <a:prstGeom prst="rect">
                <a:avLst/>
              </a:prstGeom>
              <a:solidFill>
                <a:srgbClr val="ecd1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3</a:t>
                </a:r>
                <a:endParaRPr lang="en-US" altLang="ko-KR" sz="1000"/>
              </a:p>
            </p:txBody>
          </p:sp>
        </p:grpSp>
        <p:grpSp>
          <p:nvGrpSpPr>
            <p:cNvPr id="103" name=""/>
            <p:cNvGrpSpPr/>
            <p:nvPr/>
          </p:nvGrpSpPr>
          <p:grpSpPr>
            <a:xfrm rot="0">
              <a:off x="6846359" y="4689476"/>
              <a:ext cx="1103842" cy="536574"/>
              <a:chOff x="3842808" y="3855509"/>
              <a:chExt cx="1103842" cy="536574"/>
            </a:xfrm>
          </p:grpSpPr>
          <p:sp>
            <p:nvSpPr>
              <p:cNvPr id="104" name=""/>
              <p:cNvSpPr/>
              <p:nvPr/>
            </p:nvSpPr>
            <p:spPr>
              <a:xfrm>
                <a:off x="3842808" y="3855509"/>
                <a:ext cx="1100666" cy="1481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2</a:t>
                </a:r>
                <a:endParaRPr lang="en-US" altLang="ko-KR" sz="1000"/>
              </a:p>
            </p:txBody>
          </p:sp>
          <p:sp>
            <p:nvSpPr>
              <p:cNvPr id="105" name=""/>
              <p:cNvSpPr/>
              <p:nvPr/>
            </p:nvSpPr>
            <p:spPr>
              <a:xfrm>
                <a:off x="3845984" y="4052359"/>
                <a:ext cx="1100666" cy="1481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3</a:t>
                </a:r>
                <a:endParaRPr lang="en-US" altLang="ko-KR" sz="1000"/>
              </a:p>
            </p:txBody>
          </p:sp>
          <p:sp>
            <p:nvSpPr>
              <p:cNvPr id="106" name=""/>
              <p:cNvSpPr/>
              <p:nvPr/>
            </p:nvSpPr>
            <p:spPr>
              <a:xfrm>
                <a:off x="3845982" y="4243918"/>
                <a:ext cx="1100666" cy="148166"/>
              </a:xfrm>
              <a:prstGeom prst="rect">
                <a:avLst/>
              </a:prstGeom>
              <a:solidFill>
                <a:srgbClr val="c0cd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/>
                  <a:t>1</a:t>
                </a:r>
                <a:endParaRPr lang="en-US" altLang="ko-KR" sz="1000"/>
              </a:p>
            </p:txBody>
          </p:sp>
        </p:grpSp>
      </p:grpSp>
      <p:sp>
        <p:nvSpPr>
          <p:cNvPr id="107" name="TextBox 18"/>
          <p:cNvSpPr txBox="1"/>
          <p:nvPr/>
        </p:nvSpPr>
        <p:spPr>
          <a:xfrm>
            <a:off x="918628" y="6168981"/>
            <a:ext cx="1841147" cy="47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상위 요구 사항</a:t>
            </a: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  <a:endParaRPr lang="en-US" altLang="ko-KR" sz="25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sp>
        <p:nvSpPr>
          <p:cNvPr id="108" name="TextBox 18"/>
          <p:cNvSpPr txBox="1"/>
          <p:nvPr/>
        </p:nvSpPr>
        <p:spPr>
          <a:xfrm>
            <a:off x="3875612" y="6173214"/>
            <a:ext cx="1777647" cy="47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세부 요구 사항</a:t>
            </a: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  <a:endParaRPr lang="en-US" altLang="ko-KR" sz="25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sp>
        <p:nvSpPr>
          <p:cNvPr id="109" name="TextBox 18"/>
          <p:cNvSpPr txBox="1"/>
          <p:nvPr/>
        </p:nvSpPr>
        <p:spPr>
          <a:xfrm>
            <a:off x="6983937" y="6130881"/>
            <a:ext cx="1946981" cy="47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중복</a:t>
            </a: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충돌 제거</a:t>
            </a: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  <a:endParaRPr lang="en-US" altLang="ko-KR" sz="25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sp>
        <p:nvSpPr>
          <p:cNvPr id="110" name="TextBox 18"/>
          <p:cNvSpPr txBox="1"/>
          <p:nvPr/>
        </p:nvSpPr>
        <p:spPr>
          <a:xfrm>
            <a:off x="10114486" y="6146757"/>
            <a:ext cx="1587147" cy="47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우선순위</a:t>
            </a:r>
            <a:r>
              <a:rPr lang="en-US" altLang="ko-KR" sz="250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  <a:endParaRPr lang="en-US" altLang="ko-KR" sz="25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cxnSp>
        <p:nvCxnSpPr>
          <p:cNvPr id="112" name=""/>
          <p:cNvCxnSpPr/>
          <p:nvPr/>
        </p:nvCxnSpPr>
        <p:spPr>
          <a:xfrm rot="10800000">
            <a:off x="4931834" y="3952875"/>
            <a:ext cx="486947" cy="0"/>
          </a:xfrm>
          <a:prstGeom prst="straightConnector1">
            <a:avLst/>
          </a:prstGeom>
          <a:ln w="317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"/>
          <p:cNvCxnSpPr/>
          <p:nvPr/>
        </p:nvCxnSpPr>
        <p:spPr>
          <a:xfrm rot="16200000" flipH="1">
            <a:off x="5032340" y="4330737"/>
            <a:ext cx="751492" cy="0"/>
          </a:xfrm>
          <a:prstGeom prst="line">
            <a:avLst/>
          </a:prstGeom>
          <a:ln w="317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"/>
          <p:cNvCxnSpPr>
            <a:endCxn id="78" idx="3"/>
          </p:cNvCxnSpPr>
          <p:nvPr/>
        </p:nvCxnSpPr>
        <p:spPr>
          <a:xfrm rot="10800000">
            <a:off x="4958293" y="4716993"/>
            <a:ext cx="450194" cy="0"/>
          </a:xfrm>
          <a:prstGeom prst="straightConnector1">
            <a:avLst/>
          </a:prstGeom>
          <a:ln w="317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8"/>
          <p:cNvSpPr txBox="1"/>
          <p:nvPr/>
        </p:nvSpPr>
        <p:spPr>
          <a:xfrm>
            <a:off x="5023903" y="4039614"/>
            <a:ext cx="1777647" cy="47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충돌</a:t>
            </a:r>
            <a:endParaRPr lang="en-US" altLang="ko-KR" sz="25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cxnSp>
        <p:nvCxnSpPr>
          <p:cNvPr id="116" name=""/>
          <p:cNvCxnSpPr/>
          <p:nvPr/>
        </p:nvCxnSpPr>
        <p:spPr>
          <a:xfrm rot="10800000">
            <a:off x="4978400" y="5078941"/>
            <a:ext cx="486947" cy="0"/>
          </a:xfrm>
          <a:prstGeom prst="straightConnector1">
            <a:avLst/>
          </a:prstGeom>
          <a:ln w="317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/>
          <p:nvPr/>
        </p:nvCxnSpPr>
        <p:spPr>
          <a:xfrm rot="16200000" flipH="1">
            <a:off x="5093300" y="5432885"/>
            <a:ext cx="703656" cy="0"/>
          </a:xfrm>
          <a:prstGeom prst="line">
            <a:avLst/>
          </a:prstGeom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"/>
          <p:cNvCxnSpPr/>
          <p:nvPr/>
        </p:nvCxnSpPr>
        <p:spPr>
          <a:xfrm rot="10800000">
            <a:off x="4983693" y="5779559"/>
            <a:ext cx="450194" cy="0"/>
          </a:xfrm>
          <a:prstGeom prst="straightConnector1">
            <a:avLst/>
          </a:prstGeom>
          <a:ln w="317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8"/>
          <p:cNvSpPr txBox="1"/>
          <p:nvPr/>
        </p:nvSpPr>
        <p:spPr>
          <a:xfrm>
            <a:off x="5039777" y="5165680"/>
            <a:ext cx="1777647" cy="47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accent4"/>
                </a:solidFill>
                <a:latin typeface="안상수2006가는"/>
                <a:ea typeface="안상수2006가는"/>
              </a:rPr>
              <a:t>중복</a:t>
            </a:r>
            <a:endParaRPr lang="ko-KR" altLang="en-US" sz="25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sp>
        <p:nvSpPr>
          <p:cNvPr id="120" name=""/>
          <p:cNvSpPr/>
          <p:nvPr/>
        </p:nvSpPr>
        <p:spPr>
          <a:xfrm>
            <a:off x="3121970" y="4842550"/>
            <a:ext cx="303989" cy="4053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21" name=""/>
          <p:cNvSpPr/>
          <p:nvPr/>
        </p:nvSpPr>
        <p:spPr>
          <a:xfrm>
            <a:off x="6096000" y="4812557"/>
            <a:ext cx="303989" cy="4053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2" name=""/>
          <p:cNvSpPr/>
          <p:nvPr/>
        </p:nvSpPr>
        <p:spPr>
          <a:xfrm>
            <a:off x="9050169" y="4802425"/>
            <a:ext cx="303989" cy="4053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94239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테이블생성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227" y="1960811"/>
            <a:ext cx="3067478" cy="299126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rcRect t="28060" b="1950"/>
          <a:stretch>
            <a:fillRect/>
          </a:stretch>
        </p:blipFill>
        <p:spPr>
          <a:xfrm>
            <a:off x="4038880" y="3056895"/>
            <a:ext cx="7744905" cy="355370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4" name=""/>
          <p:cNvSpPr/>
          <p:nvPr/>
        </p:nvSpPr>
        <p:spPr>
          <a:xfrm>
            <a:off x="1588667" y="3290246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5" name=""/>
          <p:cNvSpPr/>
          <p:nvPr/>
        </p:nvSpPr>
        <p:spPr>
          <a:xfrm>
            <a:off x="5865190" y="1942965"/>
            <a:ext cx="1031590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6" name=""/>
          <p:cNvSpPr/>
          <p:nvPr/>
        </p:nvSpPr>
        <p:spPr>
          <a:xfrm>
            <a:off x="4102457" y="3078265"/>
            <a:ext cx="6331137" cy="11762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10142117" y="6311089"/>
            <a:ext cx="930258" cy="294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rcRect b="30390"/>
          <a:stretch>
            <a:fillRect/>
          </a:stretch>
        </p:blipFill>
        <p:spPr>
          <a:xfrm>
            <a:off x="4075272" y="1917399"/>
            <a:ext cx="6592220" cy="96157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94239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테이블생성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0521" y="2101570"/>
            <a:ext cx="3210373" cy="337232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rcRect b="13830"/>
          <a:stretch>
            <a:fillRect/>
          </a:stretch>
        </p:blipFill>
        <p:spPr>
          <a:xfrm>
            <a:off x="4043022" y="1808396"/>
            <a:ext cx="7544852" cy="448193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1" name=""/>
          <p:cNvSpPr/>
          <p:nvPr/>
        </p:nvSpPr>
        <p:spPr>
          <a:xfrm>
            <a:off x="1608933" y="3456445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2" name=""/>
          <p:cNvSpPr/>
          <p:nvPr/>
        </p:nvSpPr>
        <p:spPr>
          <a:xfrm>
            <a:off x="5834386" y="2145219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3" name=""/>
          <p:cNvSpPr/>
          <p:nvPr/>
        </p:nvSpPr>
        <p:spPr>
          <a:xfrm>
            <a:off x="4132984" y="3344587"/>
            <a:ext cx="6148744" cy="11154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04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24706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값삽입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2032" y="1875730"/>
            <a:ext cx="3324689" cy="49822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51884" y="1789993"/>
            <a:ext cx="7640116" cy="506800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4" name=""/>
          <p:cNvSpPr/>
          <p:nvPr/>
        </p:nvSpPr>
        <p:spPr>
          <a:xfrm>
            <a:off x="1598800" y="3655033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5" name=""/>
          <p:cNvSpPr/>
          <p:nvPr/>
        </p:nvSpPr>
        <p:spPr>
          <a:xfrm>
            <a:off x="4577897" y="4181948"/>
            <a:ext cx="2774461" cy="1085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04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24706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값삽입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rcRect t="3320" b="11520"/>
          <a:stretch>
            <a:fillRect/>
          </a:stretch>
        </p:blipFill>
        <p:spPr>
          <a:xfrm>
            <a:off x="279994" y="1838411"/>
            <a:ext cx="3591426" cy="442174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rcRect r="22280"/>
          <a:stretch>
            <a:fillRect/>
          </a:stretch>
        </p:blipFill>
        <p:spPr>
          <a:xfrm>
            <a:off x="4320221" y="1798863"/>
            <a:ext cx="6078244" cy="331516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1" name=""/>
          <p:cNvSpPr/>
          <p:nvPr/>
        </p:nvSpPr>
        <p:spPr>
          <a:xfrm>
            <a:off x="1912922" y="3594236"/>
            <a:ext cx="1963823" cy="223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2" name=""/>
          <p:cNvSpPr/>
          <p:nvPr/>
        </p:nvSpPr>
        <p:spPr>
          <a:xfrm>
            <a:off x="4368703" y="2256683"/>
            <a:ext cx="3341908" cy="933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05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274249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관계테이블 생성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rcRect b="46610"/>
          <a:stretch>
            <a:fillRect/>
          </a:stretch>
        </p:blipFill>
        <p:spPr>
          <a:xfrm>
            <a:off x="282504" y="2068029"/>
            <a:ext cx="7544852" cy="277683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06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68521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관계 설정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145" y="2028912"/>
            <a:ext cx="2991267" cy="23053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rcRect b="7610"/>
          <a:stretch>
            <a:fillRect/>
          </a:stretch>
        </p:blipFill>
        <p:spPr>
          <a:xfrm>
            <a:off x="4315165" y="1830292"/>
            <a:ext cx="7544852" cy="480553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2" name=""/>
          <p:cNvSpPr/>
          <p:nvPr/>
        </p:nvSpPr>
        <p:spPr>
          <a:xfrm>
            <a:off x="3250475" y="2155353"/>
            <a:ext cx="271616" cy="243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3" name=""/>
          <p:cNvSpPr/>
          <p:nvPr/>
        </p:nvSpPr>
        <p:spPr>
          <a:xfrm>
            <a:off x="5470003" y="6310280"/>
            <a:ext cx="768132" cy="294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06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168521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관계 설정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30" name=""/>
          <p:cNvSpPr/>
          <p:nvPr/>
        </p:nvSpPr>
        <p:spPr>
          <a:xfrm>
            <a:off x="5115754" y="3456445"/>
            <a:ext cx="1386243" cy="2743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rcRect b="57370"/>
          <a:stretch>
            <a:fillRect/>
          </a:stretch>
        </p:blipFill>
        <p:spPr>
          <a:xfrm>
            <a:off x="228498" y="1933067"/>
            <a:ext cx="8735643" cy="216876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rcRect t="5770" b="54820"/>
          <a:stretch>
            <a:fillRect/>
          </a:stretch>
        </p:blipFill>
        <p:spPr>
          <a:xfrm>
            <a:off x="211171" y="4500141"/>
            <a:ext cx="8726117" cy="207617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"/>
          <p:cNvSpPr/>
          <p:nvPr/>
        </p:nvSpPr>
        <p:spPr>
          <a:xfrm>
            <a:off x="332991" y="3598307"/>
            <a:ext cx="1132919" cy="2034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6" name=""/>
          <p:cNvSpPr/>
          <p:nvPr/>
        </p:nvSpPr>
        <p:spPr>
          <a:xfrm>
            <a:off x="1762146" y="3588579"/>
            <a:ext cx="1234248" cy="1933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7" name=""/>
          <p:cNvSpPr/>
          <p:nvPr/>
        </p:nvSpPr>
        <p:spPr>
          <a:xfrm>
            <a:off x="3768880" y="3730846"/>
            <a:ext cx="1761162" cy="1933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8" name=""/>
          <p:cNvSpPr/>
          <p:nvPr/>
        </p:nvSpPr>
        <p:spPr>
          <a:xfrm>
            <a:off x="7802213" y="3579257"/>
            <a:ext cx="1143049" cy="477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9" name=""/>
          <p:cNvSpPr/>
          <p:nvPr/>
        </p:nvSpPr>
        <p:spPr>
          <a:xfrm>
            <a:off x="323262" y="6020494"/>
            <a:ext cx="1132919" cy="2034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0" name=""/>
          <p:cNvSpPr/>
          <p:nvPr/>
        </p:nvSpPr>
        <p:spPr>
          <a:xfrm>
            <a:off x="1772683" y="6051298"/>
            <a:ext cx="1234248" cy="1933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1" name=""/>
          <p:cNvSpPr/>
          <p:nvPr/>
        </p:nvSpPr>
        <p:spPr>
          <a:xfrm>
            <a:off x="3850349" y="6193565"/>
            <a:ext cx="1842226" cy="1933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2" name=""/>
          <p:cNvSpPr/>
          <p:nvPr/>
        </p:nvSpPr>
        <p:spPr>
          <a:xfrm>
            <a:off x="7802617" y="5869716"/>
            <a:ext cx="1143049" cy="477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07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309491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관계테이블 값삽입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064" y="2106195"/>
            <a:ext cx="3324689" cy="361047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39278" y="2087275"/>
            <a:ext cx="2915057" cy="174331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6" name=""/>
          <p:cNvSpPr/>
          <p:nvPr/>
        </p:nvSpPr>
        <p:spPr>
          <a:xfrm>
            <a:off x="1781804" y="2525832"/>
            <a:ext cx="2034754" cy="213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4670109" y="2536371"/>
            <a:ext cx="2612333" cy="9200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7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문제</a:t>
              </a:r>
              <a:endPara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5.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8" y="158119"/>
            <a:ext cx="837567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문제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</a:endParaRPr>
          </a:p>
        </p:txBody>
      </p:sp>
      <p:grpSp>
        <p:nvGrpSpPr>
          <p:cNvPr id="58" name=""/>
          <p:cNvGrpSpPr/>
          <p:nvPr/>
        </p:nvGrpSpPr>
        <p:grpSpPr>
          <a:xfrm rot="0">
            <a:off x="6329869" y="2364433"/>
            <a:ext cx="5284349" cy="1520351"/>
            <a:chOff x="294869" y="4761486"/>
            <a:chExt cx="5557938" cy="1753411"/>
          </a:xfrm>
        </p:grpSpPr>
        <p:sp>
          <p:nvSpPr>
            <p:cNvPr id="39" name=""/>
            <p:cNvSpPr/>
            <p:nvPr/>
          </p:nvSpPr>
          <p:spPr>
            <a:xfrm>
              <a:off x="2443061" y="4822284"/>
              <a:ext cx="1226090" cy="658643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주문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983911" y="4761486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267403" y="4772024"/>
              <a:ext cx="911968" cy="74984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고객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2" name=""/>
            <p:cNvCxnSpPr/>
            <p:nvPr/>
          </p:nvCxnSpPr>
          <p:spPr>
            <a:xfrm>
              <a:off x="1895880" y="5136407"/>
              <a:ext cx="547181" cy="15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"/>
            <p:cNvCxnSpPr/>
            <p:nvPr/>
          </p:nvCxnSpPr>
          <p:spPr>
            <a:xfrm flipV="1">
              <a:off x="3669151" y="5146944"/>
              <a:ext cx="598251" cy="466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"/>
            <p:cNvSpPr/>
            <p:nvPr/>
          </p:nvSpPr>
          <p:spPr>
            <a:xfrm>
              <a:off x="294869" y="5876113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</a:t>
              </a:r>
              <a:endParaRPr lang="ko-KR" altLang="en-US" sz="10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이름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065381" y="5876519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출판사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835487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도서단가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2727190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주문일자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3618891" y="5917051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아이디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4399129" y="5896785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이름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5204297" y="5906918"/>
              <a:ext cx="648510" cy="5978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주소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" name=""/>
            <p:cNvCxnSpPr/>
            <p:nvPr/>
          </p:nvCxnSpPr>
          <p:spPr>
            <a:xfrm rot="10800000" flipV="1">
              <a:off x="848408" y="5511327"/>
              <a:ext cx="591488" cy="45233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"/>
            <p:cNvCxnSpPr/>
            <p:nvPr/>
          </p:nvCxnSpPr>
          <p:spPr>
            <a:xfrm rot="5400000">
              <a:off x="1232170" y="5668793"/>
              <a:ext cx="365191" cy="5025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"/>
            <p:cNvCxnSpPr/>
            <p:nvPr/>
          </p:nvCxnSpPr>
          <p:spPr>
            <a:xfrm>
              <a:off x="1439896" y="5511327"/>
              <a:ext cx="719847" cy="38545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"/>
            <p:cNvCxnSpPr/>
            <p:nvPr/>
          </p:nvCxnSpPr>
          <p:spPr>
            <a:xfrm rot="5400000">
              <a:off x="2840780" y="5691592"/>
              <a:ext cx="425990" cy="466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"/>
            <p:cNvCxnSpPr/>
            <p:nvPr/>
          </p:nvCxnSpPr>
          <p:spPr>
            <a:xfrm rot="10800000" flipV="1">
              <a:off x="4172430" y="5521867"/>
              <a:ext cx="550959" cy="48273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"/>
            <p:cNvCxnSpPr/>
            <p:nvPr/>
          </p:nvCxnSpPr>
          <p:spPr>
            <a:xfrm rot="5400000">
              <a:off x="4535926" y="5709324"/>
              <a:ext cx="374920" cy="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"/>
            <p:cNvCxnSpPr/>
            <p:nvPr/>
          </p:nvCxnSpPr>
          <p:spPr>
            <a:xfrm>
              <a:off x="4723388" y="5521865"/>
              <a:ext cx="575881" cy="47260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"/>
          <p:cNvSpPr/>
          <p:nvPr/>
        </p:nvSpPr>
        <p:spPr>
          <a:xfrm>
            <a:off x="6269071" y="2188725"/>
            <a:ext cx="5471809" cy="1925265"/>
          </a:xfrm>
          <a:prstGeom prst="rect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62" name=""/>
          <p:cNvSpPr/>
          <p:nvPr/>
        </p:nvSpPr>
        <p:spPr>
          <a:xfrm>
            <a:off x="6258128" y="4734130"/>
            <a:ext cx="5471807" cy="1590877"/>
          </a:xfrm>
          <a:prstGeom prst="rect">
            <a:avLst/>
          </a:prstGeom>
          <a:noFill/>
          <a:ln w="317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도서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(</a:t>
            </a:r>
            <a:r>
              <a:rPr lang="ko-KR" altLang="en-US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도서번호</a:t>
            </a:r>
            <a:r>
              <a:rPr lang="en-US" altLang="ko-KR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(PK)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도서이름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출판사명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도서단가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)</a:t>
            </a:r>
            <a:endParaRPr lang="en-US" altLang="ko-KR" sz="2500">
              <a:solidFill>
                <a:schemeClr val="tx1"/>
              </a:solidFill>
              <a:latin typeface="안상수2006가는"/>
              <a:ea typeface="안상수2006가는"/>
            </a:endParaRPr>
          </a:p>
          <a:p>
            <a:pPr>
              <a:defRPr/>
            </a:pP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고객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(</a:t>
            </a:r>
            <a:r>
              <a:rPr lang="ko-KR" altLang="en-US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고객아이디</a:t>
            </a:r>
            <a:r>
              <a:rPr lang="en-US" altLang="ko-KR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(PK)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고객이름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주소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)</a:t>
            </a:r>
            <a:br>
              <a:rPr lang="ko-KR" altLang="en-US" sz="2500">
                <a:solidFill>
                  <a:schemeClr val="tx1"/>
                </a:solidFill>
                <a:ea typeface="안상수2006가는"/>
              </a:rPr>
            </a:b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주문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(</a:t>
            </a:r>
            <a:r>
              <a:rPr lang="ko-KR" altLang="en-US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주문번호</a:t>
            </a:r>
            <a:r>
              <a:rPr lang="en-US" altLang="ko-KR" sz="2500" u="sng">
                <a:solidFill>
                  <a:schemeClr val="tx1"/>
                </a:solidFill>
                <a:latin typeface="안상수2006가는"/>
                <a:ea typeface="안상수2006가는"/>
              </a:rPr>
              <a:t>(PK)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고객아이디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(FK),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도서번호</a:t>
            </a:r>
            <a:r>
              <a:rPr lang="en-US" altLang="ko-KR" sz="2500">
                <a:solidFill>
                  <a:schemeClr val="tx1"/>
                </a:solidFill>
                <a:latin typeface="안상수2006가는"/>
                <a:ea typeface="안상수2006가는"/>
              </a:rPr>
              <a:t>(FK),</a:t>
            </a:r>
            <a:r>
              <a:rPr lang="ko-KR" altLang="en-US" sz="2500">
                <a:solidFill>
                  <a:schemeClr val="tx1"/>
                </a:solidFill>
                <a:latin typeface="안상수2006가는"/>
                <a:ea typeface="안상수2006가는"/>
              </a:rPr>
              <a:t>주문일자</a:t>
            </a:r>
            <a:endParaRPr lang="en-US" altLang="ko-KR" sz="2500">
              <a:solidFill>
                <a:schemeClr val="tx1"/>
              </a:solidFill>
              <a:latin typeface="안상수2006가는"/>
              <a:ea typeface="안상수2006가는"/>
            </a:endParaRPr>
          </a:p>
        </p:txBody>
      </p:sp>
      <p:sp>
        <p:nvSpPr>
          <p:cNvPr id="65" name=""/>
          <p:cNvSpPr/>
          <p:nvPr/>
        </p:nvSpPr>
        <p:spPr>
          <a:xfrm>
            <a:off x="8745774" y="4264971"/>
            <a:ext cx="364787" cy="2735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68" name="TextBox 18"/>
          <p:cNvSpPr txBox="1"/>
          <p:nvPr/>
        </p:nvSpPr>
        <p:spPr>
          <a:xfrm>
            <a:off x="6250264" y="4315070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안상수2006가는"/>
                <a:ea typeface="안상수2006가는"/>
              </a:rPr>
              <a:t>논리적 설계</a:t>
            </a:r>
            <a:r>
              <a:rPr lang="en-US" altLang="ko-KR" sz="200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  <a:endParaRPr lang="en-US" altLang="ko-KR" sz="20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7933149" y="2289285"/>
            <a:ext cx="1775624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Consolas"/>
                <a:ea typeface="안상수2006가는"/>
              </a:rPr>
              <a:t>1</a:t>
            </a:r>
            <a:endParaRPr lang="en-US" altLang="ko-KR" sz="2000">
              <a:solidFill>
                <a:schemeClr val="accent4"/>
              </a:solidFill>
              <a:latin typeface="Consolas"/>
              <a:ea typeface="안상수2006가는"/>
            </a:endParaRPr>
          </a:p>
        </p:txBody>
      </p:sp>
      <p:sp>
        <p:nvSpPr>
          <p:cNvPr id="79" name="TextBox 18"/>
          <p:cNvSpPr txBox="1"/>
          <p:nvPr/>
        </p:nvSpPr>
        <p:spPr>
          <a:xfrm>
            <a:off x="9808157" y="2289690"/>
            <a:ext cx="1775623" cy="39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Consolas"/>
                <a:ea typeface="안상수2006가는"/>
              </a:rPr>
              <a:t>N</a:t>
            </a:r>
            <a:endParaRPr lang="en-US" altLang="ko-KR" sz="2000">
              <a:solidFill>
                <a:schemeClr val="accent4"/>
              </a:solidFill>
              <a:latin typeface="Consolas"/>
              <a:ea typeface="안상수2006가는"/>
            </a:endParaRPr>
          </a:p>
        </p:txBody>
      </p:sp>
      <p:sp>
        <p:nvSpPr>
          <p:cNvPr id="80" name="TextBox 18"/>
          <p:cNvSpPr txBox="1"/>
          <p:nvPr/>
        </p:nvSpPr>
        <p:spPr>
          <a:xfrm>
            <a:off x="345369" y="2146207"/>
            <a:ext cx="4622989" cy="130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문제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오른쪽을 참고해서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BookDB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를 만들어서 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Table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생성해보세요</a:t>
            </a: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7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설계</a:t>
              </a:r>
              <a:endPara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5" y="654596"/>
            <a:ext cx="89464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497364" y="186248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도서테이블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(BookTBL)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6" name=""/>
          <p:cNvGraphicFramePr>
            <a:graphicFrameLocks noGrp="1"/>
          </p:cNvGraphicFramePr>
          <p:nvPr/>
        </p:nvGraphicFramePr>
        <p:xfrm>
          <a:off x="512052" y="2319795"/>
          <a:ext cx="8478211" cy="17671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/>
                <a:gridCol w="1691931"/>
                <a:gridCol w="1696570"/>
                <a:gridCol w="1696570"/>
                <a:gridCol w="1696570"/>
              </a:tblGrid>
              <a:tr h="2236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236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도서번호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bookCode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도서이름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bookName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출판사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publisher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883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도서단가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cost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 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518035" y="4199758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고객 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(CustomerTBL)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개체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532723" y="4666593"/>
          <a:ext cx="8478211" cy="12039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6570"/>
                <a:gridCol w="1691931"/>
                <a:gridCol w="1696570"/>
                <a:gridCol w="1696570"/>
                <a:gridCol w="1696570"/>
              </a:tblGrid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23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userId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이름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memberName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879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주소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memberAddress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6" y="654596"/>
            <a:ext cx="89463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3" name="TextBox 18"/>
          <p:cNvSpPr txBox="1"/>
          <p:nvPr/>
        </p:nvSpPr>
        <p:spPr>
          <a:xfrm>
            <a:off x="525939" y="2091085"/>
            <a:ext cx="4622989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76" name=""/>
          <p:cNvGraphicFramePr>
            <a:graphicFrameLocks noGrp="1"/>
          </p:cNvGraphicFramePr>
          <p:nvPr/>
        </p:nvGraphicFramePr>
        <p:xfrm>
          <a:off x="512052" y="2529345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열이름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영문이름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데이터 형식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길이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허용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주문번호</a:t>
                      </a:r>
                      <a:r>
                        <a:rPr lang="en-US" altLang="ko-KR" sz="1400"/>
                        <a:t>(PK)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orderID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r>
                        <a:rPr lang="en-US" altLang="ko-KR" sz="1400"/>
                        <a:t>(INT)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정수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아이디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memberID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문자</a:t>
                      </a:r>
                      <a:r>
                        <a:rPr lang="en-US" altLang="ko-KR" sz="1400"/>
                        <a:t>(CHAR)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영문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도서번호</a:t>
                      </a:r>
                      <a:r>
                        <a:rPr lang="en-US" altLang="ko-KR" sz="1400"/>
                        <a:t>(FK)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bookCode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숫자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글자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한글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주문일자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orderDate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날짜</a:t>
                      </a:r>
                      <a:r>
                        <a:rPr lang="en-US" altLang="ko-KR" sz="1400"/>
                        <a:t>(DATE)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날짜형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7" name="TextBox 18"/>
          <p:cNvSpPr txBox="1"/>
          <p:nvPr/>
        </p:nvSpPr>
        <p:spPr>
          <a:xfrm>
            <a:off x="497363" y="2072035"/>
            <a:ext cx="7835144" cy="39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주문테이블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(OrderTbl) - </a:t>
            </a:r>
            <a:r>
              <a:rPr lang="ko-KR" altLang="en-US" sz="2000">
                <a:solidFill>
                  <a:schemeClr val="accent4"/>
                </a:solidFill>
                <a:latin typeface="나눔고딕"/>
                <a:ea typeface="나눔고딕"/>
              </a:rPr>
              <a:t>관계</a:t>
            </a:r>
            <a:r>
              <a:rPr lang="en-US" altLang="ko-KR" sz="2000">
                <a:solidFill>
                  <a:schemeClr val="accent4"/>
                </a:solidFill>
                <a:latin typeface="나눔고딕"/>
                <a:ea typeface="나눔고딕"/>
              </a:rPr>
              <a:t>Tbl</a:t>
            </a:r>
            <a:endParaRPr lang="en-US" altLang="ko-KR" sz="20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7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고생하셨습니다</a:t>
              </a: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.</a:t>
              </a:r>
              <a:endParaRPr lang="en-US" altLang="ko-KR" sz="3000" b="1" spc="-150">
                <a:solidFill>
                  <a:srgbClr val="808080"/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E N</a:t>
              </a:r>
              <a:r>
                <a:rPr lang="ko-KR" altLang="en-US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 </a:t>
              </a: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D.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0" spc="-150">
                <a:solidFill>
                  <a:schemeClr val="accent4"/>
                </a:solidFill>
              </a:rPr>
              <a:t>chaper  03</a:t>
            </a:r>
            <a:endParaRPr lang="en-US" altLang="ko-KR" sz="1400" b="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  <a:endParaRPr lang="ko-KR" altLang="en-US" sz="3000" b="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</a:endParaRPr>
          </a:p>
        </p:txBody>
      </p:sp>
      <p:sp>
        <p:nvSpPr>
          <p:cNvPr id="36" name="TextBox 67"/>
          <p:cNvSpPr txBox="1"/>
          <p:nvPr/>
        </p:nvSpPr>
        <p:spPr>
          <a:xfrm>
            <a:off x="1072140" y="1947500"/>
            <a:ext cx="2790435" cy="698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accent4"/>
                </a:solidFill>
                <a:latin typeface="안상수2006가는"/>
                <a:ea typeface="안상수2006가는"/>
              </a:rPr>
              <a:t>개념적 설계</a:t>
            </a:r>
            <a:endParaRPr lang="ko-KR" altLang="en-US" sz="40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686445" y="2851260"/>
            <a:ext cx="6051739" cy="155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개념적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분석된 요구사항을 기초로 주요 개념과 업무 프로세스 등을 식별 </a:t>
            </a: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논리적 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사용하는 DBMS의 종류에 맞게 변환 </a:t>
            </a: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물리적 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데이터베이스 스키마를 도출</a:t>
            </a: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38" name="이등변 삼각형 13"/>
          <p:cNvSpPr/>
          <p:nvPr/>
        </p:nvSpPr>
        <p:spPr>
          <a:xfrm rot="5400000">
            <a:off x="601458" y="2122547"/>
            <a:ext cx="312845" cy="269694"/>
          </a:xfrm>
          <a:prstGeom prst="triangle">
            <a:avLst>
              <a:gd name="adj" fmla="val 50000"/>
            </a:avLst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07145" y="293062"/>
            <a:ext cx="11177710" cy="6271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데이터베이스 설계 순서는 </a:t>
            </a:r>
            <a:r>
              <a:rPr lang="ko-KR" altLang="en-US" sz="1500" b="1"/>
              <a:t>요구분석 - 개념적설계 - 논리적설계 - 물리적설계 - 구현</a:t>
            </a:r>
            <a:r>
              <a:rPr lang="ko-KR" altLang="en-US" sz="1500"/>
              <a:t> 순으로 이뤄집니다.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 u="sng"/>
              <a:t>1. 요구조건 분석 / 명세</a:t>
            </a:r>
            <a:endParaRPr lang="ko-KR" altLang="en-US" sz="1500" u="sng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데이터베이스의 사용자, 사용목적, 사용범위, 제약조건 등에 대한 내용을 정리하고 명세서를 작성합니다.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 u="sng"/>
              <a:t>2. 개념적 설계 (E-R모델)</a:t>
            </a:r>
            <a:endParaRPr lang="ko-KR" altLang="en-US" sz="1500" u="sng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정보를 구조화 하기 위해 추상적 개념으로 표현하는 과정으로 개념 스키마 모델리오가 트랜잭션 모델링을 병행하고,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요구조건 분석을 통해 DBMS 독립적인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ko-KR" altLang="en-US" sz="1500" b="1">
                <a:solidFill>
                  <a:schemeClr val="tx1"/>
                </a:solidFill>
              </a:rPr>
              <a:t>E-R 다이어그램</a:t>
            </a:r>
            <a:r>
              <a:rPr lang="ko-KR" altLang="en-US" sz="1500"/>
              <a:t>을 작성합니다.</a:t>
            </a:r>
            <a:endParaRPr lang="ko-KR" altLang="en-US" sz="1500"/>
          </a:p>
          <a:p>
            <a:pPr>
              <a:defRPr/>
            </a:pPr>
            <a:endParaRPr lang="ko-KR" altLang="en-US" sz="1500" u="sng" strike="noStrike"/>
          </a:p>
          <a:p>
            <a:pPr>
              <a:defRPr/>
            </a:pPr>
            <a:r>
              <a:rPr lang="ko-KR" altLang="en-US" sz="1500" u="sng"/>
              <a:t>3. 논리적 설계 (데이터 모델링)</a:t>
            </a:r>
            <a:endParaRPr lang="ko-KR" altLang="en-US" sz="1500" u="sng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자료를 컴퓨터가 이해할 수 있도록 특정 DBMS의 논리적 자료 구조로 변환하는 과정입니다. 관계형 데이터베이스인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경우 이 단계에서 </a:t>
            </a:r>
            <a:r>
              <a:rPr lang="ko-KR" altLang="en-US" sz="1500" b="1"/>
              <a:t>테이블을 설계</a:t>
            </a:r>
            <a:r>
              <a:rPr lang="ko-KR" altLang="en-US" sz="1500"/>
              <a:t>하고,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ko-KR" altLang="en-US" sz="1500" b="1">
                <a:solidFill>
                  <a:schemeClr val="tx1"/>
                </a:solidFill>
              </a:rPr>
              <a:t>정규화</a:t>
            </a:r>
            <a:r>
              <a:rPr lang="ko-KR" altLang="en-US" sz="1500">
                <a:solidFill>
                  <a:schemeClr val="tx1"/>
                </a:solidFill>
              </a:rPr>
              <a:t> 과정</a:t>
            </a:r>
            <a:r>
              <a:rPr lang="ko-KR" altLang="en-US" sz="1500"/>
              <a:t>을 거치게 됩니다.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en-US" altLang="ko-KR" sz="1500" u="sng"/>
              <a:t>4</a:t>
            </a:r>
            <a:r>
              <a:rPr lang="ko-KR" altLang="en-US" sz="1500" u="sng"/>
              <a:t>. 물리적 설계 (데이터 구조화)</a:t>
            </a:r>
            <a:endParaRPr lang="ko-KR" altLang="en-US" sz="1500" u="sng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논리적 구조로 표현된 데이터를 물리적 구조의 데이터로 변환하는 과정입니다. 데이터베이스 파일의 저장 구조 및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액세스 경로, 인덱스의 구조와 저장 레코드의 크기, 순서, 접근 경로 등을 결정하며, 반응시간, 공간활용도, 트랜잭션 처리량을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고려하여 설계를 하여야 합니다.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en-US" altLang="ko-KR" sz="1500" u="sng"/>
              <a:t>5</a:t>
            </a:r>
            <a:r>
              <a:rPr lang="ko-KR" altLang="en-US" sz="1500" u="sng"/>
              <a:t>. 데이터베이스 구현</a:t>
            </a:r>
            <a:endParaRPr lang="ko-KR" altLang="en-US" sz="1500" u="sng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앞선 설계 단계에서 도출된 데이터베이스 스키마를 실제 파일로 생성하는 단계입니다. 특정 DBMS에서 데이터베이스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스키마를 생성한 후 데이터를 입력하며, 응용 프로그램에서 사용하기 위한 트랜잭션을 생성합니다. 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03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8946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설계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000">
              <a:solidFill>
                <a:schemeClr val="tx1"/>
              </a:solidFill>
            </a:endParaRPr>
          </a:p>
        </p:txBody>
      </p:sp>
      <p:sp>
        <p:nvSpPr>
          <p:cNvPr id="36" name="TextBox 67"/>
          <p:cNvSpPr txBox="1"/>
          <p:nvPr/>
        </p:nvSpPr>
        <p:spPr>
          <a:xfrm>
            <a:off x="1072140" y="1947500"/>
            <a:ext cx="1679185" cy="698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accent4"/>
                </a:solidFill>
                <a:latin typeface="안상수2006가는"/>
                <a:ea typeface="안상수2006가는"/>
              </a:rPr>
              <a:t>설계 단계</a:t>
            </a:r>
            <a:endParaRPr lang="ko-KR" altLang="en-US" sz="40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686445" y="2851260"/>
            <a:ext cx="6051739" cy="155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개념적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분석된 요구사항을 기초로 주요 개념과 업무 프로세스 등을 식별 </a:t>
            </a: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논리적 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사용하는 DBMS의 종류에 맞게 변환 </a:t>
            </a: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물리적  설계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 데이터베이스 스키마를 도출</a:t>
            </a: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38" name="이등변 삼각형 13"/>
          <p:cNvSpPr/>
          <p:nvPr/>
        </p:nvSpPr>
        <p:spPr>
          <a:xfrm rot="5400000">
            <a:off x="601458" y="2122547"/>
            <a:ext cx="312845" cy="269694"/>
          </a:xfrm>
          <a:prstGeom prst="triangle">
            <a:avLst>
              <a:gd name="adj" fmla="val 50000"/>
            </a:avLst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4" name=""/>
          <p:cNvGraphicFramePr>
            <a:graphicFrameLocks noGrp="1"/>
          </p:cNvGraphicFramePr>
          <p:nvPr/>
        </p:nvGraphicFramePr>
        <p:xfrm>
          <a:off x="7596223" y="1964199"/>
          <a:ext cx="4054733" cy="47231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13422"/>
                <a:gridCol w="2641311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용어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의미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데이터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단편적인 정보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테이블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데이터를 구조화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데이터베이스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테이블 저장소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안상수2006가는"/>
                          <a:ea typeface="안상수2006가는"/>
                        </a:rPr>
                        <a:t>DBMS</a:t>
                      </a:r>
                      <a:endParaRPr lang="en-US" altLang="ko-KR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안상수2006가는"/>
                          <a:ea typeface="안상수2006가는"/>
                        </a:rPr>
                        <a:t>DB</a:t>
                      </a: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관리 소프트웨어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열</a:t>
                      </a:r>
                      <a:endParaRPr lang="en-US" altLang="ko-KR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컬럼</a:t>
                      </a:r>
                      <a:r>
                        <a:rPr lang="en-US" altLang="ko-KR">
                          <a:latin typeface="안상수2006가는"/>
                          <a:ea typeface="안상수2006가는"/>
                        </a:rPr>
                        <a:t>,</a:t>
                      </a: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필드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열이름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각 열을 구별하기 위한 이름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데이터 타입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데이터의 형식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행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로우</a:t>
                      </a:r>
                      <a:r>
                        <a:rPr lang="en-US" altLang="ko-KR">
                          <a:latin typeface="안상수2006가는"/>
                          <a:ea typeface="안상수2006가는"/>
                        </a:rPr>
                        <a:t>,</a:t>
                      </a: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레코드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기본키 열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다른 테이블과 연결에사용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중복을 허용하지 않는다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외래키 열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다른 테이블과 연결에 사용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안상수2006가는"/>
                          <a:ea typeface="안상수2006가는"/>
                        </a:rPr>
                        <a:t>SQL</a:t>
                      </a:r>
                      <a:endParaRPr lang="en-US" altLang="ko-KR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안상수2006가는"/>
                          <a:ea typeface="안상수2006가는"/>
                        </a:rPr>
                        <a:t>구조화된 질의어</a:t>
                      </a:r>
                      <a:endParaRPr lang="ko-KR" altLang="en-US">
                        <a:latin typeface="안상수2006가는"/>
                        <a:ea typeface="안상수2006가는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5" name="TextBox 18"/>
          <p:cNvSpPr txBox="1"/>
          <p:nvPr/>
        </p:nvSpPr>
        <p:spPr>
          <a:xfrm>
            <a:off x="5288439" y="6326670"/>
            <a:ext cx="2322803" cy="396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4"/>
                </a:solidFill>
                <a:latin typeface="안상수2006가는"/>
                <a:ea typeface="안상수2006가는"/>
              </a:rPr>
              <a:t>[</a:t>
            </a:r>
            <a:r>
              <a:rPr lang="ko-KR" altLang="en-US" sz="2000">
                <a:solidFill>
                  <a:schemeClr val="accent4"/>
                </a:solidFill>
                <a:latin typeface="안상수2006가는"/>
                <a:ea typeface="안상수2006가는"/>
              </a:rPr>
              <a:t>설계시 알아야 할 기본 용어</a:t>
            </a:r>
            <a:r>
              <a:rPr lang="en-US" altLang="ko-KR" sz="2000">
                <a:solidFill>
                  <a:schemeClr val="accent4"/>
                </a:solidFill>
                <a:latin typeface="안상수2006가는"/>
                <a:ea typeface="안상수2006가는"/>
              </a:rPr>
              <a:t>]</a:t>
            </a:r>
            <a:endParaRPr lang="en-US" altLang="ko-KR" sz="20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1771</ep:Words>
  <ep:PresentationFormat>와이드스크린</ep:PresentationFormat>
  <ep:Paragraphs>333</ep:Paragraphs>
  <ep:Slides>62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ep:HeadingPairs>
  <ep:TitlesOfParts>
    <vt:vector size="6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정우균</cp:lastModifiedBy>
  <dcterms:modified xsi:type="dcterms:W3CDTF">2021-05-12T05:12:06.793</dcterms:modified>
  <cp:revision>464</cp:revision>
  <dc:title>PowerPoint 프레젠테이션</dc:title>
  <cp:version>0906.0100.01</cp:version>
</cp:coreProperties>
</file>