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1" autoAdjust="0"/>
    <p:restoredTop sz="84426"/>
  </p:normalViewPr>
  <p:slideViewPr>
    <p:cSldViewPr snapToGrid="0" showGuides="1">
      <p:cViewPr varScale="1">
        <p:scale>
          <a:sx n="72" d="100"/>
          <a:sy n="72" d="100"/>
        </p:scale>
        <p:origin x="950" y="62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6/2/2021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613986"/>
            <a:ext cx="7323663" cy="69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spc="-150">
                <a:solidFill>
                  <a:srgbClr val="595959"/>
                </a:solidFill>
                <a:latin typeface="+mj-lt"/>
                <a:ea typeface="THE명품고딕L"/>
              </a:rPr>
              <a:t>09</a:t>
            </a:r>
            <a:r>
              <a:rPr lang="ko-KR" altLang="en-US" sz="4000" b="1" spc="-150">
                <a:solidFill>
                  <a:srgbClr val="595959"/>
                </a:solidFill>
                <a:latin typeface="+mj-lt"/>
                <a:ea typeface="THE명품고딕L"/>
              </a:rPr>
              <a:t> 조인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INNER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84921" y="2104636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별칭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+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U.userid,U.name,B.prodName,U.addr,U.mobile1+U.mobile2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ON U.userid=B.userid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ORDER BY U.userid;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612438" y="4320433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DISTINCT(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중복제거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</a:t>
                      </a: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DISTINCT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U.userid,U.name,U.addr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ON U.userid=B.userid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ORDER BY U.userid;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5899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316" y="2328809"/>
            <a:ext cx="3333197" cy="2729548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7058" y="2330796"/>
            <a:ext cx="4782217" cy="2619740"/>
          </a:xfrm>
          <a:prstGeom prst="rect">
            <a:avLst/>
          </a:prstGeom>
        </p:spPr>
      </p:pic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394420" y="2015801"/>
          <a:ext cx="3374813" cy="472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7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Consolas"/>
                          <a:ea typeface="안상수2006가는"/>
                        </a:rPr>
                        <a:t>buyTbl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4134571" y="2009449"/>
          <a:ext cx="4750646" cy="472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50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Consolas"/>
                          <a:ea typeface="안상수2006가는"/>
                        </a:rPr>
                        <a:t>userTbl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19346" y="5204684"/>
            <a:ext cx="11036115" cy="1489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buyTbl 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B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로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userTbl 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U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로 별칭 지정후 책과 운동화를 구매한 행의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userID,Name,ProName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을 출력하세요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중복제거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)</a:t>
            </a:r>
          </a:p>
          <a:p>
            <a:pPr>
              <a:defRPr/>
            </a:pPr>
            <a:r>
              <a:rPr lang="ko-KR" altLang="ko-KR" sz="1400">
                <a:solidFill>
                  <a:srgbClr val="F2F2F2"/>
                </a:solidFill>
                <a:latin typeface="나눔고딕"/>
                <a:ea typeface="나눔고딕"/>
              </a:rPr>
              <a:t>SELECT DISTINCT B.userID,name,prodName FROM buyTbl B</a:t>
            </a:r>
          </a:p>
          <a:p>
            <a:pPr>
              <a:defRPr/>
            </a:pPr>
            <a:r>
              <a:rPr lang="ko-KR" altLang="ko-KR" sz="1400">
                <a:solidFill>
                  <a:srgbClr val="F2F2F2"/>
                </a:solidFill>
                <a:latin typeface="나눔고딕"/>
                <a:ea typeface="나눔고딕"/>
              </a:rPr>
              <a:t>	INNER JOIN userTbl U</a:t>
            </a:r>
          </a:p>
          <a:p>
            <a:pPr>
              <a:defRPr/>
            </a:pPr>
            <a:r>
              <a:rPr lang="ko-KR" altLang="ko-KR" sz="1400">
                <a:solidFill>
                  <a:srgbClr val="F2F2F2"/>
                </a:solidFill>
                <a:latin typeface="나눔고딕"/>
                <a:ea typeface="나눔고딕"/>
              </a:rPr>
              <a:t>	ON B.userid=U.userid</a:t>
            </a:r>
          </a:p>
          <a:p>
            <a:pPr>
              <a:defRPr/>
            </a:pPr>
            <a:r>
              <a:rPr lang="ko-KR" altLang="ko-KR" sz="1400">
                <a:solidFill>
                  <a:srgbClr val="F2F2F2"/>
                </a:solidFill>
                <a:latin typeface="나눔고딕"/>
                <a:ea typeface="나눔고딕"/>
              </a:rPr>
              <a:t>	WHERE prodName='책' OR prodName='운동화'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2"/>
            <a:chOff x="527768" y="1560897"/>
            <a:chExt cx="5187232" cy="2184589"/>
          </a:xfrm>
        </p:grpSpPr>
        <p:sp>
          <p:nvSpPr>
            <p:cNvPr id="18" name="TextBox 17"/>
            <p:cNvSpPr txBox="1"/>
            <p:nvPr/>
          </p:nvSpPr>
          <p:spPr>
            <a:xfrm>
              <a:off x="558039" y="3058906"/>
              <a:ext cx="5035892" cy="686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OUTER JOIN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3"/>
              <a:ext cx="4338897" cy="1646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30435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OUTER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63754" y="4210719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열목록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첫 번째 테이블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(LEFT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&lt;LEFT|RIGHT&gt; OUTER JOIN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두번째 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(RIGHT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)&gt;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조인될 조건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[WHERE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검색조건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701060" y="355914"/>
            <a:ext cx="5472662" cy="47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808080"/>
              </a:solidFill>
              <a:latin typeface="안상수2006가는"/>
              <a:ea typeface="안상수2006가는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570104" y="2206235"/>
          <a:ext cx="10222230" cy="16883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4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OUTER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93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조건에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만족되지 않는 행까지도 포함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INNER JOIN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은 양쪽 테이블에 모두 있는 내용만 조인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 OUTER JOIN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은 한쪽에만 내용이 있어도 결과가 표시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1" y="654596"/>
            <a:ext cx="230435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OUTER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32004" y="2115218"/>
          <a:ext cx="10222230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8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-LEFT OUTER JOIN(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왼쪽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Table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반드시 출력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U.userid,U.name,B.prodName,U.addr,U.mobile1+U.mobile2 AS [연락처]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FROM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600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LEFT OUTER JOIN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</a:t>
                      </a:r>
                      <a:r>
                        <a:rPr lang="en-US" altLang="ko-KR" sz="1600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U.userid=B.userid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ORDER BY U.userid;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567988" y="4416035"/>
          <a:ext cx="10222230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8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-RIGHT OUTER JOIN(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오른쪽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Table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반드시 출력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U.userid,U.name,B.prodName,U.addr,U.mobile1+U.mobile2 AS [연락처]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FROM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600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RIGHT OUTER JOIN 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</a:t>
                      </a:r>
                      <a:r>
                        <a:rPr lang="en-US" altLang="ko-KR" sz="1600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U.userid=B.userid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ORDER BY U.userid;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2"/>
            <a:chOff x="527768" y="1560897"/>
            <a:chExt cx="5187232" cy="2184589"/>
          </a:xfrm>
        </p:grpSpPr>
        <p:sp>
          <p:nvSpPr>
            <p:cNvPr id="18" name="TextBox 17"/>
            <p:cNvSpPr txBox="1"/>
            <p:nvPr/>
          </p:nvSpPr>
          <p:spPr>
            <a:xfrm>
              <a:off x="558039" y="3058906"/>
              <a:ext cx="5035892" cy="686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INNER/OUTER JOIN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3"/>
              <a:ext cx="4338897" cy="1646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68522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예제 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338664" y="3212459"/>
          <a:ext cx="2434166" cy="21403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이름</a:t>
                      </a:r>
                      <a:r>
                        <a:rPr lang="en-US" altLang="ko-KR" sz="1100" i="0" u="none" strike="noStrike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(PK)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지역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경남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성시경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조용필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경기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경북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바비킴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3661831" y="3227277"/>
          <a:ext cx="3651249" cy="24971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일련번호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이름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동아리명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축구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조용필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축구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축구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봉사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바비킴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봉사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7761814" y="3269608"/>
          <a:ext cx="2434166" cy="1460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동아리명</a:t>
                      </a:r>
                      <a:r>
                        <a:rPr lang="en-US" altLang="ko-KR" sz="1100" i="0" u="none" strike="noStrike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동아리방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101호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102호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축구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103호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104호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49493" y="5346918"/>
            <a:ext cx="3225616" cy="47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  <a:latin typeface="나눔고딕"/>
                <a:ea typeface="나눔고딕"/>
              </a:rPr>
              <a:t>학생테이블</a:t>
            </a:r>
            <a:r>
              <a:rPr lang="en-US" altLang="ko-KR" sz="2500">
                <a:solidFill>
                  <a:srgbClr val="000000"/>
                </a:solidFill>
                <a:latin typeface="나눔고딕"/>
                <a:ea typeface="나눔고딕"/>
              </a:rPr>
              <a:t>(stdTbl)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0432" y="5751203"/>
            <a:ext cx="4001315" cy="84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  <a:latin typeface="나눔고딕"/>
                <a:ea typeface="나눔고딕"/>
              </a:rPr>
              <a:t>학생</a:t>
            </a:r>
            <a:r>
              <a:rPr lang="en-US" altLang="ko-KR" sz="2500">
                <a:solidFill>
                  <a:srgbClr val="000000"/>
                </a:solidFill>
                <a:latin typeface="나눔고딕"/>
                <a:ea typeface="나눔고딕"/>
              </a:rPr>
              <a:t>_</a:t>
            </a:r>
            <a:r>
              <a:rPr lang="ko-KR" altLang="en-US" sz="2500">
                <a:solidFill>
                  <a:srgbClr val="000000"/>
                </a:solidFill>
                <a:latin typeface="나눔고딕"/>
                <a:ea typeface="나눔고딕"/>
              </a:rPr>
              <a:t>동아리 테이블</a:t>
            </a:r>
            <a:r>
              <a:rPr lang="en-US" altLang="ko-KR" sz="2500">
                <a:solidFill>
                  <a:srgbClr val="000000"/>
                </a:solidFill>
                <a:latin typeface="나눔고딕"/>
                <a:ea typeface="나눔고딕"/>
              </a:rPr>
              <a:t>(stdclubTbl)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61000" y="4707684"/>
            <a:ext cx="4431000" cy="47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  <a:latin typeface="나눔고딕"/>
                <a:ea typeface="나눔고딕"/>
              </a:rPr>
              <a:t>동아리 테이블</a:t>
            </a:r>
            <a:r>
              <a:rPr lang="en-US" altLang="ko-KR" sz="2500">
                <a:solidFill>
                  <a:srgbClr val="000000"/>
                </a:solidFill>
                <a:latin typeface="나눔고딕"/>
                <a:ea typeface="나눔고딕"/>
              </a:rPr>
              <a:t>(clubTbl)</a:t>
            </a:r>
          </a:p>
        </p:txBody>
      </p:sp>
      <p:cxnSp>
        <p:nvCxnSpPr>
          <p:cNvPr id="82" name="직선 연결선 81"/>
          <p:cNvCxnSpPr/>
          <p:nvPr/>
        </p:nvCxnSpPr>
        <p:spPr>
          <a:xfrm rot="5400000" flipH="1" flipV="1">
            <a:off x="164041" y="2677583"/>
            <a:ext cx="1068916" cy="105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93207" y="2159000"/>
            <a:ext cx="4646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16200000" flipH="1">
            <a:off x="4804727" y="2682982"/>
            <a:ext cx="1047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>
            <a:off x="6164548" y="2698507"/>
            <a:ext cx="103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672790" y="2169583"/>
            <a:ext cx="177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rot="16200000" flipH="1">
            <a:off x="7885016" y="2731123"/>
            <a:ext cx="1123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75" idx="0"/>
          </p:cNvCxnSpPr>
          <p:nvPr/>
        </p:nvCxnSpPr>
        <p:spPr>
          <a:xfrm rot="16200000" flipH="1">
            <a:off x="5202026" y="2941848"/>
            <a:ext cx="422693" cy="1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5400000">
            <a:off x="5054601" y="2930524"/>
            <a:ext cx="391582" cy="1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6200000" flipH="1">
            <a:off x="6550344" y="2952751"/>
            <a:ext cx="422693" cy="1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5400000">
            <a:off x="6413500" y="2947457"/>
            <a:ext cx="391582" cy="1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68522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예제 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264247" y="1870003"/>
          <a:ext cx="10222230" cy="4831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8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테이블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학생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Tbl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CREATE TABLE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stdTbl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CHAR(10) NOT NULL PRIMARY KEY,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addr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CHAR(4) NOT NULL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동아리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Tbl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CREATE TABLE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clubTbl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CHAR(10) NOT NULL PRIMARY KEY,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roomNo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CHAR(4) NOT NULL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학생동아리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Tbl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CREATE TABLE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stdclubTbl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num INT AUTO_INCREMENT NOT NULL PRIMARY KEY,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CHAR(10) NOT NULL,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CHAR(10) NOT NULL,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   FOREIGN KEY(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 REFERENCES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stdtbl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FOREIGN KEY(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)REFERENCES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clubTbl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clubname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);</a:t>
                      </a:r>
                    </a:p>
                    <a:p>
                      <a:pPr>
                        <a:defRPr/>
                      </a:pPr>
                      <a:endParaRPr lang="en-US" altLang="ko-KR" sz="14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68522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예제 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306580" y="1997003"/>
          <a:ext cx="10222230" cy="2484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8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값삽입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 INTO 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stdTbl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VALUES</a:t>
                      </a:r>
                    </a:p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김범수','경남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성시경','서울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조용필','경기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은지원','경북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바비킴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','서울');</a:t>
                      </a:r>
                    </a:p>
                    <a:p>
                      <a:pPr>
                        <a:defRPr/>
                      </a:pPr>
                      <a:endParaRPr lang="ko-KR" altLang="ko-KR" sz="14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 INTO 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clubTbl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VALUES</a:t>
                      </a:r>
                    </a:p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('수영','101호'),('바둑','102호'),('축구','103호'),('봉사','104호');</a:t>
                      </a:r>
                    </a:p>
                    <a:p>
                      <a:pPr>
                        <a:defRPr/>
                      </a:pPr>
                      <a:endParaRPr lang="ko-KR" altLang="ko-KR" sz="14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 INTO 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stdclubTbl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VALUES</a:t>
                      </a:r>
                    </a:p>
                    <a:p>
                      <a:pPr>
                        <a:defRPr/>
                      </a:pP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김범수','바둑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김범수','축구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조용필','축구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은지원','축구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은지원','봉사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'),(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null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,'</a:t>
                      </a:r>
                      <a:r>
                        <a:rPr lang="ko-KR" altLang="ko-KR" sz="14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바비킴</a:t>
                      </a:r>
                      <a:r>
                        <a:rPr lang="ko-KR" altLang="ko-KR" sz="14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','봉사');</a:t>
                      </a:r>
                    </a:p>
                    <a:p>
                      <a:pPr>
                        <a:defRPr/>
                      </a:pPr>
                      <a:endParaRPr lang="ko-KR" altLang="ko-KR" sz="14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INNER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306580" y="1997003"/>
          <a:ext cx="10222230" cy="4191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8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INNER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학생을 기준으로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학생이름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지역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가입한동아리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동아리 이름 출력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S.stdName,S.addr,C.clubName,C.roomNo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FROM stdTbl 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INNER JOIN stdclubTbl SC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S.stdName=SC.stdName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INNER JOIN clubTbl 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SC.clubName=C.clubName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ORDER BY S.stdName;</a:t>
                      </a:r>
                    </a:p>
                    <a:p>
                      <a:pPr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동아리를 기준으로 출력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C.clubName,C.roomNo,S.stdName,S.addr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FROM stdTbl 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INNER JOIN stdclubTbl SC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SC.stdName=S.stdName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INNER JOIN clubTbl 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SC.clubName=C.clubName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ORDER BY C.clubName;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2"/>
            <a:chOff x="527768" y="1560897"/>
            <a:chExt cx="5187232" cy="2184589"/>
          </a:xfrm>
        </p:grpSpPr>
        <p:sp>
          <p:nvSpPr>
            <p:cNvPr id="18" name="TextBox 17"/>
            <p:cNvSpPr txBox="1"/>
            <p:nvPr/>
          </p:nvSpPr>
          <p:spPr>
            <a:xfrm>
              <a:off x="558039" y="3058906"/>
              <a:ext cx="5035892" cy="686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INNER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JOIN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3"/>
              <a:ext cx="4338897" cy="1646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30435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OUTER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364064" y="2041559"/>
          <a:ext cx="5507355" cy="46215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OUTER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0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LEFT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OUTER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JOIN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S.stdName,S.addr,C.clubName,C.roomNo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FROM stdTbl 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LEFT OUTER JOIN stdclubTbl SC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ON S.stdName=SC.stdName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LEFT OUTER JOIN clubTbl 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ON SC.clubName=C.clubName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ORDER BY S.stdName</a:t>
                      </a:r>
                    </a:p>
                    <a:p>
                      <a:pPr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--RIGHT OUTER JOIN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C.clubName,C.roomNo,S.stdName,S.addr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FROM stdTbl 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LEFT OUTER JOIN stdclubTbl SC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SC.stdName=S.stdName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RIGHT OUTER JOIN clubTbl C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	ON SC.clubName=C.clubName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		ORDER BY C.clubName;</a:t>
                      </a:r>
                    </a:p>
                    <a:p>
                      <a:pPr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2"/>
            <a:chOff x="527768" y="1560897"/>
            <a:chExt cx="5187232" cy="2184589"/>
          </a:xfrm>
        </p:grpSpPr>
        <p:sp>
          <p:nvSpPr>
            <p:cNvPr id="18" name="TextBox 17"/>
            <p:cNvSpPr txBox="1"/>
            <p:nvPr/>
          </p:nvSpPr>
          <p:spPr>
            <a:xfrm>
              <a:off x="558039" y="3058905"/>
              <a:ext cx="5035892" cy="686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Cross/Self JOIN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3"/>
              <a:ext cx="4338897" cy="1646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33292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CROSS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364064" y="2041559"/>
          <a:ext cx="5507355" cy="38885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7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CROSS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1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Cross Join -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많은양의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데이터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생성시에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사용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1]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*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from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buytbl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cross join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2]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 employees;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count(*) AS '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데이터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개수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from employees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cross Join titles;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94240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SELF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7416" y="2656416"/>
          <a:ext cx="8125671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직원이름 </a:t>
                      </a:r>
                      <a:r>
                        <a:rPr lang="en-US" altLang="ko-KR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상관이름</a:t>
                      </a:r>
                      <a:r>
                        <a:rPr lang="en-US" altLang="ko-KR"/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사내 직통번호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err="1"/>
                        <a:t>나사장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재무실장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나사장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김부장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재무실장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이부장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재무실장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이대리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김부장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정대리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이부장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지사원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이부장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강사원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김부장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/>
                        <a:t>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510116" y="2046183"/>
            <a:ext cx="3600450" cy="39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나눔고딕"/>
                <a:ea typeface="나눔고딕"/>
              </a:rPr>
              <a:t>[</a:t>
            </a:r>
            <a:r>
              <a:rPr lang="ko-KR" altLang="en-US" sz="2000">
                <a:solidFill>
                  <a:srgbClr val="000000"/>
                </a:solidFill>
                <a:latin typeface="나눔고딕"/>
                <a:ea typeface="나눔고딕"/>
              </a:rPr>
              <a:t>조직도</a:t>
            </a:r>
            <a:r>
              <a:rPr lang="en-US" altLang="ko-KR" sz="2000">
                <a:solidFill>
                  <a:srgbClr val="000000"/>
                </a:solidFill>
                <a:latin typeface="나눔고딕"/>
                <a:ea typeface="나눔고딕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9424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SELF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1599" y="1797262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15555"/>
              </p:ext>
            </p:extLst>
          </p:nvPr>
        </p:nvGraphicFramePr>
        <p:xfrm>
          <a:off x="364064" y="2041559"/>
          <a:ext cx="8101396" cy="38885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01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테이블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+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값삽입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1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create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table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char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5)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manager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char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),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empTel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varchar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(8));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('나사장',null,'0000');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('재무실장','나사장','1111');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('김부장','재무실장','2222');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('이부장','재무실장','3333');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('이대리','김부장','4444');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('정대리','이부장','5555');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('지사원','이부장','6666');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insert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into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values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('강사원','김부장','7777');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9424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SELF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364064" y="2041559"/>
          <a:ext cx="8101396" cy="38885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01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SELF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1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부하직원별 직속상관의 연락처 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'부하직원' ,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'직속상관' ,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B.emptel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'직속상관연락처'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from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</a:t>
                      </a: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INNER JOIN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</a:t>
                      </a: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on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A.manager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=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이대리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직속상관의 연락처 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'부하직원' ,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'직속상관' ,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B.emptel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'직속상관연락처'</a:t>
                      </a: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from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</a:t>
                      </a: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INNER JOIN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emptbl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</a:t>
                      </a: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on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A.manager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=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B.emp</a:t>
                      </a:r>
                      <a:endParaRPr lang="ko-KR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where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A.emp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='</a:t>
                      </a:r>
                      <a:r>
                        <a:rPr lang="ko-KR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이대리</a:t>
                      </a:r>
                      <a:r>
                        <a:rPr lang="ko-KR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3"/>
            <a:ext cx="4129081" cy="1758007"/>
            <a:chOff x="527768" y="1560892"/>
            <a:chExt cx="5187232" cy="2208527"/>
          </a:xfrm>
        </p:grpSpPr>
        <p:sp>
          <p:nvSpPr>
            <p:cNvPr id="18" name="TextBox 17"/>
            <p:cNvSpPr txBox="1"/>
            <p:nvPr/>
          </p:nvSpPr>
          <p:spPr>
            <a:xfrm>
              <a:off x="558039" y="3082837"/>
              <a:ext cx="5035892" cy="686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UNION/IN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0"/>
              <a:ext cx="4338897" cy="1646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5.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9424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SELF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7564"/>
              </p:ext>
            </p:extLst>
          </p:nvPr>
        </p:nvGraphicFramePr>
        <p:xfrm>
          <a:off x="364064" y="2041559"/>
          <a:ext cx="8107679" cy="38885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0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1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UNION  -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단순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연결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중복열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제거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`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name,addr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 from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UNION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prodname,groupname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from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buytbl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en-US" altLang="ko-KR" sz="18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ko-KR" sz="18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UNION ALL -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단순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연결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,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중복열까지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모두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name,addr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from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UNION ALL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prodname,groupname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from 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buytbl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9424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SELF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TextBox 92"/>
          <p:cNvSpPr txBox="1"/>
          <p:nvPr/>
        </p:nvSpPr>
        <p:spPr>
          <a:xfrm>
            <a:off x="5778741" y="1797262"/>
            <a:ext cx="5546482" cy="46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5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364064" y="2041559"/>
          <a:ext cx="8107679" cy="22845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0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NOT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name, CONCAT(mobile1,mobile2) as '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전화번호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 from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where name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NOT IN(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name from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where mobile1 is NULL);</a:t>
                      </a: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-- 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SELECT name, CONCAT(mobile1,mobile2) as '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전화번호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' FROM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where name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(SELECT name from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WHERE mobile1 is NULL);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6" y="3058917"/>
              <a:ext cx="5035888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고생하셨습니다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E N</a:t>
              </a:r>
              <a:r>
                <a:rPr lang="ko-KR" altLang="en-US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D.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9803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627253" y="2284552"/>
          <a:ext cx="10222230" cy="14131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두 개 이상의 테이블을 서로 묶어서 하나의 결과집합으로 만들어 내는 것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관계가 있는 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상위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하위테이블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간의 정보를 취합하기 위해서 사용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599735" y="4109118"/>
          <a:ext cx="10222230" cy="1661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 INNER JOIN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 OUTER JOIN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3 CROSS JOIN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4 SELF JOIN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9803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627253" y="2284552"/>
          <a:ext cx="10222230" cy="14131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INNER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조건에 만족되는 행만 출력 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일반적으로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JOIN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이라고 하면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INNER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JOIN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을 말함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ex.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물건을 주문한 회원의 주소를 알아내야 하는경우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642068" y="4437202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열목록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첫 번째 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INNER JOIN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두번째 테이블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&lt;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조인될 조건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[WHERE 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검색조건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INNER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65871" y="2076061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조건 </a:t>
                      </a:r>
                      <a:endParaRPr lang="en-US" altLang="ko-KR" sz="25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ON buyTbl.userid = userTbl.userid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WHERE buyTbl.userid='JYP';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559521" y="4256934"/>
          <a:ext cx="10222230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sqlDB;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buyTbl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ON buyTbl.userid = userTbl.userid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ORDER BY num;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INNER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84921" y="2104636"/>
          <a:ext cx="10222230" cy="1661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필요한 열만 추출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에러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userid,name,prodName,addr,mobile1+mobile2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buyTbl	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	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buyTbl.userid=userTbl.userid;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613848" y="4250230"/>
          <a:ext cx="10222230" cy="1661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필요한 열만 추출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정정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</a:t>
                      </a: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buyTbl.userid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,name,prodName,addr,mobile1+mobile2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buyTbl	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	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ON buyTbl.userid=userTbl.userid;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15899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316" y="2328809"/>
            <a:ext cx="3333197" cy="2729548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7058" y="2330796"/>
            <a:ext cx="4782217" cy="2619740"/>
          </a:xfrm>
          <a:prstGeom prst="rect">
            <a:avLst/>
          </a:prstGeom>
        </p:spPr>
      </p:pic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394420" y="2015801"/>
          <a:ext cx="3374813" cy="472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7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buyTbl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4134571" y="2009449"/>
          <a:ext cx="4750646" cy="472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50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userTbl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19346" y="5280884"/>
            <a:ext cx="10824449" cy="146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바비킴의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userID,birthYEar,prodName,GroupName 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을 출력하세요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amount*price 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의 값이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100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 이상인 행의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name,addr,prodname,mobile1-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mobile2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를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(Concat()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함수사용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출력하세요</a:t>
            </a: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3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groupname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이 전자인 행의 </a:t>
            </a:r>
            <a:r>
              <a:rPr lang="en-US" altLang="ko-KR">
                <a:solidFill>
                  <a:srgbClr val="000000"/>
                </a:solidFill>
                <a:latin typeface="나눔고딕"/>
                <a:ea typeface="나눔고딕"/>
              </a:rPr>
              <a:t>userid,name,birthyear prodname</a:t>
            </a:r>
            <a:r>
              <a:rPr lang="ko-KR" altLang="en-US">
                <a:solidFill>
                  <a:srgbClr val="000000"/>
                </a:solidFill>
                <a:latin typeface="나눔고딕"/>
                <a:ea typeface="나눔고딕"/>
              </a:rPr>
              <a:t>을  출력하세요</a:t>
            </a:r>
          </a:p>
          <a:p>
            <a:pPr>
              <a:defRPr/>
            </a:pPr>
            <a:endParaRPr lang="en-US" altLang="ko-KR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답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3" name="TextBox 72"/>
          <p:cNvSpPr txBox="1"/>
          <p:nvPr/>
        </p:nvSpPr>
        <p:spPr>
          <a:xfrm>
            <a:off x="388654" y="1985022"/>
            <a:ext cx="11628781" cy="4661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27778" algn="l"/>
              </a:tabLst>
              <a:defRPr/>
            </a:pPr>
            <a:r>
              <a:rPr lang="en-US" altLang="ko-KR" sz="2000">
                <a:solidFill>
                  <a:srgbClr val="D9D9D9"/>
                </a:solidFill>
                <a:latin typeface="나눔고딕"/>
                <a:ea typeface="나눔고딕"/>
              </a:rPr>
              <a:t>1 </a:t>
            </a: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 </a:t>
            </a:r>
            <a:r>
              <a:rPr lang="ko-KR" altLang="ko-KR" sz="2000">
                <a:solidFill>
                  <a:srgbClr val="D9D9D9"/>
                </a:solidFill>
                <a:latin typeface="나눔고딕"/>
                <a:ea typeface="나눔고딕"/>
              </a:rPr>
              <a:t>SELECT buyTbl.userID,birthYear,prodName,GroupName FROM buyTbl</a:t>
            </a:r>
          </a:p>
          <a:p>
            <a:pPr>
              <a:defRPr/>
            </a:pPr>
            <a:r>
              <a:rPr lang="ko-KR" altLang="ko-KR" sz="2000">
                <a:solidFill>
                  <a:srgbClr val="D9D9D9"/>
                </a:solidFill>
                <a:latin typeface="나눔고딕"/>
                <a:ea typeface="나눔고딕"/>
              </a:rPr>
              <a:t>	INNER JOIN userTbl</a:t>
            </a:r>
          </a:p>
          <a:p>
            <a:pPr>
              <a:defRPr/>
            </a:pPr>
            <a:r>
              <a:rPr lang="ko-KR" altLang="ko-KR" sz="2000">
                <a:solidFill>
                  <a:srgbClr val="D9D9D9"/>
                </a:solidFill>
                <a:latin typeface="나눔고딕"/>
                <a:ea typeface="나눔고딕"/>
              </a:rPr>
              <a:t>	ON buyTbl.userid=userTbl.userid</a:t>
            </a:r>
          </a:p>
          <a:p>
            <a:pPr>
              <a:defRPr/>
            </a:pPr>
            <a:r>
              <a:rPr lang="ko-KR" altLang="ko-KR" sz="2000">
                <a:solidFill>
                  <a:srgbClr val="D9D9D9"/>
                </a:solidFill>
                <a:latin typeface="나눔고딕"/>
                <a:ea typeface="나눔고딕"/>
              </a:rPr>
              <a:t>	WHERE userTbl.name='바비킴'</a:t>
            </a:r>
          </a:p>
          <a:p>
            <a:pPr>
              <a:defRPr/>
            </a:pPr>
            <a:endParaRPr lang="ko-KR" altLang="ko-KR" sz="2000">
              <a:solidFill>
                <a:srgbClr val="D9D9D9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000">
                <a:solidFill>
                  <a:srgbClr val="D9D9D9"/>
                </a:solidFill>
                <a:latin typeface="나눔고딕"/>
                <a:ea typeface="나눔고딕"/>
              </a:rPr>
              <a:t>2</a:t>
            </a: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 </a:t>
            </a:r>
            <a:r>
              <a:rPr lang="en-US" altLang="en-US" sz="2000">
                <a:solidFill>
                  <a:srgbClr val="D9D9D9"/>
                </a:solidFill>
                <a:latin typeface="나눔고딕"/>
                <a:ea typeface="나눔고딕"/>
              </a:rPr>
              <a:t>    SELECT name,addr,prodname, concat(mobile1,'-',mobile2) AS '전화번호' FROM buyTbl</a:t>
            </a:r>
          </a:p>
          <a:p>
            <a:pPr>
              <a:defRPr/>
            </a:pPr>
            <a:r>
              <a:rPr lang="en-US" altLang="en-US" sz="2000">
                <a:solidFill>
                  <a:srgbClr val="D9D9D9"/>
                </a:solidFill>
                <a:latin typeface="나눔고딕"/>
                <a:ea typeface="나눔고딕"/>
              </a:rPr>
              <a:t>	INNER JOIN userTbl</a:t>
            </a:r>
          </a:p>
          <a:p>
            <a:pPr>
              <a:defRPr/>
            </a:pPr>
            <a:r>
              <a:rPr lang="en-US" altLang="en-US" sz="2000">
                <a:solidFill>
                  <a:srgbClr val="D9D9D9"/>
                </a:solidFill>
                <a:latin typeface="나눔고딕"/>
                <a:ea typeface="나눔고딕"/>
              </a:rPr>
              <a:t>	ON buyTbl.userid=userTbl.userid</a:t>
            </a:r>
          </a:p>
          <a:p>
            <a:pPr>
              <a:defRPr/>
            </a:pPr>
            <a:r>
              <a:rPr lang="en-US" altLang="en-US" sz="2000">
                <a:solidFill>
                  <a:srgbClr val="D9D9D9"/>
                </a:solidFill>
                <a:latin typeface="나눔고딕"/>
                <a:ea typeface="나눔고딕"/>
              </a:rPr>
              <a:t>	WHERE amount*price&gt;100;</a:t>
            </a:r>
          </a:p>
          <a:p>
            <a:pPr>
              <a:defRPr/>
            </a:pPr>
            <a:endParaRPr lang="en-US" altLang="en-US" sz="2000">
              <a:solidFill>
                <a:srgbClr val="D9D9D9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000">
                <a:solidFill>
                  <a:srgbClr val="D9D9D9"/>
                </a:solidFill>
                <a:latin typeface="나눔고딕"/>
                <a:ea typeface="나눔고딕"/>
              </a:rPr>
              <a:t>3</a:t>
            </a: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 SELECT buyTbl.userid,name,birthyear,prodname FROM buyTbl</a:t>
            </a:r>
          </a:p>
          <a:p>
            <a:pPr>
              <a:defRPr/>
            </a:pP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	INNER JOIN userTbl</a:t>
            </a:r>
          </a:p>
          <a:p>
            <a:pPr>
              <a:defRPr/>
            </a:pP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	ON buyTbl.userid=userTbl.userid</a:t>
            </a:r>
          </a:p>
          <a:p>
            <a:pPr>
              <a:defRPr/>
            </a:pPr>
            <a:r>
              <a:rPr lang="ko-KR" altLang="en-US" sz="2000">
                <a:solidFill>
                  <a:srgbClr val="D9D9D9"/>
                </a:solidFill>
                <a:latin typeface="나눔고딕"/>
                <a:ea typeface="나눔고딕"/>
              </a:rPr>
              <a:t>	WHERE groupname='전자'</a:t>
            </a:r>
          </a:p>
          <a:p>
            <a:pPr>
              <a:defRPr/>
            </a:pPr>
            <a:endParaRPr lang="ko-KR" altLang="en-US" sz="2000">
              <a:solidFill>
                <a:srgbClr val="D9D9D9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16147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INNER JOIN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나눔고딕"/>
              <a:ea typeface="나눔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84921" y="2104636"/>
          <a:ext cx="10698480" cy="1661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69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별칭 붙이기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B.userid,U.name,B.prodName,U.addr,U.mobile1+U.mobile2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buyTbl </a:t>
                      </a: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 </a:t>
                      </a:r>
                      <a:r>
                        <a:rPr lang="en-US" altLang="ko-KR" b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ON B.userid=U.userid;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37837" y="4129121"/>
          <a:ext cx="10593705" cy="1935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별칭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+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B.userid,U.name,B.prodName,U.addr,U.mobile1+U.mobile2 AS '연락처'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buyTbl B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INNER JOIN userTbl U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ON B.userid=U.userid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WHERE B.userid='JYP';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2014</Words>
  <Application>Microsoft Office PowerPoint</Application>
  <PresentationFormat>와이드스크린</PresentationFormat>
  <Paragraphs>412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나눔고딕</vt:lpstr>
      <vt:lpstr>나눔스퀘어라운드 Regular</vt:lpstr>
      <vt:lpstr>안상수2006가는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우균 정</cp:lastModifiedBy>
  <cp:revision>611</cp:revision>
  <dcterms:created xsi:type="dcterms:W3CDTF">2015-07-07T04:48:58Z</dcterms:created>
  <dcterms:modified xsi:type="dcterms:W3CDTF">2021-06-02T13:15:23Z</dcterms:modified>
  <cp:version>1000.0000.01</cp:version>
</cp:coreProperties>
</file>