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1" r:id="rId18"/>
    <p:sldId id="272" r:id="rId19"/>
    <p:sldId id="282" r:id="rId20"/>
    <p:sldId id="283" r:id="rId21"/>
    <p:sldId id="284" r:id="rId22"/>
    <p:sldId id="273" r:id="rId23"/>
    <p:sldId id="286" r:id="rId24"/>
    <p:sldId id="285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1" autoAdjust="0"/>
    <p:restoredTop sz="88290"/>
  </p:normalViewPr>
  <p:slideViewPr>
    <p:cSldViewPr snapToGrid="0" showGuides="1">
      <p:cViewPr varScale="1">
        <p:scale>
          <a:sx n="75" d="100"/>
          <a:sy n="75" d="100"/>
        </p:scale>
        <p:origin x="1051" y="62"/>
      </p:cViewPr>
      <p:guideLst>
        <p:guide orient="horz" pos="2177"/>
        <p:guide pos="3840"/>
      </p:guideLst>
    </p:cSldViewPr>
  </p:slideViewPr>
  <p:notesTextViewPr>
    <p:cViewPr>
      <p:scale>
        <a:sx n="115" d="100"/>
        <a:sy n="11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90350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78885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8187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03229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24124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79487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1">
              <a:rPr lang="en-US"/>
              <a:pPr>
                <a:defRPr/>
              </a:pPr>
              <a:t>6/3/2021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3AC7D0C1-D5FE-48CB-AEB6-E9E3D1C2E343}" type="datetime1">
              <a:rPr lang="ko-KR" altLang="en-US"/>
              <a:pPr lvl="0">
                <a:defRPr/>
              </a:pPr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F5B5AC3A-BA06-4AE0-833B-7241F9EB1D0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776459" y="6505575"/>
            <a:ext cx="2345469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4"/>
              </a:solidFill>
              <a:latin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ransition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직선 연결선 64"/>
          <p:cNvCxnSpPr/>
          <p:nvPr/>
        </p:nvCxnSpPr>
        <p:spPr>
          <a:xfrm>
            <a:off x="611663" y="3456445"/>
            <a:ext cx="604657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2"/>
          <p:cNvGrpSpPr/>
          <p:nvPr/>
        </p:nvGrpSpPr>
        <p:grpSpPr>
          <a:xfrm>
            <a:off x="7704760" y="1108112"/>
            <a:ext cx="2910665" cy="2941837"/>
            <a:chOff x="8307536" y="513343"/>
            <a:chExt cx="3656577" cy="3695737"/>
          </a:xfrm>
        </p:grpSpPr>
        <p:sp>
          <p:nvSpPr>
            <p:cNvPr id="6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1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2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3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75" name="TextBox 17"/>
          <p:cNvSpPr txBox="1"/>
          <p:nvPr/>
        </p:nvSpPr>
        <p:spPr>
          <a:xfrm>
            <a:off x="442656" y="2613986"/>
            <a:ext cx="7323663" cy="6988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 b="1" spc="-150">
                <a:solidFill>
                  <a:srgbClr val="595959"/>
                </a:solidFill>
                <a:latin typeface="+mj-lt"/>
                <a:ea typeface="THE명품고딕L"/>
              </a:rPr>
              <a:t>10</a:t>
            </a:r>
            <a:r>
              <a:rPr lang="ko-KR" altLang="en-US" sz="4000" b="1" spc="-150">
                <a:solidFill>
                  <a:srgbClr val="595959"/>
                </a:solidFill>
                <a:latin typeface="+mj-lt"/>
                <a:ea typeface="THE명품고딕L"/>
              </a:rPr>
              <a:t> </a:t>
            </a:r>
            <a:r>
              <a:rPr lang="en-US" altLang="ko-KR" sz="4000" b="1" spc="-150">
                <a:solidFill>
                  <a:srgbClr val="595959"/>
                </a:solidFill>
                <a:latin typeface="+mj-lt"/>
                <a:ea typeface="THE명품고딕L"/>
              </a:rPr>
              <a:t>SQL </a:t>
            </a:r>
            <a:r>
              <a:rPr lang="ko-KR" altLang="en-US" sz="4000" b="1" spc="-150">
                <a:solidFill>
                  <a:srgbClr val="595959"/>
                </a:solidFill>
                <a:latin typeface="+mj-lt"/>
                <a:ea typeface="THE명품고딕L"/>
              </a:rPr>
              <a:t>프로그래밍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10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3663" y="654596"/>
            <a:ext cx="2732977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SQL </a:t>
            </a: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프로그래밍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380956" y="2016265"/>
          <a:ext cx="10222230" cy="3733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222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167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2500">
                          <a:latin typeface="나눔고딕"/>
                          <a:ea typeface="나눔고딕"/>
                        </a:rPr>
                        <a:t>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709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-- 지역별 총구매액(price*amount) 표시 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-- 1000 이상이면 구매</a:t>
                      </a:r>
                      <a:r>
                        <a:rPr lang="ko-KR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액 </a:t>
                      </a:r>
                      <a:r>
                        <a:rPr lang="en-US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높음,100 이상 1000 미만이면 구매</a:t>
                      </a:r>
                      <a:r>
                        <a:rPr lang="ko-KR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액보통</a:t>
                      </a:r>
                      <a:r>
                        <a:rPr lang="en-US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 100 이하이면 구매</a:t>
                      </a:r>
                      <a:r>
                        <a:rPr lang="ko-KR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액</a:t>
                      </a:r>
                      <a:r>
                        <a:rPr lang="en-US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낮음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select usertbl.userid,usertbl.addr,sum(buytbl.amount*buytbl.price) as '구매액',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case</a:t>
                      </a:r>
                    </a:p>
                    <a:p>
                      <a:pPr>
                        <a:defRPr/>
                      </a:pPr>
                      <a:r>
                        <a:rPr lang="ko-KR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   </a:t>
                      </a:r>
                      <a:r>
                        <a:rPr lang="en-US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when (sum(buytbl.amount*buytbl.price) &gt;= 1000) then '구매액 높음'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   when (sum(buytbl.amount*buytbl.price) &gt;=100) then '구매액 일반'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   else '구매액 낮음'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end as '구매도'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from usertbl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inner join buytbl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on usertbl.userid=buytbl.userid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group by usertbl.addr;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10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3663" y="654596"/>
            <a:ext cx="1589977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중간문제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380956" y="1940065"/>
          <a:ext cx="10222230" cy="47091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222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167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2500">
                          <a:latin typeface="나눔고딕"/>
                          <a:ea typeface="나눔고딕"/>
                        </a:rPr>
                        <a:t>문제 </a:t>
                      </a:r>
                      <a:r>
                        <a:rPr lang="en-US" altLang="ko-KR" sz="2500">
                          <a:latin typeface="나눔고딕"/>
                          <a:ea typeface="나눔고딕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709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-- 문제 </a:t>
                      </a:r>
                      <a:r>
                        <a:rPr lang="en-US" altLang="ko-KR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1</a:t>
                      </a:r>
                      <a:r>
                        <a:rPr lang="ko-KR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의 답에서 세대를 추가하세요</a:t>
                      </a:r>
                    </a:p>
                    <a:p>
                      <a:pPr>
                        <a:defRPr/>
                      </a:pPr>
                      <a:r>
                        <a:rPr lang="ko-KR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 </a:t>
                      </a:r>
                    </a:p>
                    <a:p>
                      <a:pPr>
                        <a:defRPr/>
                      </a:pPr>
                      <a:r>
                        <a:rPr lang="ko-KR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-- ex BBK	바비킴	1973	모니터	1000  47  </a:t>
                      </a:r>
                      <a:r>
                        <a:rPr lang="en-US" altLang="ko-KR" sz="1600" b="1">
                          <a:solidFill>
                            <a:srgbClr val="FF0000"/>
                          </a:solidFill>
                          <a:latin typeface="나눔고딕"/>
                          <a:ea typeface="나눔고딕"/>
                        </a:rPr>
                        <a:t>40</a:t>
                      </a:r>
                      <a:r>
                        <a:rPr lang="ko-KR" altLang="en-US" sz="1600" b="1">
                          <a:solidFill>
                            <a:srgbClr val="FF0000"/>
                          </a:solidFill>
                          <a:latin typeface="나눔고딕"/>
                          <a:ea typeface="나눔고딕"/>
                        </a:rPr>
                        <a:t>대</a:t>
                      </a:r>
                      <a:endParaRPr lang="ko-KR" altLang="en-US" sz="1600">
                        <a:solidFill>
                          <a:srgbClr val="808080"/>
                        </a:solidFill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endParaRPr lang="ko-KR" altLang="en-US" sz="1600">
                        <a:solidFill>
                          <a:srgbClr val="808080"/>
                        </a:solidFill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[</a:t>
                      </a:r>
                      <a:r>
                        <a:rPr lang="ko-KR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프로시저 </a:t>
                      </a:r>
                      <a:r>
                        <a:rPr lang="en-US" altLang="ko-KR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]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DROP PROCEDURE IF EXISTS ageProc2;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-- 시작 -------------------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DELIMITER $$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CREATE PROCEDURE ageProc2()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BEGIN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-- 본문-------------------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b="1">
                          <a:solidFill>
                            <a:srgbClr val="FF0000"/>
                          </a:solidFill>
                          <a:latin typeface="나눔고딕"/>
                          <a:ea typeface="나눔고딕"/>
                        </a:rPr>
                        <a:t>//</a:t>
                      </a:r>
                      <a:r>
                        <a:rPr lang="ko-KR" altLang="en-US" sz="1600" b="1">
                          <a:solidFill>
                            <a:srgbClr val="FF0000"/>
                          </a:solidFill>
                          <a:latin typeface="나눔고딕"/>
                          <a:ea typeface="나눔고딕"/>
                        </a:rPr>
                        <a:t> 수정코드 부분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-- 끝-------------------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END $$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DELIMITER ;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-- 실행-------------------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call ageProc2();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10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3663" y="654596"/>
            <a:ext cx="1589977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중간문제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15107" y="1908354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380956" y="1930540"/>
          <a:ext cx="10222230" cy="45872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222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167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2500">
                          <a:latin typeface="나눔고딕"/>
                          <a:ea typeface="나눔고딕"/>
                        </a:rPr>
                        <a:t>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709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rPr>
                        <a:t>DROP PROCEDURE IF EXISTS ageProc2;</a:t>
                      </a:r>
                    </a:p>
                    <a:p>
                      <a:pPr>
                        <a:defRPr/>
                      </a:pPr>
                      <a:r>
                        <a:rPr lang="en-US" altLang="en-US" sz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rPr>
                        <a:t>-- 시작 -------------------</a:t>
                      </a:r>
                    </a:p>
                    <a:p>
                      <a:pPr>
                        <a:defRPr/>
                      </a:pPr>
                      <a:r>
                        <a:rPr lang="en-US" altLang="en-US" sz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rPr>
                        <a:t>DELIMITER $$</a:t>
                      </a:r>
                    </a:p>
                    <a:p>
                      <a:pPr>
                        <a:defRPr/>
                      </a:pPr>
                      <a:r>
                        <a:rPr lang="en-US" altLang="en-US" sz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rPr>
                        <a:t>CREATE PROCEDURE ageProc2()</a:t>
                      </a:r>
                    </a:p>
                    <a:p>
                      <a:pPr>
                        <a:defRPr/>
                      </a:pPr>
                      <a:r>
                        <a:rPr lang="en-US" altLang="en-US" sz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rPr>
                        <a:t>BEGIN</a:t>
                      </a:r>
                    </a:p>
                    <a:p>
                      <a:pPr>
                        <a:defRPr/>
                      </a:pPr>
                      <a:endParaRPr lang="en-US" altLang="en-US" sz="1200">
                        <a:solidFill>
                          <a:schemeClr val="dk1"/>
                        </a:solidFill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rPr>
                        <a:t>select usertbl.userid,name,birthyear,prodname,price*amount,(year(now())-birthyear) as '나이',</a:t>
                      </a:r>
                    </a:p>
                    <a:p>
                      <a:pPr>
                        <a:defRPr/>
                      </a:pPr>
                      <a:r>
                        <a:rPr lang="en-US" altLang="en-US" sz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en-US" altLang="en-US" sz="1200" b="1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rPr>
                        <a:t>CASE </a:t>
                      </a:r>
                    </a:p>
                    <a:p>
                      <a:pPr>
                        <a:defRPr/>
                      </a:pPr>
                      <a:r>
                        <a:rPr lang="en-US" altLang="en-US" sz="1200" b="1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rPr>
                        <a:t>        WHEN((year(now())-birthyear) &gt;=70) then '70대'</a:t>
                      </a:r>
                    </a:p>
                    <a:p>
                      <a:pPr>
                        <a:defRPr/>
                      </a:pPr>
                      <a:r>
                        <a:rPr lang="en-US" altLang="en-US" sz="1200" b="1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rPr>
                        <a:t>       WHEN((year(now())-birthyear) &gt;=60) then '60대'</a:t>
                      </a:r>
                    </a:p>
                    <a:p>
                      <a:pPr>
                        <a:defRPr/>
                      </a:pPr>
                      <a:r>
                        <a:rPr lang="en-US" altLang="en-US" sz="1200" b="1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rPr>
                        <a:t>       WHEN((year(now())-birthyear) &gt;=50) then '50대'</a:t>
                      </a:r>
                    </a:p>
                    <a:p>
                      <a:pPr>
                        <a:defRPr/>
                      </a:pPr>
                      <a:r>
                        <a:rPr lang="en-US" altLang="en-US" sz="1200" b="1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rPr>
                        <a:t>       WHEN((year(now())-birthyear) &gt;=40) then '40대'</a:t>
                      </a:r>
                    </a:p>
                    <a:p>
                      <a:pPr>
                        <a:defRPr/>
                      </a:pPr>
                      <a:r>
                        <a:rPr lang="en-US" altLang="en-US" sz="1200" b="1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rPr>
                        <a:t>       WHEN((year(now())-birthyear) &gt;=30) then '30대'</a:t>
                      </a:r>
                    </a:p>
                    <a:p>
                      <a:pPr>
                        <a:defRPr/>
                      </a:pPr>
                      <a:r>
                        <a:rPr lang="en-US" altLang="en-US" sz="1200" b="1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rPr>
                        <a:t>    end as '세대'</a:t>
                      </a:r>
                      <a:endParaRPr lang="en-US" altLang="en-US" sz="1200">
                        <a:solidFill>
                          <a:schemeClr val="dk1"/>
                        </a:solidFill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rPr>
                        <a:t>from usertbl </a:t>
                      </a:r>
                    </a:p>
                    <a:p>
                      <a:pPr>
                        <a:defRPr/>
                      </a:pPr>
                      <a:r>
                        <a:rPr lang="en-US" altLang="en-US" sz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rPr>
                        <a:t>inner join buytbl</a:t>
                      </a:r>
                    </a:p>
                    <a:p>
                      <a:pPr>
                        <a:defRPr/>
                      </a:pPr>
                      <a:r>
                        <a:rPr lang="en-US" altLang="en-US" sz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rPr>
                        <a:t>on usertbl.userid=buytbl.userid;</a:t>
                      </a:r>
                    </a:p>
                    <a:p>
                      <a:pPr>
                        <a:defRPr/>
                      </a:pPr>
                      <a:r>
                        <a:rPr lang="en-US" altLang="en-US" sz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rPr>
                        <a:t>-- 끝-------------------</a:t>
                      </a:r>
                    </a:p>
                    <a:p>
                      <a:pPr>
                        <a:defRPr/>
                      </a:pPr>
                      <a:r>
                        <a:rPr lang="en-US" altLang="en-US" sz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rPr>
                        <a:t>END $$</a:t>
                      </a:r>
                    </a:p>
                    <a:p>
                      <a:pPr>
                        <a:defRPr/>
                      </a:pPr>
                      <a:r>
                        <a:rPr lang="en-US" altLang="en-US" sz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rPr>
                        <a:t>DELIMITER ;</a:t>
                      </a:r>
                    </a:p>
                    <a:p>
                      <a:pPr>
                        <a:defRPr/>
                      </a:pPr>
                      <a:r>
                        <a:rPr lang="en-US" altLang="en-US" sz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rPr>
                        <a:t>-- 실행-------------------</a:t>
                      </a:r>
                    </a:p>
                    <a:p>
                      <a:pPr>
                        <a:defRPr/>
                      </a:pPr>
                      <a:r>
                        <a:rPr lang="en-US" altLang="en-US" sz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rPr>
                        <a:t>call ageProc2();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10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3663" y="654596"/>
            <a:ext cx="1589977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중간문제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62" name="TextBox 61"/>
          <p:cNvSpPr txBox="1"/>
          <p:nvPr/>
        </p:nvSpPr>
        <p:spPr>
          <a:xfrm>
            <a:off x="360734" y="1928734"/>
            <a:ext cx="11096466" cy="1488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/>
              <a:t>[</a:t>
            </a:r>
            <a:r>
              <a:rPr lang="ko-KR" altLang="en-US" sz="1600"/>
              <a:t>문제 </a:t>
            </a:r>
            <a:r>
              <a:rPr lang="en-US" altLang="ko-KR" sz="1600"/>
              <a:t>2]</a:t>
            </a:r>
          </a:p>
          <a:p>
            <a:pPr>
              <a:defRPr/>
            </a:pPr>
            <a:r>
              <a:rPr lang="en-US" altLang="ko-KR" sz="1600"/>
              <a:t>sql </a:t>
            </a:r>
            <a:r>
              <a:rPr lang="ko-KR" altLang="en-US" sz="1600"/>
              <a:t>의 구매테이블</a:t>
            </a:r>
            <a:r>
              <a:rPr lang="en-US" altLang="ko-KR" sz="1600"/>
              <a:t>(buytbl)</a:t>
            </a:r>
            <a:r>
              <a:rPr lang="ko-KR" altLang="en-US" sz="1600"/>
              <a:t>에 구매액</a:t>
            </a:r>
            <a:r>
              <a:rPr lang="en-US" altLang="ko-KR" sz="1600"/>
              <a:t>(price*amount)</a:t>
            </a:r>
            <a:r>
              <a:rPr lang="ko-KR" altLang="en-US" sz="1600"/>
              <a:t>이 </a:t>
            </a:r>
            <a:r>
              <a:rPr lang="en-US" altLang="ko-KR" sz="1600"/>
              <a:t>1500</a:t>
            </a:r>
            <a:r>
              <a:rPr lang="ko-KR" altLang="en-US" sz="1600"/>
              <a:t> 이상인 고객은 </a:t>
            </a:r>
            <a:r>
              <a:rPr lang="en-US" altLang="ko-KR" sz="1600"/>
              <a:t>‘</a:t>
            </a:r>
            <a:r>
              <a:rPr lang="ko-KR" altLang="en-US" sz="1600"/>
              <a:t>최우수고객</a:t>
            </a:r>
            <a:r>
              <a:rPr lang="en-US" altLang="ko-KR" sz="1600"/>
              <a:t>’</a:t>
            </a:r>
            <a:r>
              <a:rPr lang="ko-KR" altLang="en-US" sz="1600"/>
              <a:t> </a:t>
            </a:r>
            <a:r>
              <a:rPr lang="en-US" altLang="ko-KR" sz="1600"/>
              <a:t>1000</a:t>
            </a:r>
            <a:r>
              <a:rPr lang="ko-KR" altLang="en-US" sz="1600"/>
              <a:t> 이상인 </a:t>
            </a:r>
          </a:p>
          <a:p>
            <a:pPr>
              <a:defRPr/>
            </a:pPr>
            <a:r>
              <a:rPr lang="ko-KR" altLang="en-US" sz="1600"/>
              <a:t>고객은 </a:t>
            </a:r>
            <a:r>
              <a:rPr lang="en-US" altLang="ko-KR" sz="1600"/>
              <a:t>‘</a:t>
            </a:r>
            <a:r>
              <a:rPr lang="ko-KR" altLang="en-US" sz="1600"/>
              <a:t>우수고객</a:t>
            </a:r>
            <a:r>
              <a:rPr lang="en-US" altLang="ko-KR" sz="1600"/>
              <a:t>’</a:t>
            </a:r>
            <a:r>
              <a:rPr lang="ko-KR" altLang="en-US" sz="1600"/>
              <a:t> </a:t>
            </a:r>
            <a:r>
              <a:rPr lang="en-US" altLang="ko-KR" sz="1600"/>
              <a:t>1</a:t>
            </a:r>
            <a:r>
              <a:rPr lang="ko-KR" altLang="en-US" sz="1600"/>
              <a:t>원 이상인 고객은 </a:t>
            </a:r>
            <a:r>
              <a:rPr lang="en-US" altLang="ko-KR" sz="1600"/>
              <a:t>‘</a:t>
            </a:r>
            <a:r>
              <a:rPr lang="ko-KR" altLang="en-US" sz="1600"/>
              <a:t>일반고객</a:t>
            </a:r>
            <a:r>
              <a:rPr lang="en-US" altLang="ko-KR" sz="1600"/>
              <a:t>’</a:t>
            </a:r>
            <a:r>
              <a:rPr lang="ko-KR" altLang="en-US" sz="1600"/>
              <a:t>으로 출력하자</a:t>
            </a:r>
            <a:r>
              <a:rPr lang="en-US" altLang="ko-KR" sz="1600"/>
              <a:t>.</a:t>
            </a:r>
            <a:r>
              <a:rPr lang="ko-KR" altLang="en-US" sz="1600"/>
              <a:t> 또 전혀 구매 실적이 없는 고객은 </a:t>
            </a:r>
          </a:p>
          <a:p>
            <a:pPr>
              <a:defRPr/>
            </a:pPr>
            <a:r>
              <a:rPr lang="en-US" altLang="ko-KR" sz="1600"/>
              <a:t>‘</a:t>
            </a:r>
            <a:r>
              <a:rPr lang="ko-KR" altLang="en-US" sz="1600"/>
              <a:t>유령고객</a:t>
            </a:r>
            <a:r>
              <a:rPr lang="en-US" altLang="ko-KR" sz="1600"/>
              <a:t>’</a:t>
            </a:r>
            <a:r>
              <a:rPr lang="ko-KR" altLang="en-US" sz="1600"/>
              <a:t>이라고 출력해보자 </a:t>
            </a:r>
          </a:p>
          <a:p>
            <a:pPr>
              <a:defRPr/>
            </a:pPr>
            <a:r>
              <a:rPr lang="en-US" altLang="ko-KR" sz="1600"/>
              <a:t>(</a:t>
            </a:r>
            <a:r>
              <a:rPr lang="ko-KR" altLang="en-US" sz="1600"/>
              <a:t>열이름</a:t>
            </a:r>
            <a:r>
              <a:rPr lang="en-US" altLang="ko-KR" sz="1600"/>
              <a:t> </a:t>
            </a:r>
            <a:r>
              <a:rPr lang="ko-KR" altLang="en-US" sz="1600"/>
              <a:t>표시항목 </a:t>
            </a:r>
            <a:r>
              <a:rPr lang="en-US" altLang="ko-KR" sz="1600"/>
              <a:t>:</a:t>
            </a:r>
            <a:r>
              <a:rPr lang="ko-KR" altLang="en-US" sz="1600"/>
              <a:t> </a:t>
            </a:r>
            <a:r>
              <a:rPr lang="en-US" altLang="ko-KR" sz="1600"/>
              <a:t>userID,name,</a:t>
            </a:r>
            <a:r>
              <a:rPr lang="ko-KR" altLang="en-US" sz="1600"/>
              <a:t>총구매액</a:t>
            </a:r>
            <a:r>
              <a:rPr lang="en-US" altLang="ko-KR" sz="1600"/>
              <a:t>(price*amount),</a:t>
            </a:r>
            <a:r>
              <a:rPr lang="ko-KR" altLang="en-US" sz="1600"/>
              <a:t>고객등급</a:t>
            </a:r>
            <a:r>
              <a:rPr lang="en-US" altLang="ko-KR" sz="1600"/>
              <a:t>(</a:t>
            </a:r>
            <a:r>
              <a:rPr lang="ko-KR" altLang="en-US" sz="1600"/>
              <a:t>최우수</a:t>
            </a:r>
            <a:r>
              <a:rPr lang="en-US" altLang="ko-KR" sz="1600"/>
              <a:t>/</a:t>
            </a:r>
            <a:r>
              <a:rPr lang="ko-KR" altLang="en-US" sz="1600"/>
              <a:t>우수</a:t>
            </a:r>
            <a:r>
              <a:rPr lang="en-US" altLang="ko-KR" sz="1600"/>
              <a:t>/</a:t>
            </a:r>
            <a:r>
              <a:rPr lang="ko-KR" altLang="en-US" sz="1600"/>
              <a:t>일반</a:t>
            </a:r>
            <a:r>
              <a:rPr lang="en-US" altLang="ko-KR" sz="1600"/>
              <a:t>/</a:t>
            </a:r>
            <a:r>
              <a:rPr lang="ko-KR" altLang="en-US" sz="1600"/>
              <a:t>유령</a:t>
            </a:r>
            <a:r>
              <a:rPr lang="en-US" altLang="ko-KR" sz="1600"/>
              <a:t>)</a:t>
            </a:r>
          </a:p>
          <a:p>
            <a:pPr>
              <a:defRPr/>
            </a:pPr>
            <a:endParaRPr lang="ko-KR" altLang="ko-KR" sz="1200">
              <a:solidFill>
                <a:srgbClr val="D9D9D9"/>
              </a:solidFill>
            </a:endParaRPr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06034" y="3456445"/>
            <a:ext cx="4286848" cy="31151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10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3663" y="654596"/>
            <a:ext cx="1589977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중간문제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62" name="TextBox 61"/>
          <p:cNvSpPr txBox="1"/>
          <p:nvPr/>
        </p:nvSpPr>
        <p:spPr>
          <a:xfrm>
            <a:off x="360734" y="1928734"/>
            <a:ext cx="11096466" cy="4698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>
                <a:solidFill>
                  <a:srgbClr val="000000"/>
                </a:solidFill>
              </a:rPr>
              <a:t>[</a:t>
            </a:r>
            <a:r>
              <a:rPr lang="ko-KR" altLang="en-US" sz="1600">
                <a:solidFill>
                  <a:srgbClr val="000000"/>
                </a:solidFill>
              </a:rPr>
              <a:t>답</a:t>
            </a:r>
            <a:r>
              <a:rPr lang="en-US" altLang="ko-KR" sz="1600">
                <a:solidFill>
                  <a:srgbClr val="000000"/>
                </a:solidFill>
              </a:rPr>
              <a:t>]</a:t>
            </a:r>
          </a:p>
          <a:p>
            <a:pPr>
              <a:defRPr/>
            </a:pPr>
            <a:endParaRPr lang="en-US" altLang="ko-KR" sz="1600">
              <a:solidFill>
                <a:srgbClr val="000000"/>
              </a:solidFill>
            </a:endParaRPr>
          </a:p>
          <a:p>
            <a:pPr>
              <a:defRPr/>
            </a:pPr>
            <a:r>
              <a:rPr lang="ko-KR" altLang="ko-KR" sz="1200">
                <a:solidFill>
                  <a:srgbClr val="000000"/>
                </a:solidFill>
              </a:rPr>
              <a:t>-- 1) case사용전 </a:t>
            </a:r>
          </a:p>
          <a:p>
            <a:pPr>
              <a:defRPr/>
            </a:pPr>
            <a:r>
              <a:rPr lang="ko-KR" altLang="ko-KR" sz="1200">
                <a:solidFill>
                  <a:srgbClr val="000000"/>
                </a:solidFill>
              </a:rPr>
              <a:t>select usertbl.userid,name,sum(price*amount) as '총 구매액' 	-- userid,name,price*amount </a:t>
            </a:r>
          </a:p>
          <a:p>
            <a:pPr>
              <a:defRPr/>
            </a:pPr>
            <a:r>
              <a:rPr lang="ko-KR" altLang="ko-KR" sz="1200">
                <a:solidFill>
                  <a:srgbClr val="000000"/>
                </a:solidFill>
              </a:rPr>
              <a:t>from buytbl</a:t>
            </a:r>
          </a:p>
          <a:p>
            <a:pPr>
              <a:defRPr/>
            </a:pPr>
            <a:r>
              <a:rPr lang="ko-KR" altLang="ko-KR" sz="1200">
                <a:solidFill>
                  <a:srgbClr val="000000"/>
                </a:solidFill>
              </a:rPr>
              <a:t>right outer join usertbl	</a:t>
            </a:r>
            <a:r>
              <a:rPr lang="ko-KR" altLang="en-US" sz="1200">
                <a:solidFill>
                  <a:srgbClr val="000000"/>
                </a:solidFill>
              </a:rPr>
              <a:t>	</a:t>
            </a:r>
            <a:r>
              <a:rPr lang="ko-KR" altLang="ko-KR" sz="1200">
                <a:solidFill>
                  <a:srgbClr val="000000"/>
                </a:solidFill>
              </a:rPr>
              <a:t>-- 조인 조건 만족하지 않아도 usertbl의 행의 열은 포함시키겠다 </a:t>
            </a:r>
          </a:p>
          <a:p>
            <a:pPr>
              <a:defRPr/>
            </a:pPr>
            <a:r>
              <a:rPr lang="ko-KR" altLang="ko-KR" sz="1200">
                <a:solidFill>
                  <a:srgbClr val="000000"/>
                </a:solidFill>
              </a:rPr>
              <a:t>on usertbl.userid = buytbl.userid	-- 조인 조건 userid가일치하는 행</a:t>
            </a:r>
          </a:p>
          <a:p>
            <a:pPr>
              <a:defRPr/>
            </a:pPr>
            <a:r>
              <a:rPr lang="ko-KR" altLang="ko-KR" sz="1200">
                <a:solidFill>
                  <a:srgbClr val="000000"/>
                </a:solidFill>
              </a:rPr>
              <a:t>group by usertbl.userid	</a:t>
            </a:r>
            <a:r>
              <a:rPr lang="ko-KR" altLang="en-US" sz="1200">
                <a:solidFill>
                  <a:srgbClr val="000000"/>
                </a:solidFill>
              </a:rPr>
              <a:t>	</a:t>
            </a:r>
            <a:r>
              <a:rPr lang="ko-KR" altLang="ko-KR" sz="1200">
                <a:solidFill>
                  <a:srgbClr val="000000"/>
                </a:solidFill>
              </a:rPr>
              <a:t>-- usertbl의 userid별로 그룹</a:t>
            </a:r>
          </a:p>
          <a:p>
            <a:pPr>
              <a:defRPr/>
            </a:pPr>
            <a:r>
              <a:rPr lang="ko-KR" altLang="ko-KR" sz="1200">
                <a:solidFill>
                  <a:srgbClr val="000000"/>
                </a:solidFill>
              </a:rPr>
              <a:t>order by sum(price*amount) desc;	-- 총구매액을 기준으로 내림차순 </a:t>
            </a:r>
            <a:endParaRPr lang="ko-KR" altLang="ko-KR">
              <a:solidFill>
                <a:srgbClr val="000000"/>
              </a:solidFill>
            </a:endParaRPr>
          </a:p>
          <a:p>
            <a:pPr>
              <a:defRPr/>
            </a:pPr>
            <a:endParaRPr lang="ko-KR" altLang="ko-KR">
              <a:solidFill>
                <a:srgbClr val="000000"/>
              </a:solidFill>
            </a:endParaRPr>
          </a:p>
          <a:p>
            <a:pPr>
              <a:defRPr/>
            </a:pPr>
            <a:r>
              <a:rPr lang="ko-KR" altLang="ko-KR" sz="1200">
                <a:solidFill>
                  <a:srgbClr val="000000"/>
                </a:solidFill>
              </a:rPr>
              <a:t>-- </a:t>
            </a:r>
            <a:r>
              <a:rPr lang="en-US" altLang="ko-KR" sz="1200">
                <a:solidFill>
                  <a:srgbClr val="000000"/>
                </a:solidFill>
              </a:rPr>
              <a:t>2</a:t>
            </a:r>
            <a:r>
              <a:rPr lang="ko-KR" altLang="ko-KR" sz="1200">
                <a:solidFill>
                  <a:srgbClr val="000000"/>
                </a:solidFill>
              </a:rPr>
              <a:t>) case사용 후 </a:t>
            </a:r>
          </a:p>
          <a:p>
            <a:pPr>
              <a:defRPr/>
            </a:pPr>
            <a:r>
              <a:rPr lang="ko-KR" altLang="ko-KR" sz="1200">
                <a:solidFill>
                  <a:srgbClr val="000000"/>
                </a:solidFill>
              </a:rPr>
              <a:t>select usertbl.userid,name,sum(price*amount) as '총 구매액', </a:t>
            </a:r>
          </a:p>
          <a:p>
            <a:pPr>
              <a:defRPr/>
            </a:pPr>
            <a:r>
              <a:rPr lang="ko-KR" altLang="en-US" sz="1200">
                <a:solidFill>
                  <a:srgbClr val="000000"/>
                </a:solidFill>
              </a:rPr>
              <a:t>        </a:t>
            </a:r>
            <a:r>
              <a:rPr lang="en-US" altLang="ko-KR" sz="1200">
                <a:solidFill>
                  <a:srgbClr val="000000"/>
                </a:solidFill>
              </a:rPr>
              <a:t>CASE</a:t>
            </a:r>
            <a:r>
              <a:rPr lang="ko-KR" altLang="ko-KR" sz="1200">
                <a:solidFill>
                  <a:srgbClr val="000000"/>
                </a:solidFill>
              </a:rPr>
              <a:t> </a:t>
            </a:r>
          </a:p>
          <a:p>
            <a:pPr>
              <a:defRPr/>
            </a:pPr>
            <a:r>
              <a:rPr lang="ko-KR" altLang="en-US" sz="1200">
                <a:solidFill>
                  <a:srgbClr val="000000"/>
                </a:solidFill>
              </a:rPr>
              <a:t>        </a:t>
            </a:r>
            <a:r>
              <a:rPr lang="ko-KR" altLang="ko-KR" sz="1200">
                <a:solidFill>
                  <a:srgbClr val="000000"/>
                </a:solidFill>
              </a:rPr>
              <a:t>WHEN(sum(price*amount) &gt;=1500) then '최우수 고객'</a:t>
            </a:r>
          </a:p>
          <a:p>
            <a:pPr>
              <a:defRPr/>
            </a:pPr>
            <a:r>
              <a:rPr lang="ko-KR" altLang="ko-KR" sz="1200">
                <a:solidFill>
                  <a:srgbClr val="000000"/>
                </a:solidFill>
              </a:rPr>
              <a:t>        WHEN(sum(price*amount) &gt;=1000) then '우수 고객'</a:t>
            </a:r>
          </a:p>
          <a:p>
            <a:pPr>
              <a:defRPr/>
            </a:pPr>
            <a:r>
              <a:rPr lang="ko-KR" altLang="ko-KR" sz="1200">
                <a:solidFill>
                  <a:srgbClr val="000000"/>
                </a:solidFill>
              </a:rPr>
              <a:t>        WHEN(sum(price*amount) &gt;=1) then '일반 고객'</a:t>
            </a:r>
          </a:p>
          <a:p>
            <a:pPr>
              <a:defRPr/>
            </a:pPr>
            <a:r>
              <a:rPr lang="ko-KR" altLang="ko-KR" sz="1200">
                <a:solidFill>
                  <a:srgbClr val="000000"/>
                </a:solidFill>
              </a:rPr>
              <a:t>        ELSE '유령고객'</a:t>
            </a:r>
          </a:p>
          <a:p>
            <a:pPr>
              <a:defRPr/>
            </a:pPr>
            <a:r>
              <a:rPr lang="ko-KR" altLang="ko-KR" sz="1200">
                <a:solidFill>
                  <a:srgbClr val="000000"/>
                </a:solidFill>
              </a:rPr>
              <a:t>    end as '고객등급'</a:t>
            </a:r>
          </a:p>
          <a:p>
            <a:pPr>
              <a:defRPr/>
            </a:pPr>
            <a:r>
              <a:rPr lang="ko-KR" altLang="ko-KR" sz="1200">
                <a:solidFill>
                  <a:srgbClr val="000000"/>
                </a:solidFill>
              </a:rPr>
              <a:t>from buytbl</a:t>
            </a:r>
          </a:p>
          <a:p>
            <a:pPr>
              <a:defRPr/>
            </a:pPr>
            <a:r>
              <a:rPr lang="ko-KR" altLang="ko-KR" sz="1200">
                <a:solidFill>
                  <a:srgbClr val="000000"/>
                </a:solidFill>
              </a:rPr>
              <a:t>right outer join usertbl	-- 조인 조건 만족하지 않아도 usertbl의 행의 열은 포함시키겠다 </a:t>
            </a:r>
          </a:p>
          <a:p>
            <a:pPr>
              <a:defRPr/>
            </a:pPr>
            <a:r>
              <a:rPr lang="ko-KR" altLang="ko-KR" sz="1200">
                <a:solidFill>
                  <a:srgbClr val="000000"/>
                </a:solidFill>
              </a:rPr>
              <a:t>on usertbl.userid = buytbl.userid	-- 조인 조건 userid가일치하는 행</a:t>
            </a:r>
          </a:p>
          <a:p>
            <a:pPr>
              <a:defRPr/>
            </a:pPr>
            <a:r>
              <a:rPr lang="ko-KR" altLang="ko-KR" sz="1200">
                <a:solidFill>
                  <a:srgbClr val="000000"/>
                </a:solidFill>
              </a:rPr>
              <a:t>group by usertbl.userid	-- usertbl의 userid별로 그룹</a:t>
            </a:r>
          </a:p>
          <a:p>
            <a:pPr>
              <a:defRPr/>
            </a:pPr>
            <a:r>
              <a:rPr lang="ko-KR" altLang="ko-KR" sz="1200">
                <a:solidFill>
                  <a:srgbClr val="000000"/>
                </a:solidFill>
              </a:rPr>
              <a:t>order by sum(price*amount) desc;	-- 총구매액을 기준으로 내림차순 </a:t>
            </a:r>
          </a:p>
          <a:p>
            <a:pPr>
              <a:defRPr/>
            </a:pPr>
            <a:endParaRPr lang="ko-KR" altLang="ko-KR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1873058"/>
            <a:chOff x="527769" y="1728426"/>
            <a:chExt cx="5187231" cy="1873058"/>
          </a:xfrm>
        </p:grpSpPr>
        <p:sp>
          <p:nvSpPr>
            <p:cNvPr id="18" name="TextBox 17"/>
            <p:cNvSpPr txBox="1"/>
            <p:nvPr/>
          </p:nvSpPr>
          <p:spPr>
            <a:xfrm>
              <a:off x="558060" y="3058923"/>
              <a:ext cx="1324080" cy="54256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3000" b="1" spc="-15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/>
                </a:rPr>
                <a:t>WHILE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64121" cy="130155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0" b="1" spc="-15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/>
                </a:rPr>
                <a:t>Part 2.</a:t>
              </a: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/>
          <p:cNvSpPr/>
          <p:nvPr/>
        </p:nvSpPr>
        <p:spPr>
          <a:xfrm>
            <a:off x="9820275" y="6491287"/>
            <a:ext cx="2247900" cy="23812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53048" y="6334052"/>
            <a:ext cx="3238952" cy="5239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10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3663" y="654596"/>
            <a:ext cx="2732977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SQL </a:t>
            </a: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프로그래밍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572967"/>
              </p:ext>
            </p:extLst>
          </p:nvPr>
        </p:nvGraphicFramePr>
        <p:xfrm>
          <a:off x="342856" y="1959115"/>
          <a:ext cx="10222230" cy="20878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222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167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2500" dirty="0">
                          <a:latin typeface="나눔고딕"/>
                          <a:ea typeface="나눔고딕"/>
                        </a:rPr>
                        <a:t>WHILE - </a:t>
                      </a:r>
                      <a:r>
                        <a:rPr lang="ko-KR" altLang="en-US" sz="2500" dirty="0" err="1">
                          <a:latin typeface="나눔고딕"/>
                          <a:ea typeface="나눔고딕"/>
                        </a:rPr>
                        <a:t>반복문</a:t>
                      </a:r>
                      <a:endParaRPr lang="ko-KR" altLang="en-US" sz="2500" dirty="0">
                        <a:latin typeface="나눔고딕"/>
                        <a:ea typeface="나눔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709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25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형식 </a:t>
                      </a:r>
                      <a:r>
                        <a:rPr lang="en-US" altLang="ko-KR" sz="25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:</a:t>
                      </a:r>
                    </a:p>
                    <a:p>
                      <a:pPr>
                        <a:defRPr/>
                      </a:pPr>
                      <a:r>
                        <a:rPr lang="en-US" altLang="ko-KR" sz="25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WHILE &lt;</a:t>
                      </a:r>
                      <a:r>
                        <a:rPr lang="ko-KR" altLang="en-US" sz="25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부울</a:t>
                      </a:r>
                      <a:r>
                        <a:rPr lang="ko-KR" altLang="en-US" sz="25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식</a:t>
                      </a:r>
                      <a:r>
                        <a:rPr lang="en-US" altLang="ko-KR" sz="25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&gt;</a:t>
                      </a:r>
                      <a:r>
                        <a:rPr lang="ko-KR" altLang="en-US" sz="25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en-US" altLang="ko-KR" sz="25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DO</a:t>
                      </a:r>
                    </a:p>
                    <a:p>
                      <a:pPr>
                        <a:defRPr/>
                      </a:pPr>
                      <a:r>
                        <a:rPr lang="en-US" altLang="ko-KR" sz="25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         SQL</a:t>
                      </a:r>
                      <a:r>
                        <a:rPr lang="ko-KR" altLang="en-US" sz="25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en-US" altLang="ko-KR" sz="25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ko-KR" altLang="en-US" sz="25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명령문들</a:t>
                      </a:r>
                      <a:r>
                        <a:rPr lang="en-US" altLang="ko-KR" sz="25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..</a:t>
                      </a:r>
                    </a:p>
                    <a:p>
                      <a:pPr>
                        <a:defRPr/>
                      </a:pPr>
                      <a:r>
                        <a:rPr lang="en-US" altLang="ko-KR" sz="25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END</a:t>
                      </a:r>
                      <a:r>
                        <a:rPr lang="ko-KR" altLang="en-US" sz="25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en-US" altLang="ko-KR" sz="25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WHILE;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0180457-8235-4770-8F5B-A634BD3555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357149"/>
              </p:ext>
            </p:extLst>
          </p:nvPr>
        </p:nvGraphicFramePr>
        <p:xfrm>
          <a:off x="342856" y="4327595"/>
          <a:ext cx="10222230" cy="13258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222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167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2500" dirty="0">
                          <a:latin typeface="나눔고딕"/>
                          <a:ea typeface="나눔고딕"/>
                        </a:rPr>
                        <a:t>예제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709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25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-- </a:t>
                      </a:r>
                      <a:r>
                        <a:rPr lang="ko-KR" altLang="en-US" sz="25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테이블 생성 </a:t>
                      </a:r>
                      <a:endParaRPr lang="en-US" altLang="ko-KR" sz="2500" dirty="0">
                        <a:solidFill>
                          <a:srgbClr val="808080"/>
                        </a:solidFill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25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create table </a:t>
                      </a:r>
                      <a:r>
                        <a:rPr lang="en-US" altLang="ko-KR" sz="25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notbl</a:t>
                      </a:r>
                      <a:r>
                        <a:rPr lang="en-US" altLang="ko-KR" sz="25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(no1 int null,no2 int null,no3 int null);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819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10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0" y="179641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605286"/>
              </p:ext>
            </p:extLst>
          </p:nvPr>
        </p:nvGraphicFramePr>
        <p:xfrm>
          <a:off x="228600" y="977269"/>
          <a:ext cx="11506200" cy="5196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50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643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2500" dirty="0">
                          <a:latin typeface="나눔고딕"/>
                          <a:ea typeface="나눔고딕"/>
                        </a:rPr>
                        <a:t>WHILE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2264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-- </a:t>
                      </a:r>
                      <a:r>
                        <a:rPr lang="ko-KR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프로시저 생성 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delimiter $$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create procedure test1()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begin 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	declare </a:t>
                      </a:r>
                      <a:r>
                        <a:rPr lang="en-US" altLang="ko-KR" sz="16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i</a:t>
                      </a: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int;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   declare hap int;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   set </a:t>
                      </a:r>
                      <a:r>
                        <a:rPr lang="en-US" altLang="ko-KR" sz="16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i</a:t>
                      </a: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=1;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   set hap=0;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   while (</a:t>
                      </a:r>
                      <a:r>
                        <a:rPr lang="en-US" altLang="ko-KR" sz="16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i</a:t>
                      </a: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&lt;=10) do 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       set hap=</a:t>
                      </a:r>
                      <a:r>
                        <a:rPr lang="en-US" altLang="ko-KR" sz="16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hap+i</a:t>
                      </a: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;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       insert into </a:t>
                      </a:r>
                      <a:r>
                        <a:rPr lang="en-US" altLang="ko-KR" sz="16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notbl</a:t>
                      </a: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(no1,no2,no3) values(</a:t>
                      </a:r>
                      <a:r>
                        <a:rPr lang="en-US" altLang="ko-KR" sz="16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i,i</a:t>
                      </a: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*3,hap) ;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       set </a:t>
                      </a:r>
                      <a:r>
                        <a:rPr lang="en-US" altLang="ko-KR" sz="16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i</a:t>
                      </a: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=i+1;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   end while;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end $$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delimiter ;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-- </a:t>
                      </a:r>
                      <a:r>
                        <a:rPr lang="ko-KR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프로시저 실행 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call test1();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-- </a:t>
                      </a:r>
                      <a:r>
                        <a:rPr lang="ko-KR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테이블 확인 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select * from </a:t>
                      </a:r>
                      <a:r>
                        <a:rPr lang="en-US" altLang="ko-KR" sz="16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notbl</a:t>
                      </a: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;</a:t>
                      </a:r>
                      <a:endParaRPr lang="en-US" altLang="en-US" sz="1600" dirty="0">
                        <a:solidFill>
                          <a:srgbClr val="808080"/>
                        </a:solidFill>
                        <a:latin typeface="나눔고딕"/>
                        <a:ea typeface="나눔고딕"/>
                      </a:endParaRPr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864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10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3662" y="654596"/>
            <a:ext cx="2818703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SQL </a:t>
            </a: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프로그래밍 </a:t>
            </a:r>
            <a:endParaRPr lang="en-US" altLang="ko-KR" sz="300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graphicFrame>
        <p:nvGraphicFramePr>
          <p:cNvPr id="60" name="표 59"/>
          <p:cNvGraphicFramePr>
            <a:graphicFrameLocks noGrp="1"/>
          </p:cNvGraphicFramePr>
          <p:nvPr/>
        </p:nvGraphicFramePr>
        <p:xfrm>
          <a:off x="302932" y="2024857"/>
          <a:ext cx="10222230" cy="42214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222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2500">
                          <a:latin typeface="나눔고딕"/>
                          <a:ea typeface="나눔고딕"/>
                        </a:rPr>
                        <a:t>WHILE</a:t>
                      </a:r>
                      <a:r>
                        <a:rPr lang="ko-KR" altLang="en-US" sz="2500"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en-US" altLang="ko-KR" sz="2500">
                          <a:latin typeface="나눔고딕"/>
                          <a:ea typeface="나눔고딕"/>
                        </a:rPr>
                        <a:t>-</a:t>
                      </a:r>
                      <a:r>
                        <a:rPr lang="ko-KR" altLang="en-US" sz="2500">
                          <a:latin typeface="나눔고딕"/>
                          <a:ea typeface="나눔고딕"/>
                        </a:rPr>
                        <a:t> 구구단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709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create table googoodan(dan int , i int , val int);</a:t>
                      </a:r>
                    </a:p>
                    <a:p>
                      <a:pPr>
                        <a:defRPr/>
                      </a:pPr>
                      <a:endParaRPr lang="en-US" altLang="en-US" sz="1600">
                        <a:solidFill>
                          <a:srgbClr val="808080"/>
                        </a:solidFill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delimiter $$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create procedure twodan()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begin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	declare i int;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   set i=1;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   while ( i&lt;10) do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		insert into googoodan values(2,i,2*i);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       set i =i+1;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   end while;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end $$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delimiter ;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call twodan();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select * from googoodan;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10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3662" y="654596"/>
            <a:ext cx="2818703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SQL </a:t>
            </a: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프로그래밍 </a:t>
            </a:r>
            <a:endParaRPr lang="en-US" altLang="ko-KR" sz="300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813591"/>
              </p:ext>
            </p:extLst>
          </p:nvPr>
        </p:nvGraphicFramePr>
        <p:xfrm>
          <a:off x="514876" y="1950491"/>
          <a:ext cx="6048483" cy="386034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48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806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2500" dirty="0">
                          <a:latin typeface="나눔고딕"/>
                          <a:ea typeface="나눔고딕"/>
                        </a:rPr>
                        <a:t>문제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227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8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구구단 </a:t>
                      </a:r>
                      <a:r>
                        <a:rPr lang="en-US" altLang="ko-KR" sz="18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2</a:t>
                      </a:r>
                      <a:r>
                        <a:rPr lang="ko-KR" altLang="en-US" sz="18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단을 거꾸로 출력해 테이블에 저장해보세요</a:t>
                      </a:r>
                      <a:endParaRPr lang="en-US" altLang="ko-KR" sz="1800" dirty="0">
                        <a:solidFill>
                          <a:srgbClr val="808080"/>
                        </a:solidFill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endParaRPr lang="ko-KR" altLang="en-US" sz="1800" dirty="0">
                        <a:solidFill>
                          <a:srgbClr val="808080"/>
                        </a:solidFill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8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2* 9 = 18</a:t>
                      </a:r>
                    </a:p>
                    <a:p>
                      <a:pPr>
                        <a:defRPr/>
                      </a:pPr>
                      <a:r>
                        <a:rPr lang="en-US" altLang="ko-KR" sz="18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2 * 8 = 16</a:t>
                      </a:r>
                    </a:p>
                    <a:p>
                      <a:pPr>
                        <a:defRPr/>
                      </a:pPr>
                      <a:r>
                        <a:rPr lang="en-US" altLang="ko-KR" sz="18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2 * 7 = 14</a:t>
                      </a:r>
                    </a:p>
                    <a:p>
                      <a:pPr>
                        <a:defRPr/>
                      </a:pPr>
                      <a:r>
                        <a:rPr lang="en-US" altLang="ko-KR" sz="18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..</a:t>
                      </a:r>
                    </a:p>
                    <a:p>
                      <a:pPr>
                        <a:defRPr/>
                      </a:pPr>
                      <a:endParaRPr lang="en-US" altLang="ko-KR" sz="1800" dirty="0">
                        <a:solidFill>
                          <a:srgbClr val="808080"/>
                        </a:solidFill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8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2 *</a:t>
                      </a:r>
                      <a:r>
                        <a:rPr lang="ko-KR" altLang="en-US" sz="18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1</a:t>
                      </a:r>
                      <a:r>
                        <a:rPr lang="ko-KR" altLang="en-US" sz="18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=</a:t>
                      </a:r>
                      <a:r>
                        <a:rPr lang="ko-KR" altLang="en-US" sz="18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1</a:t>
                      </a:r>
                    </a:p>
                    <a:p>
                      <a:pPr>
                        <a:defRPr/>
                      </a:pPr>
                      <a:endParaRPr lang="en-US" altLang="ko-KR" sz="1400" dirty="0">
                        <a:solidFill>
                          <a:srgbClr val="808080"/>
                        </a:solidFill>
                        <a:latin typeface="나눔고딕"/>
                        <a:ea typeface="나눔고딕"/>
                      </a:endParaRPr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05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1873058"/>
            <a:chOff x="527769" y="1728426"/>
            <a:chExt cx="5187231" cy="1873058"/>
          </a:xfrm>
        </p:grpSpPr>
        <p:sp>
          <p:nvSpPr>
            <p:cNvPr id="18" name="TextBox 17"/>
            <p:cNvSpPr txBox="1"/>
            <p:nvPr/>
          </p:nvSpPr>
          <p:spPr>
            <a:xfrm>
              <a:off x="558060" y="3058923"/>
              <a:ext cx="1733655" cy="54256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3000" b="1" spc="-15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/>
                </a:rPr>
                <a:t>IF / CASE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64121" cy="130155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0" b="1" spc="-15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/>
                </a:rPr>
                <a:t>Part 1.</a:t>
              </a: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/>
          <p:cNvSpPr/>
          <p:nvPr/>
        </p:nvSpPr>
        <p:spPr>
          <a:xfrm>
            <a:off x="9820275" y="6491287"/>
            <a:ext cx="2247900" cy="23812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53048" y="6334052"/>
            <a:ext cx="3238952" cy="5239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10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3662" y="654596"/>
            <a:ext cx="2818703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SQL </a:t>
            </a: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프로그래밍 </a:t>
            </a:r>
            <a:endParaRPr lang="en-US" altLang="ko-KR" sz="300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378913"/>
              </p:ext>
            </p:extLst>
          </p:nvPr>
        </p:nvGraphicFramePr>
        <p:xfrm>
          <a:off x="194310" y="1852841"/>
          <a:ext cx="5292045" cy="386034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292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806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2500" dirty="0">
                          <a:latin typeface="나눔고딕"/>
                          <a:ea typeface="나눔고딕"/>
                        </a:rPr>
                        <a:t>문제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227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1400" dirty="0">
                        <a:solidFill>
                          <a:srgbClr val="808080"/>
                        </a:solidFill>
                        <a:latin typeface="나눔고딕"/>
                        <a:ea typeface="나눔고딕"/>
                      </a:endParaRPr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그림 6" descr="텍스트, 스크린샷, 실내이(가) 표시된 사진&#10;&#10;자동 생성된 설명">
            <a:extLst>
              <a:ext uri="{FF2B5EF4-FFF2-40B4-BE49-F238E27FC236}">
                <a16:creationId xmlns:a16="http://schemas.microsoft.com/office/drawing/2014/main" id="{3E6BABEA-E0B1-4295-A91E-E964BFDC8F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0" t="46815" r="62500" b="28000"/>
          <a:stretch/>
        </p:blipFill>
        <p:spPr>
          <a:xfrm>
            <a:off x="194309" y="2402158"/>
            <a:ext cx="5292045" cy="319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69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10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3662" y="654596"/>
            <a:ext cx="2818703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SQL </a:t>
            </a: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프로그래밍 </a:t>
            </a:r>
            <a:endParaRPr lang="en-US" altLang="ko-KR" sz="300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992032"/>
              </p:ext>
            </p:extLst>
          </p:nvPr>
        </p:nvGraphicFramePr>
        <p:xfrm>
          <a:off x="194310" y="1852841"/>
          <a:ext cx="5292045" cy="386034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292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806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2500" dirty="0">
                          <a:latin typeface="나눔고딕"/>
                          <a:ea typeface="나눔고딕"/>
                        </a:rPr>
                        <a:t>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227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1400" dirty="0">
                        <a:solidFill>
                          <a:srgbClr val="808080"/>
                        </a:solidFill>
                        <a:latin typeface="나눔고딕"/>
                        <a:ea typeface="나눔고딕"/>
                      </a:endParaRPr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그림 6" descr="텍스트, 스크린샷, 실내이(가) 표시된 사진&#10;&#10;자동 생성된 설명">
            <a:extLst>
              <a:ext uri="{FF2B5EF4-FFF2-40B4-BE49-F238E27FC236}">
                <a16:creationId xmlns:a16="http://schemas.microsoft.com/office/drawing/2014/main" id="{3E6BABEA-E0B1-4295-A91E-E964BFDC8F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0" t="46815" r="62500" b="28000"/>
          <a:stretch/>
        </p:blipFill>
        <p:spPr>
          <a:xfrm>
            <a:off x="194309" y="2402158"/>
            <a:ext cx="5292045" cy="31902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207FD16-3B08-4B3F-ADBB-23F4E58EC5DA}"/>
              </a:ext>
            </a:extLst>
          </p:cNvPr>
          <p:cNvSpPr txBox="1"/>
          <p:nvPr/>
        </p:nvSpPr>
        <p:spPr>
          <a:xfrm>
            <a:off x="5901690" y="1638300"/>
            <a:ext cx="6096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create</a:t>
            </a:r>
            <a:r>
              <a:rPr lang="ko-KR" altLang="en-US" dirty="0"/>
              <a:t> </a:t>
            </a:r>
            <a:r>
              <a:rPr lang="ko-KR" altLang="en-US" dirty="0" err="1"/>
              <a:t>table</a:t>
            </a:r>
            <a:r>
              <a:rPr lang="ko-KR" altLang="en-US" dirty="0"/>
              <a:t> </a:t>
            </a:r>
            <a:r>
              <a:rPr lang="ko-KR" altLang="en-US" dirty="0" err="1"/>
              <a:t>googoo</a:t>
            </a:r>
            <a:r>
              <a:rPr lang="ko-KR" altLang="en-US" dirty="0"/>
              <a:t>(Dan2 </a:t>
            </a:r>
            <a:r>
              <a:rPr lang="ko-KR" altLang="en-US" dirty="0" err="1"/>
              <a:t>int</a:t>
            </a:r>
            <a:r>
              <a:rPr lang="ko-KR" altLang="en-US" dirty="0"/>
              <a:t> , Dan3 </a:t>
            </a:r>
            <a:r>
              <a:rPr lang="ko-KR" altLang="en-US" dirty="0" err="1"/>
              <a:t>int</a:t>
            </a:r>
            <a:r>
              <a:rPr lang="ko-KR" altLang="en-US" dirty="0"/>
              <a:t> , Dan4 </a:t>
            </a:r>
            <a:r>
              <a:rPr lang="ko-KR" altLang="en-US" dirty="0" err="1"/>
              <a:t>int</a:t>
            </a:r>
            <a:r>
              <a:rPr lang="ko-KR" altLang="en-US" dirty="0"/>
              <a:t>, Dan5 </a:t>
            </a:r>
            <a:r>
              <a:rPr lang="ko-KR" altLang="en-US" dirty="0" err="1"/>
              <a:t>int</a:t>
            </a:r>
            <a:r>
              <a:rPr lang="ko-KR" altLang="en-US" dirty="0"/>
              <a:t>, Dan6 </a:t>
            </a:r>
            <a:r>
              <a:rPr lang="ko-KR" altLang="en-US" dirty="0" err="1"/>
              <a:t>int</a:t>
            </a:r>
            <a:r>
              <a:rPr lang="ko-KR" altLang="en-US" dirty="0"/>
              <a:t> ,Dan7 </a:t>
            </a:r>
            <a:r>
              <a:rPr lang="ko-KR" altLang="en-US" dirty="0" err="1"/>
              <a:t>int</a:t>
            </a:r>
            <a:r>
              <a:rPr lang="ko-KR" altLang="en-US" dirty="0"/>
              <a:t> , Dan8 </a:t>
            </a:r>
            <a:r>
              <a:rPr lang="ko-KR" altLang="en-US" dirty="0" err="1"/>
              <a:t>int</a:t>
            </a:r>
            <a:r>
              <a:rPr lang="ko-KR" altLang="en-US" dirty="0"/>
              <a:t> , Dan9 </a:t>
            </a:r>
            <a:r>
              <a:rPr lang="ko-KR" altLang="en-US" dirty="0" err="1"/>
              <a:t>int</a:t>
            </a:r>
            <a:r>
              <a:rPr lang="ko-KR" altLang="en-US" dirty="0"/>
              <a:t>);</a:t>
            </a:r>
          </a:p>
          <a:p>
            <a:r>
              <a:rPr lang="ko-KR" altLang="en-US" dirty="0"/>
              <a:t> </a:t>
            </a:r>
          </a:p>
          <a:p>
            <a:r>
              <a:rPr lang="ko-KR" altLang="en-US" dirty="0" err="1"/>
              <a:t>delimiter</a:t>
            </a:r>
            <a:r>
              <a:rPr lang="ko-KR" altLang="en-US" dirty="0"/>
              <a:t> $$</a:t>
            </a:r>
          </a:p>
          <a:p>
            <a:r>
              <a:rPr lang="ko-KR" altLang="en-US" dirty="0" err="1"/>
              <a:t>create</a:t>
            </a:r>
            <a:r>
              <a:rPr lang="ko-KR" altLang="en-US" dirty="0"/>
              <a:t> </a:t>
            </a:r>
            <a:r>
              <a:rPr lang="ko-KR" altLang="en-US" dirty="0" err="1"/>
              <a:t>procedure</a:t>
            </a:r>
            <a:r>
              <a:rPr lang="ko-KR" altLang="en-US" dirty="0"/>
              <a:t> googoodan2()</a:t>
            </a:r>
          </a:p>
          <a:p>
            <a:r>
              <a:rPr lang="ko-KR" altLang="en-US" dirty="0" err="1"/>
              <a:t>begin</a:t>
            </a:r>
            <a:endParaRPr lang="ko-KR" altLang="en-US" dirty="0"/>
          </a:p>
          <a:p>
            <a:r>
              <a:rPr lang="ko-KR" altLang="en-US" dirty="0"/>
              <a:t>	</a:t>
            </a:r>
            <a:r>
              <a:rPr lang="ko-KR" altLang="en-US" dirty="0" err="1"/>
              <a:t>declare</a:t>
            </a:r>
            <a:r>
              <a:rPr lang="ko-KR" altLang="en-US" dirty="0"/>
              <a:t> </a:t>
            </a:r>
            <a:r>
              <a:rPr lang="ko-KR" altLang="en-US" dirty="0" err="1"/>
              <a:t>i</a:t>
            </a:r>
            <a:r>
              <a:rPr lang="ko-KR" altLang="en-US" dirty="0"/>
              <a:t> </a:t>
            </a:r>
            <a:r>
              <a:rPr lang="ko-KR" altLang="en-US" dirty="0" err="1"/>
              <a:t>int</a:t>
            </a:r>
            <a:r>
              <a:rPr lang="ko-KR" altLang="en-US" dirty="0"/>
              <a:t>;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set</a:t>
            </a:r>
            <a:r>
              <a:rPr lang="ko-KR" altLang="en-US" dirty="0"/>
              <a:t> </a:t>
            </a:r>
            <a:r>
              <a:rPr lang="ko-KR" altLang="en-US" dirty="0" err="1"/>
              <a:t>i</a:t>
            </a:r>
            <a:r>
              <a:rPr lang="ko-KR" altLang="en-US" dirty="0"/>
              <a:t>=1;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while</a:t>
            </a:r>
            <a:r>
              <a:rPr lang="ko-KR" altLang="en-US" dirty="0"/>
              <a:t> (</a:t>
            </a:r>
            <a:r>
              <a:rPr lang="ko-KR" altLang="en-US" dirty="0" err="1"/>
              <a:t>i</a:t>
            </a:r>
            <a:r>
              <a:rPr lang="ko-KR" altLang="en-US" dirty="0"/>
              <a:t>&lt;=9) </a:t>
            </a:r>
            <a:r>
              <a:rPr lang="ko-KR" altLang="en-US" dirty="0" err="1"/>
              <a:t>do</a:t>
            </a:r>
            <a:endParaRPr lang="ko-KR" altLang="en-US" dirty="0"/>
          </a:p>
          <a:p>
            <a:r>
              <a:rPr lang="ko-KR" altLang="en-US" dirty="0"/>
              <a:t>		</a:t>
            </a:r>
            <a:r>
              <a:rPr lang="ko-KR" altLang="en-US" dirty="0" err="1"/>
              <a:t>insert</a:t>
            </a:r>
            <a:r>
              <a:rPr lang="ko-KR" altLang="en-US" dirty="0"/>
              <a:t> </a:t>
            </a:r>
            <a:r>
              <a:rPr lang="ko-KR" altLang="en-US" dirty="0" err="1"/>
              <a:t>into</a:t>
            </a:r>
            <a:r>
              <a:rPr lang="ko-KR" altLang="en-US" dirty="0"/>
              <a:t> </a:t>
            </a:r>
            <a:r>
              <a:rPr lang="ko-KR" altLang="en-US" dirty="0" err="1"/>
              <a:t>googoo</a:t>
            </a:r>
            <a:r>
              <a:rPr lang="ko-KR" altLang="en-US" dirty="0"/>
              <a:t> </a:t>
            </a:r>
            <a:r>
              <a:rPr lang="ko-KR" altLang="en-US" dirty="0" err="1"/>
              <a:t>values</a:t>
            </a:r>
            <a:r>
              <a:rPr lang="ko-KR" altLang="en-US" dirty="0"/>
              <a:t>(2*i,3*i,4*i,5*i,6*i,7*i,8*i,9*</a:t>
            </a:r>
            <a:r>
              <a:rPr lang="ko-KR" altLang="en-US" dirty="0" err="1"/>
              <a:t>i</a:t>
            </a:r>
            <a:r>
              <a:rPr lang="ko-KR" altLang="en-US" dirty="0"/>
              <a:t>);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set</a:t>
            </a:r>
            <a:r>
              <a:rPr lang="ko-KR" altLang="en-US" dirty="0"/>
              <a:t> </a:t>
            </a:r>
            <a:r>
              <a:rPr lang="ko-KR" altLang="en-US" dirty="0" err="1"/>
              <a:t>i</a:t>
            </a:r>
            <a:r>
              <a:rPr lang="ko-KR" altLang="en-US" dirty="0"/>
              <a:t>=i+1;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end</a:t>
            </a:r>
            <a:r>
              <a:rPr lang="ko-KR" altLang="en-US" dirty="0"/>
              <a:t> </a:t>
            </a:r>
            <a:r>
              <a:rPr lang="ko-KR" altLang="en-US" dirty="0" err="1"/>
              <a:t>while</a:t>
            </a:r>
            <a:r>
              <a:rPr lang="ko-KR" altLang="en-US" dirty="0"/>
              <a:t>;</a:t>
            </a:r>
          </a:p>
          <a:p>
            <a:r>
              <a:rPr lang="ko-KR" altLang="en-US" dirty="0" err="1"/>
              <a:t>end</a:t>
            </a:r>
            <a:r>
              <a:rPr lang="ko-KR" altLang="en-US" dirty="0"/>
              <a:t>$$</a:t>
            </a:r>
          </a:p>
          <a:p>
            <a:r>
              <a:rPr lang="ko-KR" altLang="en-US" dirty="0" err="1"/>
              <a:t>delimiter</a:t>
            </a:r>
            <a:r>
              <a:rPr lang="ko-KR" altLang="en-US" dirty="0"/>
              <a:t> ;</a:t>
            </a:r>
          </a:p>
          <a:p>
            <a:endParaRPr lang="ko-KR" altLang="en-US" dirty="0"/>
          </a:p>
          <a:p>
            <a:r>
              <a:rPr lang="ko-KR" altLang="en-US" dirty="0" err="1"/>
              <a:t>call</a:t>
            </a:r>
            <a:r>
              <a:rPr lang="ko-KR" altLang="en-US" dirty="0"/>
              <a:t> googoodan2();</a:t>
            </a:r>
          </a:p>
          <a:p>
            <a:r>
              <a:rPr lang="ko-KR" altLang="en-US" dirty="0" err="1"/>
              <a:t>select</a:t>
            </a:r>
            <a:r>
              <a:rPr lang="ko-KR" altLang="en-US" dirty="0"/>
              <a:t> * </a:t>
            </a:r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googoo</a:t>
            </a:r>
            <a:r>
              <a:rPr lang="ko-KR" alt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7921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6545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10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595403"/>
              </p:ext>
            </p:extLst>
          </p:nvPr>
        </p:nvGraphicFramePr>
        <p:xfrm>
          <a:off x="299757" y="771990"/>
          <a:ext cx="10222230" cy="6029857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222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441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2500" dirty="0">
                          <a:latin typeface="나눔고딕"/>
                          <a:ea typeface="나눔고딕"/>
                        </a:rPr>
                        <a:t>WHILE</a:t>
                      </a:r>
                      <a:r>
                        <a:rPr lang="ko-KR" altLang="en-US" sz="2500" dirty="0"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en-US" altLang="ko-KR" sz="2500" dirty="0">
                          <a:latin typeface="나눔고딕"/>
                          <a:ea typeface="나눔고딕"/>
                        </a:rPr>
                        <a:t>-</a:t>
                      </a:r>
                      <a:r>
                        <a:rPr lang="ko-KR" altLang="en-US" sz="2500" dirty="0"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en-US" altLang="ko-KR" sz="2500" dirty="0">
                          <a:latin typeface="나눔고딕"/>
                          <a:ea typeface="나눔고딕"/>
                        </a:rPr>
                        <a:t>ITERATE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011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-- 1</a:t>
                      </a:r>
                      <a:r>
                        <a:rPr lang="ko-KR" altLang="en-US" sz="14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부터 </a:t>
                      </a:r>
                      <a:r>
                        <a:rPr lang="en-US" altLang="ko-KR" sz="14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100</a:t>
                      </a:r>
                      <a:r>
                        <a:rPr lang="ko-KR" altLang="en-US" sz="14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까지 수중의 </a:t>
                      </a:r>
                      <a:r>
                        <a:rPr lang="en-US" altLang="ko-KR" sz="14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7</a:t>
                      </a:r>
                      <a:r>
                        <a:rPr lang="ko-KR" altLang="en-US" sz="14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의배수만 제외하고 누적하기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drop procedure if exists </a:t>
                      </a:r>
                      <a:r>
                        <a:rPr lang="en-US" altLang="en-US" sz="16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whileIter</a:t>
                      </a:r>
                      <a:endParaRPr lang="en-US" altLang="en-US" sz="1600" dirty="0">
                        <a:solidFill>
                          <a:srgbClr val="808080"/>
                        </a:solidFill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delimiter $$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create procedure </a:t>
                      </a:r>
                      <a:r>
                        <a:rPr lang="en-US" altLang="en-US" sz="16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whileIter</a:t>
                      </a:r>
                      <a:r>
                        <a:rPr lang="en-US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()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begin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	declare </a:t>
                      </a:r>
                      <a:r>
                        <a:rPr lang="en-US" altLang="en-US" sz="16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i</a:t>
                      </a:r>
                      <a:r>
                        <a:rPr lang="en-US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int;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   declare hap int;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   set </a:t>
                      </a:r>
                      <a:r>
                        <a:rPr lang="en-US" altLang="en-US" sz="16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i</a:t>
                      </a:r>
                      <a:r>
                        <a:rPr lang="en-US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=1;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   set hap=0;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   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   </a:t>
                      </a:r>
                      <a:r>
                        <a:rPr lang="en-US" altLang="en-US" sz="16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mywhile:while</a:t>
                      </a:r>
                      <a:r>
                        <a:rPr lang="en-US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(</a:t>
                      </a:r>
                      <a:r>
                        <a:rPr lang="en-US" altLang="en-US" sz="16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i</a:t>
                      </a:r>
                      <a:r>
                        <a:rPr lang="en-US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&lt;=100) do 	-- </a:t>
                      </a:r>
                      <a:r>
                        <a:rPr lang="en-US" altLang="en-US" sz="16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mywhile</a:t>
                      </a:r>
                      <a:r>
                        <a:rPr lang="en-US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라벨 지정</a:t>
                      </a:r>
                    </a:p>
                    <a:p>
                      <a:pPr>
                        <a:defRPr/>
                      </a:pPr>
                      <a:r>
                        <a:rPr lang="ko-KR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           </a:t>
                      </a:r>
                      <a:r>
                        <a:rPr lang="en-US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if(mod(i,7)=0)then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                       set </a:t>
                      </a:r>
                      <a:r>
                        <a:rPr lang="en-US" altLang="en-US" sz="16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i</a:t>
                      </a:r>
                      <a:r>
                        <a:rPr lang="en-US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= i+1;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                       ITERATE </a:t>
                      </a:r>
                      <a:r>
                        <a:rPr lang="en-US" altLang="en-US" sz="16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mywhile</a:t>
                      </a:r>
                      <a:r>
                        <a:rPr lang="en-US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;  -- </a:t>
                      </a:r>
                      <a:r>
                        <a:rPr lang="ko-KR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지정한 </a:t>
                      </a:r>
                      <a:r>
                        <a:rPr lang="en-US" altLang="en-US" sz="16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mywhile</a:t>
                      </a:r>
                      <a:r>
                        <a:rPr lang="ko-KR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라벨로 이동</a:t>
                      </a:r>
                    </a:p>
                    <a:p>
                      <a:pPr>
                        <a:defRPr/>
                      </a:pPr>
                      <a:r>
                        <a:rPr lang="ko-KR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           </a:t>
                      </a:r>
                      <a:r>
                        <a:rPr lang="en-US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end if;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           set hap = </a:t>
                      </a:r>
                      <a:r>
                        <a:rPr lang="en-US" altLang="en-US" sz="16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hap+i</a:t>
                      </a:r>
                      <a:r>
                        <a:rPr lang="en-US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;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       set </a:t>
                      </a:r>
                      <a:r>
                        <a:rPr lang="en-US" altLang="en-US" sz="16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i</a:t>
                      </a:r>
                      <a:r>
                        <a:rPr lang="en-US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= i+1;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   end while;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   select hap;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end $$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delimiter ;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call </a:t>
                      </a:r>
                      <a:r>
                        <a:rPr lang="en-US" altLang="en-US" sz="16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whileIter</a:t>
                      </a:r>
                      <a:r>
                        <a:rPr lang="en-US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();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5793105" y="3310890"/>
            <a:ext cx="605790" cy="2400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1000">
                <a:solidFill>
                  <a:srgbClr val="808080"/>
                </a:solidFill>
                <a:latin typeface="나눔고딕"/>
                <a:ea typeface="나눔고딕"/>
              </a:rPr>
              <a:t>           </a:t>
            </a:r>
            <a:r>
              <a:rPr lang="en-US" altLang="en-US" sz="1000" b="1">
                <a:solidFill>
                  <a:srgbClr val="808080"/>
                </a:solidFill>
                <a:latin typeface="나눔고딕"/>
                <a:ea typeface="나눔고딕"/>
              </a:rPr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6545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10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479974"/>
              </p:ext>
            </p:extLst>
          </p:nvPr>
        </p:nvGraphicFramePr>
        <p:xfrm>
          <a:off x="299757" y="771990"/>
          <a:ext cx="10222230" cy="5877457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222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441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2500" dirty="0">
                          <a:latin typeface="나눔고딕"/>
                          <a:ea typeface="나눔고딕"/>
                        </a:rPr>
                        <a:t>WHILE</a:t>
                      </a:r>
                      <a:r>
                        <a:rPr lang="ko-KR" altLang="en-US" sz="2500" dirty="0"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en-US" altLang="ko-KR" sz="2500" dirty="0">
                          <a:latin typeface="나눔고딕"/>
                          <a:ea typeface="나눔고딕"/>
                        </a:rPr>
                        <a:t>–</a:t>
                      </a:r>
                      <a:r>
                        <a:rPr lang="ko-KR" altLang="en-US" sz="2500" dirty="0"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en-US" altLang="ko-KR" sz="2500" dirty="0">
                          <a:latin typeface="나눔고딕"/>
                          <a:ea typeface="나눔고딕"/>
                        </a:rPr>
                        <a:t>LEAVE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011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-- </a:t>
                      </a:r>
                      <a:r>
                        <a:rPr lang="ko-KR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누적합이 </a:t>
                      </a: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1000</a:t>
                      </a:r>
                      <a:r>
                        <a:rPr lang="ko-KR" altLang="en-US" sz="16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이상이되면</a:t>
                      </a:r>
                      <a:r>
                        <a:rPr lang="ko-KR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반복문</a:t>
                      </a:r>
                      <a:r>
                        <a:rPr lang="ko-KR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탈출 </a:t>
                      </a:r>
                      <a:endParaRPr lang="en-US" altLang="ko-KR" sz="1600" dirty="0">
                        <a:solidFill>
                          <a:srgbClr val="808080"/>
                        </a:solidFill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8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drop procedure if exists </a:t>
                      </a:r>
                      <a:r>
                        <a:rPr lang="en-US" altLang="en-US" sz="18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whileLeave</a:t>
                      </a:r>
                      <a:endParaRPr lang="en-US" altLang="en-US" sz="1800" dirty="0">
                        <a:solidFill>
                          <a:srgbClr val="808080"/>
                        </a:solidFill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8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delimiter $$</a:t>
                      </a:r>
                    </a:p>
                    <a:p>
                      <a:pPr>
                        <a:defRPr/>
                      </a:pPr>
                      <a:r>
                        <a:rPr lang="en-US" altLang="en-US" sz="18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create procedure </a:t>
                      </a:r>
                      <a:r>
                        <a:rPr lang="en-US" altLang="en-US" sz="18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whileLeave</a:t>
                      </a:r>
                      <a:r>
                        <a:rPr lang="en-US" altLang="en-US" sz="18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()</a:t>
                      </a:r>
                    </a:p>
                    <a:p>
                      <a:pPr>
                        <a:defRPr/>
                      </a:pPr>
                      <a:r>
                        <a:rPr lang="en-US" altLang="en-US" sz="18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begin</a:t>
                      </a:r>
                    </a:p>
                    <a:p>
                      <a:pPr>
                        <a:defRPr/>
                      </a:pPr>
                      <a:r>
                        <a:rPr lang="en-US" altLang="en-US" sz="18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	declare </a:t>
                      </a:r>
                      <a:r>
                        <a:rPr lang="en-US" altLang="en-US" sz="18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i</a:t>
                      </a:r>
                      <a:r>
                        <a:rPr lang="en-US" altLang="en-US" sz="18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int;</a:t>
                      </a:r>
                    </a:p>
                    <a:p>
                      <a:pPr>
                        <a:defRPr/>
                      </a:pPr>
                      <a:r>
                        <a:rPr lang="en-US" altLang="en-US" sz="18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   declare hap int;</a:t>
                      </a:r>
                    </a:p>
                    <a:p>
                      <a:pPr>
                        <a:defRPr/>
                      </a:pPr>
                      <a:r>
                        <a:rPr lang="en-US" altLang="en-US" sz="18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   set </a:t>
                      </a:r>
                      <a:r>
                        <a:rPr lang="en-US" altLang="en-US" sz="18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i</a:t>
                      </a:r>
                      <a:r>
                        <a:rPr lang="en-US" altLang="en-US" sz="18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=1;</a:t>
                      </a:r>
                    </a:p>
                    <a:p>
                      <a:pPr>
                        <a:defRPr/>
                      </a:pPr>
                      <a:r>
                        <a:rPr lang="en-US" altLang="en-US" sz="18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   set hap=0;</a:t>
                      </a:r>
                    </a:p>
                    <a:p>
                      <a:pPr>
                        <a:defRPr/>
                      </a:pPr>
                      <a:r>
                        <a:rPr lang="en-US" altLang="en-US" sz="18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   </a:t>
                      </a:r>
                      <a:r>
                        <a:rPr lang="en-US" altLang="en-US" sz="18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mywhile:while</a:t>
                      </a:r>
                      <a:r>
                        <a:rPr lang="en-US" altLang="en-US" sz="18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(</a:t>
                      </a:r>
                      <a:r>
                        <a:rPr lang="en-US" altLang="en-US" sz="18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i</a:t>
                      </a:r>
                      <a:r>
                        <a:rPr lang="en-US" altLang="en-US" sz="18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&lt;=100) do 	-- </a:t>
                      </a:r>
                      <a:r>
                        <a:rPr lang="en-US" altLang="en-US" sz="18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mywhile</a:t>
                      </a:r>
                      <a:r>
                        <a:rPr lang="en-US" altLang="en-US" sz="18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라벨 지정</a:t>
                      </a:r>
                    </a:p>
                    <a:p>
                      <a:pPr>
                        <a:defRPr/>
                      </a:pPr>
                      <a:r>
                        <a:rPr lang="ko-KR" altLang="en-US" sz="18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           </a:t>
                      </a:r>
                      <a:r>
                        <a:rPr lang="en-US" altLang="en-US" sz="18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if(hap &gt;1000) then</a:t>
                      </a:r>
                    </a:p>
                    <a:p>
                      <a:pPr>
                        <a:defRPr/>
                      </a:pPr>
                      <a:r>
                        <a:rPr lang="en-US" altLang="en-US" sz="18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                       LEAVE </a:t>
                      </a:r>
                      <a:r>
                        <a:rPr lang="en-US" altLang="en-US" sz="18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mywhile</a:t>
                      </a:r>
                      <a:r>
                        <a:rPr lang="en-US" altLang="en-US" sz="18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;	-- </a:t>
                      </a:r>
                      <a:r>
                        <a:rPr lang="ko-KR" altLang="en-US" sz="18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지정한 </a:t>
                      </a:r>
                      <a:r>
                        <a:rPr lang="en-US" altLang="en-US" sz="18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mywhile</a:t>
                      </a:r>
                      <a:r>
                        <a:rPr lang="ko-KR" altLang="en-US" sz="18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라벨을 벗어남 </a:t>
                      </a:r>
                    </a:p>
                    <a:p>
                      <a:pPr>
                        <a:defRPr/>
                      </a:pPr>
                      <a:r>
                        <a:rPr lang="ko-KR" altLang="en-US" sz="18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           </a:t>
                      </a:r>
                      <a:r>
                        <a:rPr lang="en-US" altLang="en-US" sz="18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end if;</a:t>
                      </a:r>
                    </a:p>
                    <a:p>
                      <a:pPr>
                        <a:defRPr/>
                      </a:pPr>
                      <a:r>
                        <a:rPr lang="en-US" altLang="en-US" sz="18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       set </a:t>
                      </a:r>
                      <a:r>
                        <a:rPr lang="en-US" altLang="en-US" sz="18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i</a:t>
                      </a:r>
                      <a:r>
                        <a:rPr lang="en-US" altLang="en-US" sz="18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= i+1;</a:t>
                      </a:r>
                    </a:p>
                    <a:p>
                      <a:pPr>
                        <a:defRPr/>
                      </a:pPr>
                      <a:r>
                        <a:rPr lang="en-US" altLang="en-US" sz="18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   end while;</a:t>
                      </a:r>
                    </a:p>
                    <a:p>
                      <a:pPr>
                        <a:defRPr/>
                      </a:pPr>
                      <a:r>
                        <a:rPr lang="en-US" altLang="en-US" sz="18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   select hap;</a:t>
                      </a:r>
                    </a:p>
                    <a:p>
                      <a:pPr>
                        <a:defRPr/>
                      </a:pPr>
                      <a:r>
                        <a:rPr lang="en-US" altLang="en-US" sz="18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end $$</a:t>
                      </a:r>
                    </a:p>
                    <a:p>
                      <a:pPr>
                        <a:defRPr/>
                      </a:pPr>
                      <a:r>
                        <a:rPr lang="en-US" altLang="en-US" sz="18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delimiter ;</a:t>
                      </a:r>
                    </a:p>
                    <a:p>
                      <a:pPr>
                        <a:defRPr/>
                      </a:pPr>
                      <a:r>
                        <a:rPr lang="en-US" altLang="en-US" sz="18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call </a:t>
                      </a:r>
                      <a:r>
                        <a:rPr lang="en-US" altLang="en-US" sz="18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whileLeave</a:t>
                      </a:r>
                      <a:r>
                        <a:rPr lang="en-US" altLang="en-US" sz="18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();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5793105" y="3310890"/>
            <a:ext cx="605790" cy="2400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1000">
                <a:solidFill>
                  <a:srgbClr val="808080"/>
                </a:solidFill>
                <a:latin typeface="나눔고딕"/>
                <a:ea typeface="나눔고딕"/>
              </a:rPr>
              <a:t>           </a:t>
            </a:r>
            <a:r>
              <a:rPr lang="en-US" altLang="en-US" sz="1000" b="1">
                <a:solidFill>
                  <a:srgbClr val="808080"/>
                </a:solidFill>
                <a:latin typeface="나눔고딕"/>
                <a:ea typeface="나눔고딕"/>
              </a:rPr>
              <a:t>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5557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10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3663" y="654596"/>
            <a:ext cx="2732977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SQL </a:t>
            </a: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프로그래밍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61" name="TextBox 60"/>
          <p:cNvSpPr txBox="1"/>
          <p:nvPr/>
        </p:nvSpPr>
        <p:spPr>
          <a:xfrm>
            <a:off x="5793105" y="3310890"/>
            <a:ext cx="605790" cy="2400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1000">
                <a:solidFill>
                  <a:srgbClr val="808080"/>
                </a:solidFill>
                <a:latin typeface="나눔고딕"/>
                <a:ea typeface="나눔고딕"/>
              </a:rPr>
              <a:t>           </a:t>
            </a:r>
            <a:r>
              <a:rPr lang="en-US" altLang="en-US" sz="1000" b="1">
                <a:solidFill>
                  <a:srgbClr val="808080"/>
                </a:solidFill>
                <a:latin typeface="나눔고딕"/>
                <a:ea typeface="나눔고딕"/>
              </a:rPr>
              <a:t> </a:t>
            </a:r>
            <a:endParaRPr/>
          </a:p>
        </p:txBody>
      </p: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59324"/>
              </p:ext>
            </p:extLst>
          </p:nvPr>
        </p:nvGraphicFramePr>
        <p:xfrm>
          <a:off x="384981" y="4042407"/>
          <a:ext cx="11134553" cy="209858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134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71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2500" dirty="0">
                          <a:latin typeface="나눔고딕"/>
                          <a:ea typeface="나눔고딕"/>
                        </a:rPr>
                        <a:t>문제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614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2000" dirty="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lang="ko-KR" altLang="en-US" sz="2000" dirty="0">
                          <a:solidFill>
                            <a:srgbClr val="000000"/>
                          </a:solidFill>
                        </a:rPr>
                        <a:t> 부터 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</a:rPr>
                        <a:t>1000</a:t>
                      </a:r>
                      <a:r>
                        <a:rPr lang="ko-KR" altLang="en-US" sz="2000" dirty="0">
                          <a:solidFill>
                            <a:srgbClr val="000000"/>
                          </a:solidFill>
                        </a:rPr>
                        <a:t>까지의 숫자 중에서 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</a:rPr>
                        <a:t>3</a:t>
                      </a:r>
                      <a:r>
                        <a:rPr lang="ko-KR" altLang="en-US" sz="2000" dirty="0">
                          <a:solidFill>
                            <a:srgbClr val="000000"/>
                          </a:solidFill>
                        </a:rPr>
                        <a:t>의 배수 또는 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</a:rPr>
                        <a:t>8</a:t>
                      </a:r>
                      <a:r>
                        <a:rPr lang="ko-KR" altLang="en-US" sz="2000" dirty="0">
                          <a:solidFill>
                            <a:srgbClr val="000000"/>
                          </a:solidFill>
                        </a:rPr>
                        <a:t>의 배수만 더하는 저장 프로시저를 만들어보자</a:t>
                      </a:r>
                    </a:p>
                    <a:p>
                      <a:pPr>
                        <a:defRPr/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</a:rPr>
                        <a:t>즉 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</a:rPr>
                        <a:t>3+6+9+12+15+16 </a:t>
                      </a:r>
                      <a:r>
                        <a:rPr lang="ko-KR" altLang="en-US" sz="2000" dirty="0">
                          <a:solidFill>
                            <a:srgbClr val="000000"/>
                          </a:solidFill>
                        </a:rPr>
                        <a:t>만 더해지도록 한다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7B6BE22-091D-42BB-959C-498E7B2EF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206352"/>
              </p:ext>
            </p:extLst>
          </p:nvPr>
        </p:nvGraphicFramePr>
        <p:xfrm>
          <a:off x="384981" y="2019756"/>
          <a:ext cx="11134553" cy="17830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134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113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2500" dirty="0">
                          <a:latin typeface="나눔고딕"/>
                          <a:ea typeface="나눔고딕"/>
                        </a:rPr>
                        <a:t>문제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513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2000" dirty="0">
                          <a:solidFill>
                            <a:srgbClr val="000000"/>
                          </a:solidFill>
                        </a:rPr>
                        <a:t>Create table </a:t>
                      </a:r>
                      <a:r>
                        <a:rPr lang="en-US" altLang="ko-KR" sz="2000" dirty="0" err="1">
                          <a:solidFill>
                            <a:srgbClr val="000000"/>
                          </a:solidFill>
                        </a:rPr>
                        <a:t>whileTbl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</a:rPr>
                        <a:t>(sum1 int , sum2 int , sum3 int ) </a:t>
                      </a:r>
                      <a:r>
                        <a:rPr lang="ko-KR" altLang="en-US" sz="2000" dirty="0">
                          <a:solidFill>
                            <a:srgbClr val="000000"/>
                          </a:solidFill>
                        </a:rPr>
                        <a:t>테이블을 만들고</a:t>
                      </a:r>
                      <a:endParaRPr lang="en-US" altLang="ko-KR" sz="2000" dirty="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2000" dirty="0">
                          <a:solidFill>
                            <a:srgbClr val="000000"/>
                          </a:solidFill>
                        </a:rPr>
                        <a:t>Sum1</a:t>
                      </a:r>
                      <a:r>
                        <a:rPr lang="ko-KR" altLang="en-US" sz="2000" dirty="0">
                          <a:solidFill>
                            <a:srgbClr val="000000"/>
                          </a:solidFill>
                        </a:rPr>
                        <a:t>열 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</a:rPr>
                        <a:t>: 1</a:t>
                      </a:r>
                      <a:r>
                        <a:rPr lang="ko-KR" altLang="en-US" sz="2000" dirty="0">
                          <a:solidFill>
                            <a:srgbClr val="000000"/>
                          </a:solidFill>
                        </a:rPr>
                        <a:t>부터 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</a:rPr>
                        <a:t>100</a:t>
                      </a:r>
                      <a:r>
                        <a:rPr lang="ko-KR" altLang="en-US" sz="2000" dirty="0">
                          <a:solidFill>
                            <a:srgbClr val="000000"/>
                          </a:solidFill>
                        </a:rPr>
                        <a:t>까지 수 중에 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</a:rPr>
                        <a:t>3</a:t>
                      </a:r>
                      <a:r>
                        <a:rPr lang="ko-KR" altLang="en-US" sz="2000" dirty="0">
                          <a:solidFill>
                            <a:srgbClr val="000000"/>
                          </a:solidFill>
                        </a:rPr>
                        <a:t>의배수를 제외하고 저장</a:t>
                      </a:r>
                      <a:endParaRPr lang="en-US" altLang="ko-KR" sz="2000" dirty="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2000" dirty="0">
                          <a:solidFill>
                            <a:srgbClr val="000000"/>
                          </a:solidFill>
                        </a:rPr>
                        <a:t>Sum2</a:t>
                      </a:r>
                      <a:r>
                        <a:rPr lang="ko-KR" altLang="en-US" sz="2000" dirty="0">
                          <a:solidFill>
                            <a:srgbClr val="000000"/>
                          </a:solidFill>
                        </a:rPr>
                        <a:t>열 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</a:rPr>
                        <a:t>: 1</a:t>
                      </a:r>
                      <a:r>
                        <a:rPr lang="ko-KR" altLang="en-US" sz="2000" dirty="0">
                          <a:solidFill>
                            <a:srgbClr val="000000"/>
                          </a:solidFill>
                        </a:rPr>
                        <a:t>부터 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</a:rPr>
                        <a:t>100</a:t>
                      </a:r>
                      <a:r>
                        <a:rPr lang="ko-KR" altLang="en-US" sz="2000" dirty="0">
                          <a:solidFill>
                            <a:srgbClr val="000000"/>
                          </a:solidFill>
                        </a:rPr>
                        <a:t>까지 수 중에 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</a:rPr>
                        <a:t>4</a:t>
                      </a:r>
                      <a:r>
                        <a:rPr lang="ko-KR" altLang="en-US" sz="2000" dirty="0">
                          <a:solidFill>
                            <a:srgbClr val="000000"/>
                          </a:solidFill>
                        </a:rPr>
                        <a:t>의배수를 제외하고 저장</a:t>
                      </a:r>
                      <a:endParaRPr lang="en-US" altLang="ko-KR" sz="2000" dirty="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2000" dirty="0">
                          <a:solidFill>
                            <a:srgbClr val="000000"/>
                          </a:solidFill>
                        </a:rPr>
                        <a:t>Sum3</a:t>
                      </a:r>
                      <a:r>
                        <a:rPr lang="ko-KR" altLang="en-US" sz="2000" dirty="0">
                          <a:solidFill>
                            <a:srgbClr val="000000"/>
                          </a:solidFill>
                        </a:rPr>
                        <a:t>열 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</a:rPr>
                        <a:t>: 1</a:t>
                      </a:r>
                      <a:r>
                        <a:rPr lang="ko-KR" altLang="en-US" sz="2000" dirty="0">
                          <a:solidFill>
                            <a:srgbClr val="000000"/>
                          </a:solidFill>
                        </a:rPr>
                        <a:t>부터 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</a:rPr>
                        <a:t>100</a:t>
                      </a:r>
                      <a:r>
                        <a:rPr lang="ko-KR" altLang="en-US" sz="2000" dirty="0">
                          <a:solidFill>
                            <a:srgbClr val="000000"/>
                          </a:solidFill>
                        </a:rPr>
                        <a:t>까지 수 중에 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</a:rPr>
                        <a:t>5</a:t>
                      </a:r>
                      <a:r>
                        <a:rPr lang="ko-KR" altLang="en-US" sz="2000" dirty="0">
                          <a:solidFill>
                            <a:srgbClr val="000000"/>
                          </a:solidFill>
                        </a:rPr>
                        <a:t>의배수를 제외하고 저장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705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1873058"/>
            <a:chOff x="527769" y="1728426"/>
            <a:chExt cx="5187231" cy="1873058"/>
          </a:xfrm>
        </p:grpSpPr>
        <p:sp>
          <p:nvSpPr>
            <p:cNvPr id="18" name="TextBox 17"/>
            <p:cNvSpPr txBox="1"/>
            <p:nvPr/>
          </p:nvSpPr>
          <p:spPr>
            <a:xfrm>
              <a:off x="558060" y="3058923"/>
              <a:ext cx="1676505" cy="54256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3000" b="1" spc="-15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/>
                </a:rPr>
                <a:t>오류 처리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64121" cy="130155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0" b="1" spc="-15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/>
                </a:rPr>
                <a:t>Part 3.</a:t>
              </a: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/>
          <p:cNvSpPr/>
          <p:nvPr/>
        </p:nvSpPr>
        <p:spPr>
          <a:xfrm>
            <a:off x="9820275" y="6491287"/>
            <a:ext cx="2247900" cy="23812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53048" y="6334052"/>
            <a:ext cx="3238952" cy="5239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10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3662" y="654596"/>
            <a:ext cx="2818703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SQL </a:t>
            </a: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프로그래밍 </a:t>
            </a:r>
            <a:endParaRPr lang="en-US" altLang="ko-KR" sz="300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697715"/>
              </p:ext>
            </p:extLst>
          </p:nvPr>
        </p:nvGraphicFramePr>
        <p:xfrm>
          <a:off x="353732" y="4095944"/>
          <a:ext cx="10222230" cy="22707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222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2500">
                          <a:latin typeface="나눔고딕"/>
                          <a:ea typeface="나눔고딕"/>
                        </a:rPr>
                        <a:t>오류처리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709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DELIMITER $$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create procedure </a:t>
                      </a:r>
                      <a:r>
                        <a:rPr lang="en-US" altLang="en-US" sz="16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errorproc</a:t>
                      </a:r>
                      <a:r>
                        <a:rPr lang="en-US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()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begin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 dirty="0">
                          <a:solidFill>
                            <a:srgbClr val="FF0000"/>
                          </a:solidFill>
                          <a:latin typeface="나눔고딕"/>
                          <a:ea typeface="나눔고딕"/>
                        </a:rPr>
                        <a:t>declare continue handler for 1146 </a:t>
                      </a:r>
                      <a:r>
                        <a:rPr lang="en-US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select '</a:t>
                      </a:r>
                      <a:r>
                        <a:rPr lang="en-US" altLang="en-US" sz="16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테이블이</a:t>
                      </a:r>
                      <a:r>
                        <a:rPr lang="en-US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en-US" altLang="en-US" sz="16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없습니다</a:t>
                      </a:r>
                      <a:r>
                        <a:rPr lang="en-US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' as '</a:t>
                      </a:r>
                      <a:r>
                        <a:rPr lang="en-US" altLang="en-US" sz="16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메시지</a:t>
                      </a:r>
                      <a:r>
                        <a:rPr lang="en-US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';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select *  from notables;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end $$</a:t>
                      </a:r>
                    </a:p>
                    <a:p>
                      <a:pPr>
                        <a:defRPr/>
                      </a:pPr>
                      <a:r>
                        <a:rPr lang="en-US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DELIMITER ;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784542E-8E23-4548-AAE6-EC31148F9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478372"/>
              </p:ext>
            </p:extLst>
          </p:nvPr>
        </p:nvGraphicFramePr>
        <p:xfrm>
          <a:off x="353732" y="1950492"/>
          <a:ext cx="10222230" cy="15392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222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2500" dirty="0">
                          <a:latin typeface="나눔고딕"/>
                          <a:ea typeface="나눔고딕"/>
                        </a:rPr>
                        <a:t>오류확인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709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select *  from notables;</a:t>
                      </a:r>
                    </a:p>
                    <a:p>
                      <a:pPr>
                        <a:defRPr/>
                      </a:pPr>
                      <a:endParaRPr lang="en-US" altLang="en-US" sz="1600" dirty="0">
                        <a:solidFill>
                          <a:srgbClr val="808080"/>
                        </a:solidFill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Show errors;</a:t>
                      </a:r>
                    </a:p>
                    <a:p>
                      <a:pPr>
                        <a:defRPr/>
                      </a:pPr>
                      <a:endParaRPr lang="en-US" altLang="en-US" sz="1600" dirty="0">
                        <a:solidFill>
                          <a:srgbClr val="808080"/>
                        </a:solidFill>
                        <a:latin typeface="나눔고딕"/>
                        <a:ea typeface="나눔고딕"/>
                      </a:endParaRPr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4AD2556-3A45-40B6-A96E-6BFEE8B38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191137"/>
              </p:ext>
            </p:extLst>
          </p:nvPr>
        </p:nvGraphicFramePr>
        <p:xfrm>
          <a:off x="353732" y="3328035"/>
          <a:ext cx="10222230" cy="365760"/>
        </p:xfrm>
        <a:graphic>
          <a:graphicData uri="http://schemas.openxmlformats.org/drawingml/2006/table">
            <a:tbl>
              <a:tblPr>
                <a:tableStyleId>{01A66EDD-3DAB-4C5B-A090-DC80EC1FD486}</a:tableStyleId>
              </a:tblPr>
              <a:tblGrid>
                <a:gridCol w="3407410">
                  <a:extLst>
                    <a:ext uri="{9D8B030D-6E8A-4147-A177-3AD203B41FA5}">
                      <a16:colId xmlns:a16="http://schemas.microsoft.com/office/drawing/2014/main" val="2010501192"/>
                    </a:ext>
                  </a:extLst>
                </a:gridCol>
                <a:gridCol w="1882682">
                  <a:extLst>
                    <a:ext uri="{9D8B030D-6E8A-4147-A177-3AD203B41FA5}">
                      <a16:colId xmlns:a16="http://schemas.microsoft.com/office/drawing/2014/main" val="4220750806"/>
                    </a:ext>
                  </a:extLst>
                </a:gridCol>
                <a:gridCol w="4932138">
                  <a:extLst>
                    <a:ext uri="{9D8B030D-6E8A-4147-A177-3AD203B41FA5}">
                      <a16:colId xmlns:a16="http://schemas.microsoft.com/office/drawing/2014/main" val="31510749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1146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 '</a:t>
                      </a:r>
                      <a:r>
                        <a:rPr lang="en-US" dirty="0" err="1"/>
                        <a:t>sqldb.notables</a:t>
                      </a:r>
                      <a:r>
                        <a:rPr lang="en-US" dirty="0"/>
                        <a:t>' doesn't exist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572522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10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3662" y="654596"/>
            <a:ext cx="2818703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SQL </a:t>
            </a: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프로그래밍 </a:t>
            </a:r>
            <a:endParaRPr lang="en-US" altLang="ko-KR" sz="300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376720"/>
              </p:ext>
            </p:extLst>
          </p:nvPr>
        </p:nvGraphicFramePr>
        <p:xfrm>
          <a:off x="313092" y="1885625"/>
          <a:ext cx="10222230" cy="454227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222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002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2500" dirty="0">
                          <a:latin typeface="나눔고딕"/>
                          <a:ea typeface="나눔고딕"/>
                        </a:rPr>
                        <a:t>오류처리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11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DELIMITER $$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create procedure errorproc2()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begin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	declare continue handler for </a:t>
                      </a:r>
                      <a:r>
                        <a:rPr lang="en-US" altLang="ko-KR" sz="1600" b="1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SQLEXCEPTION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   begin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		show errors;	-- </a:t>
                      </a:r>
                      <a:r>
                        <a:rPr lang="ko-KR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오류 메시지를 보여준다</a:t>
                      </a:r>
                    </a:p>
                    <a:p>
                      <a:pPr>
                        <a:defRPr/>
                      </a:pPr>
                      <a:r>
                        <a:rPr lang="ko-KR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		</a:t>
                      </a: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select '</a:t>
                      </a:r>
                      <a:r>
                        <a:rPr lang="ko-KR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오류발생</a:t>
                      </a: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작업 취소 </a:t>
                      </a: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' as '</a:t>
                      </a:r>
                      <a:r>
                        <a:rPr lang="ko-KR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메시지</a:t>
                      </a: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';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		rollback; -- </a:t>
                      </a:r>
                      <a:r>
                        <a:rPr lang="ko-KR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오류 발생시 관련 작업을 원래대로 되돌림</a:t>
                      </a: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;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	end;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   select * from notbl123; -- </a:t>
                      </a:r>
                      <a:r>
                        <a:rPr lang="ko-KR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테이블 부재오류 </a:t>
                      </a:r>
                    </a:p>
                    <a:p>
                      <a:pPr>
                        <a:defRPr/>
                      </a:pPr>
                      <a:r>
                        <a:rPr lang="ko-KR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   </a:t>
                      </a: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insert into </a:t>
                      </a:r>
                      <a:r>
                        <a:rPr lang="en-US" altLang="ko-KR" sz="16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usertbl</a:t>
                      </a: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values('LSG','</a:t>
                      </a:r>
                      <a:r>
                        <a:rPr lang="ko-KR" altLang="en-US" sz="16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이상구</a:t>
                      </a: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',1988,'</a:t>
                      </a:r>
                      <a:r>
                        <a:rPr lang="ko-KR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서울</a:t>
                      </a: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',NULL,NULL,170,current_date()); -- PK</a:t>
                      </a:r>
                      <a:r>
                        <a:rPr lang="ko-KR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오류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end $$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DELIMITER ;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call errorProc2();</a:t>
                      </a:r>
                      <a:endParaRPr lang="en-US" altLang="en-US" sz="1600" dirty="0">
                        <a:solidFill>
                          <a:srgbClr val="808080"/>
                        </a:solidFill>
                        <a:latin typeface="나눔고딕"/>
                        <a:ea typeface="나눔고딕"/>
                      </a:endParaRPr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635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en-US" sz="1600" dirty="0">
                        <a:solidFill>
                          <a:srgbClr val="808080"/>
                        </a:solidFill>
                        <a:latin typeface="나눔고딕"/>
                        <a:ea typeface="나눔고딕"/>
                      </a:endParaRPr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60374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1873058"/>
            <a:chOff x="527769" y="1728426"/>
            <a:chExt cx="5187231" cy="1873058"/>
          </a:xfrm>
        </p:grpSpPr>
        <p:sp>
          <p:nvSpPr>
            <p:cNvPr id="18" name="TextBox 17"/>
            <p:cNvSpPr txBox="1"/>
            <p:nvPr/>
          </p:nvSpPr>
          <p:spPr>
            <a:xfrm>
              <a:off x="558059" y="3058923"/>
              <a:ext cx="1705080" cy="54256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3000" b="1" spc="-15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/>
                </a:rPr>
                <a:t>동적 </a:t>
              </a:r>
              <a:r>
                <a:rPr lang="en-US" altLang="ko-KR" sz="3000" b="1" spc="-15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/>
                </a:rPr>
                <a:t>SQL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64121" cy="130155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0" b="1" spc="-15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/>
                </a:rPr>
                <a:t>Part 4.</a:t>
              </a: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/>
          <p:cNvSpPr/>
          <p:nvPr/>
        </p:nvSpPr>
        <p:spPr>
          <a:xfrm>
            <a:off x="9820275" y="6491287"/>
            <a:ext cx="2247900" cy="23812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53048" y="6334052"/>
            <a:ext cx="3238952" cy="5239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10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3662" y="654596"/>
            <a:ext cx="2818703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SQL </a:t>
            </a: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프로그래밍 </a:t>
            </a:r>
            <a:endParaRPr lang="en-US" altLang="ko-KR" sz="300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graphicFrame>
        <p:nvGraphicFramePr>
          <p:cNvPr id="60" name="표 59"/>
          <p:cNvGraphicFramePr>
            <a:graphicFrameLocks noGrp="1"/>
          </p:cNvGraphicFramePr>
          <p:nvPr/>
        </p:nvGraphicFramePr>
        <p:xfrm>
          <a:off x="302932" y="2024857"/>
          <a:ext cx="10222230" cy="20269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222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2500">
                          <a:latin typeface="나눔고딕"/>
                          <a:ea typeface="나눔고딕"/>
                        </a:rPr>
                        <a:t>동적 </a:t>
                      </a:r>
                      <a:r>
                        <a:rPr lang="en-US" altLang="ko-KR" sz="2500">
                          <a:latin typeface="나눔고딕"/>
                          <a:ea typeface="나눔고딕"/>
                        </a:rPr>
                        <a:t>SQL</a:t>
                      </a:r>
                      <a:endParaRPr lang="ko-KR" altLang="en-US" sz="2500">
                        <a:latin typeface="나눔고딕"/>
                        <a:ea typeface="나눔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709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SQL</a:t>
                      </a:r>
                      <a:r>
                        <a:rPr lang="ko-KR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쿼리를 바로 실행하지 않고 미리 준비한 후에 나중에 실행하는 것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PREPARE -</a:t>
                      </a:r>
                      <a:r>
                        <a:rPr lang="ko-KR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 준비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EXECUTE -</a:t>
                      </a:r>
                      <a:r>
                        <a:rPr lang="ko-KR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실행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? -</a:t>
                      </a:r>
                      <a:r>
                        <a:rPr lang="ko-KR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나중에 삽입될 </a:t>
                      </a:r>
                      <a:r>
                        <a:rPr lang="ko-KR" altLang="en-US" sz="16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변수값</a:t>
                      </a:r>
                      <a:r>
                        <a:rPr lang="ko-KR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지정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USING - Execute</a:t>
                      </a:r>
                      <a:r>
                        <a:rPr lang="ko-KR" altLang="en-US" sz="16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실행시</a:t>
                      </a:r>
                      <a:r>
                        <a:rPr lang="ko-KR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변수값</a:t>
                      </a:r>
                      <a:r>
                        <a:rPr lang="ko-KR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전달에 사용</a:t>
                      </a:r>
                    </a:p>
                    <a:p>
                      <a:pPr>
                        <a:defRPr/>
                      </a:pPr>
                      <a:endParaRPr lang="ko-KR" altLang="en-US" sz="1600" dirty="0">
                        <a:solidFill>
                          <a:srgbClr val="808080"/>
                        </a:solidFill>
                        <a:latin typeface="나눔고딕"/>
                        <a:ea typeface="나눔고딕"/>
                      </a:endParaRPr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348272"/>
              </p:ext>
            </p:extLst>
          </p:nvPr>
        </p:nvGraphicFramePr>
        <p:xfrm>
          <a:off x="349499" y="4280694"/>
          <a:ext cx="10222230" cy="22707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222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2500">
                          <a:latin typeface="나눔고딕"/>
                          <a:ea typeface="나눔고딕"/>
                        </a:rPr>
                        <a:t>예제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709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use </a:t>
                      </a:r>
                      <a:r>
                        <a:rPr lang="en-US" altLang="ko-KR" sz="16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sqldb</a:t>
                      </a: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;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prepare </a:t>
                      </a:r>
                      <a:r>
                        <a:rPr lang="en-US" altLang="ko-KR" sz="16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myQuery</a:t>
                      </a: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from 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'select * from </a:t>
                      </a:r>
                      <a:r>
                        <a:rPr lang="en-US" altLang="ko-KR" sz="16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usertbl</a:t>
                      </a: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where </a:t>
                      </a:r>
                      <a:r>
                        <a:rPr lang="en-US" altLang="ko-KR" sz="16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userid</a:t>
                      </a: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="EJW"';	-- </a:t>
                      </a:r>
                      <a:r>
                        <a:rPr lang="ko-KR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준비</a:t>
                      </a:r>
                    </a:p>
                    <a:p>
                      <a:pPr>
                        <a:defRPr/>
                      </a:pPr>
                      <a:endParaRPr lang="ko-KR" altLang="en-US" sz="1600" dirty="0">
                        <a:solidFill>
                          <a:srgbClr val="808080"/>
                        </a:solidFill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execute </a:t>
                      </a:r>
                      <a:r>
                        <a:rPr lang="en-US" altLang="ko-KR" sz="16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myQuery</a:t>
                      </a: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;-- </a:t>
                      </a:r>
                      <a:r>
                        <a:rPr lang="ko-KR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실행</a:t>
                      </a:r>
                    </a:p>
                    <a:p>
                      <a:pPr>
                        <a:defRPr/>
                      </a:pPr>
                      <a:endParaRPr lang="ko-KR" altLang="en-US" sz="1600" dirty="0">
                        <a:solidFill>
                          <a:srgbClr val="808080"/>
                        </a:solidFill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DEALLOCATE PREPARE </a:t>
                      </a:r>
                      <a:r>
                        <a:rPr lang="en-US" altLang="ko-KR" sz="16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myQuery</a:t>
                      </a: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; -- </a:t>
                      </a:r>
                      <a:r>
                        <a:rPr lang="ko-KR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제거 </a:t>
                      </a:r>
                      <a:endParaRPr lang="ko-KR" altLang="ko-KR" sz="1600" dirty="0">
                        <a:solidFill>
                          <a:srgbClr val="808080"/>
                        </a:solidFill>
                        <a:latin typeface="나눔고딕"/>
                        <a:ea typeface="나눔고딕"/>
                      </a:endParaRPr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5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10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3663" y="654596"/>
            <a:ext cx="2732977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SQL </a:t>
            </a: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프로그래밍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380956" y="2063890"/>
          <a:ext cx="10222230" cy="1386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222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167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2500">
                          <a:latin typeface="나눔고딕"/>
                          <a:ea typeface="나눔고딕"/>
                        </a:rPr>
                        <a:t>SQL </a:t>
                      </a:r>
                      <a:r>
                        <a:rPr lang="ko-KR" altLang="en-US" sz="2500">
                          <a:latin typeface="나눔고딕"/>
                          <a:ea typeface="나눔고딕"/>
                        </a:rPr>
                        <a:t>프로그래밍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709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기본 프로그래밍 언어가 가지는 절차지향 문법</a:t>
                      </a: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(</a:t>
                      </a:r>
                      <a:r>
                        <a:rPr lang="ko-KR" altLang="en-US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분기문</a:t>
                      </a: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,</a:t>
                      </a:r>
                      <a:r>
                        <a:rPr lang="ko-KR" altLang="en-US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반복문</a:t>
                      </a: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...)</a:t>
                      </a:r>
                      <a:r>
                        <a:rPr lang="ko-KR" altLang="en-US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등의 일부를 사용할 수 있다</a:t>
                      </a:r>
                    </a:p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기본적으로 저장 프로시저 단위로 절차지향 문법을 적용해서 자주사용하는 쿼리를 담아 필요할때마다</a:t>
                      </a:r>
                    </a:p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처리할 수 있다 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6" name="표 65"/>
          <p:cNvGraphicFramePr>
            <a:graphicFrameLocks noGrp="1"/>
          </p:cNvGraphicFramePr>
          <p:nvPr/>
        </p:nvGraphicFramePr>
        <p:xfrm>
          <a:off x="391494" y="3598631"/>
          <a:ext cx="10222230" cy="94606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222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98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2500">
                          <a:latin typeface="나눔고딕"/>
                          <a:ea typeface="나눔고딕"/>
                        </a:rPr>
                        <a:t>저장 프로시저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62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절차지향을 포함한 </a:t>
                      </a:r>
                      <a:r>
                        <a:rPr lang="en-US" altLang="ko-KR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SQL</a:t>
                      </a:r>
                      <a:r>
                        <a:rPr lang="ko-KR" altLang="en-US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쿼리문을 담아 처리하기 위한 단위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7" name="표 66"/>
          <p:cNvGraphicFramePr>
            <a:graphicFrameLocks noGrp="1"/>
          </p:cNvGraphicFramePr>
          <p:nvPr/>
        </p:nvGraphicFramePr>
        <p:xfrm>
          <a:off x="391291" y="4632600"/>
          <a:ext cx="10222230" cy="20574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222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2500">
                          <a:latin typeface="나눔고딕"/>
                          <a:ea typeface="나눔고딕"/>
                        </a:rPr>
                        <a:t>문법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62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DELIMITE</a:t>
                      </a:r>
                      <a:r>
                        <a:rPr lang="ko-KR" altLang="en-US" sz="14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$$</a:t>
                      </a:r>
                      <a:r>
                        <a:rPr lang="ko-KR" altLang="en-US" sz="14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--</a:t>
                      </a:r>
                      <a:r>
                        <a:rPr lang="ko-KR" altLang="en-US" sz="14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저장 프로시저의 코딩할 부분을 묶어줌</a:t>
                      </a:r>
                    </a:p>
                    <a:p>
                      <a:pPr>
                        <a:defRPr/>
                      </a:pPr>
                      <a:r>
                        <a:rPr lang="en-US" altLang="ko-KR" sz="14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CREATE PROCEDURE </a:t>
                      </a:r>
                      <a:r>
                        <a:rPr lang="ko-KR" altLang="en-US" sz="14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스토어드 프로시저이름</a:t>
                      </a:r>
                      <a:r>
                        <a:rPr lang="en-US" altLang="ko-KR" sz="14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()</a:t>
                      </a:r>
                    </a:p>
                    <a:p>
                      <a:pPr>
                        <a:defRPr/>
                      </a:pPr>
                      <a:r>
                        <a:rPr lang="en-US" altLang="ko-KR" sz="14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BEGIN</a:t>
                      </a:r>
                    </a:p>
                    <a:p>
                      <a:pPr>
                        <a:defRPr/>
                      </a:pPr>
                      <a:r>
                        <a:rPr lang="en-US" altLang="ko-KR" sz="14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    SQL</a:t>
                      </a:r>
                      <a:r>
                        <a:rPr lang="ko-KR" altLang="en-US" sz="14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코딩</a:t>
                      </a:r>
                    </a:p>
                    <a:p>
                      <a:pPr>
                        <a:defRPr/>
                      </a:pPr>
                      <a:r>
                        <a:rPr lang="en-US" altLang="ko-KR" sz="14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END $$</a:t>
                      </a:r>
                    </a:p>
                    <a:p>
                      <a:pPr>
                        <a:defRPr/>
                      </a:pPr>
                      <a:r>
                        <a:rPr lang="en-US" altLang="ko-KR" sz="14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DELIMITER;</a:t>
                      </a:r>
                      <a:r>
                        <a:rPr lang="ko-KR" altLang="en-US" sz="14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--</a:t>
                      </a:r>
                      <a:r>
                        <a:rPr lang="ko-KR" altLang="en-US" sz="14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저장 프로시저의 종료 범위</a:t>
                      </a:r>
                    </a:p>
                    <a:p>
                      <a:pPr>
                        <a:defRPr/>
                      </a:pPr>
                      <a:r>
                        <a:rPr lang="en-US" altLang="ko-KR" sz="14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CALL </a:t>
                      </a:r>
                      <a:r>
                        <a:rPr lang="ko-KR" altLang="en-US" sz="14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스토어드 프로시저이름</a:t>
                      </a:r>
                      <a:r>
                        <a:rPr lang="en-US" altLang="ko-KR" sz="14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();</a:t>
                      </a:r>
                      <a:r>
                        <a:rPr lang="ko-KR" altLang="en-US" sz="14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 </a:t>
                      </a:r>
                      <a:r>
                        <a:rPr lang="en-US" altLang="ko-KR" sz="14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--</a:t>
                      </a:r>
                      <a:r>
                        <a:rPr lang="ko-KR" altLang="en-US" sz="14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만든 프로시저의 실행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10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3662" y="654596"/>
            <a:ext cx="2818703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SQL </a:t>
            </a: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프로그래밍 </a:t>
            </a:r>
            <a:endParaRPr lang="en-US" altLang="ko-KR" sz="300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graphicFrame>
        <p:nvGraphicFramePr>
          <p:cNvPr id="60" name="표 59"/>
          <p:cNvGraphicFramePr>
            <a:graphicFrameLocks noGrp="1"/>
          </p:cNvGraphicFramePr>
          <p:nvPr/>
        </p:nvGraphicFramePr>
        <p:xfrm>
          <a:off x="302932" y="2024857"/>
          <a:ext cx="10222230" cy="27584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222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2500">
                          <a:latin typeface="나눔고딕"/>
                          <a:ea typeface="나눔고딕"/>
                        </a:rPr>
                        <a:t>예제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709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use </a:t>
                      </a:r>
                      <a:r>
                        <a:rPr lang="en-US" altLang="ko-KR" sz="16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sqldb</a:t>
                      </a: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;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create table </a:t>
                      </a:r>
                      <a:r>
                        <a:rPr lang="en-US" altLang="ko-KR" sz="16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myTable</a:t>
                      </a: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( id int </a:t>
                      </a:r>
                      <a:r>
                        <a:rPr lang="en-US" altLang="ko-KR" sz="16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auto_increment</a:t>
                      </a: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primary key, </a:t>
                      </a:r>
                      <a:r>
                        <a:rPr lang="en-US" altLang="ko-KR" sz="16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mdate</a:t>
                      </a: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datetime);</a:t>
                      </a:r>
                    </a:p>
                    <a:p>
                      <a:pPr>
                        <a:defRPr/>
                      </a:pPr>
                      <a:endParaRPr lang="en-US" altLang="ko-KR" sz="1600" dirty="0">
                        <a:solidFill>
                          <a:srgbClr val="808080"/>
                        </a:solidFill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set @curDate = now();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prepare </a:t>
                      </a:r>
                      <a:r>
                        <a:rPr lang="en-US" altLang="ko-KR" sz="16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myquery</a:t>
                      </a: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from 'insert into </a:t>
                      </a:r>
                      <a:r>
                        <a:rPr lang="en-US" altLang="ko-KR" sz="16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mytable</a:t>
                      </a: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values(null,?)';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execute </a:t>
                      </a:r>
                      <a:r>
                        <a:rPr lang="en-US" altLang="ko-KR" sz="16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myquery</a:t>
                      </a: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en-US" altLang="ko-KR" sz="1600" b="1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using</a:t>
                      </a: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@curDate;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deallocate prepare </a:t>
                      </a:r>
                      <a:r>
                        <a:rPr lang="en-US" altLang="ko-KR" sz="16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myquery</a:t>
                      </a: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;</a:t>
                      </a:r>
                    </a:p>
                    <a:p>
                      <a:pPr>
                        <a:defRPr/>
                      </a:pPr>
                      <a:endParaRPr lang="en-US" altLang="ko-KR" sz="1600" dirty="0">
                        <a:solidFill>
                          <a:srgbClr val="808080"/>
                        </a:solidFill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select * from </a:t>
                      </a:r>
                      <a:r>
                        <a:rPr lang="en-US" altLang="ko-KR" sz="16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myTable</a:t>
                      </a: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;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83464" y="3541759"/>
            <a:ext cx="3841851" cy="7521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400" b="1" spc="-150">
                <a:solidFill>
                  <a:schemeClr val="bg1">
                    <a:alpha val="70000"/>
                  </a:schemeClr>
                </a:solidFill>
                <a:latin typeface="+mj-lt"/>
                <a:ea typeface="THE명품고딕L"/>
              </a:rPr>
              <a:t>고생하셨습니다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7767" y="2211262"/>
            <a:ext cx="3068873" cy="13015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0" b="1" spc="-15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rPr>
              <a:t>E N</a:t>
            </a:r>
            <a:r>
              <a:rPr lang="ko-KR" altLang="en-US" sz="8000" b="1" spc="-15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rPr>
              <a:t> </a:t>
            </a:r>
            <a:r>
              <a:rPr lang="en-US" altLang="ko-KR" sz="8000" b="1" spc="-15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/>
              </a:rPr>
              <a:t>D.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53048" y="6334052"/>
            <a:ext cx="3238952" cy="5239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10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3663" y="654596"/>
            <a:ext cx="2732977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SQL </a:t>
            </a: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프로그래밍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380956" y="2063890"/>
          <a:ext cx="10222230" cy="46177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222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167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2500">
                          <a:latin typeface="나눔고딕"/>
                          <a:ea typeface="나눔고딕"/>
                        </a:rPr>
                        <a:t>IF-ELSE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709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4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use employees;</a:t>
                      </a:r>
                    </a:p>
                    <a:p>
                      <a:pPr>
                        <a:defRPr/>
                      </a:pPr>
                      <a:r>
                        <a:rPr lang="en-US" altLang="en-US" sz="14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DROP PROCEDURE IF EXISTS </a:t>
                      </a:r>
                      <a:r>
                        <a:rPr lang="en-US" altLang="en-US" sz="14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ifProc</a:t>
                      </a:r>
                      <a:r>
                        <a:rPr lang="en-US" altLang="en-US" sz="14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;	-- </a:t>
                      </a:r>
                      <a:r>
                        <a:rPr lang="en-US" altLang="en-US" sz="14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기존</a:t>
                      </a:r>
                      <a:r>
                        <a:rPr lang="en-US" altLang="en-US" sz="14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en-US" altLang="en-US" sz="14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프로시저있으면</a:t>
                      </a:r>
                      <a:r>
                        <a:rPr lang="en-US" altLang="en-US" sz="14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en-US" altLang="en-US" sz="14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삭제</a:t>
                      </a:r>
                      <a:endParaRPr lang="en-US" altLang="en-US" sz="1400" dirty="0">
                        <a:solidFill>
                          <a:srgbClr val="808080"/>
                        </a:solidFill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DELIMITER $$</a:t>
                      </a:r>
                    </a:p>
                    <a:p>
                      <a:pPr>
                        <a:defRPr/>
                      </a:pPr>
                      <a:r>
                        <a:rPr lang="en-US" altLang="en-US" sz="14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CREATE PROCEDURE </a:t>
                      </a:r>
                      <a:r>
                        <a:rPr lang="en-US" altLang="en-US" sz="14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ifProc</a:t>
                      </a:r>
                      <a:r>
                        <a:rPr lang="en-US" altLang="en-US" sz="14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()</a:t>
                      </a:r>
                    </a:p>
                    <a:p>
                      <a:pPr>
                        <a:defRPr/>
                      </a:pPr>
                      <a:r>
                        <a:rPr lang="en-US" altLang="en-US" sz="14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BEGIN</a:t>
                      </a:r>
                    </a:p>
                    <a:p>
                      <a:pPr>
                        <a:defRPr/>
                      </a:pPr>
                      <a:endParaRPr lang="en-US" altLang="en-US" sz="1400" dirty="0">
                        <a:solidFill>
                          <a:srgbClr val="808080"/>
                        </a:solidFill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	DECLARE var1 INT;</a:t>
                      </a:r>
                    </a:p>
                    <a:p>
                      <a:pPr>
                        <a:defRPr/>
                      </a:pPr>
                      <a:r>
                        <a:rPr lang="en-US" altLang="en-US" sz="14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	SET var1 = 100;</a:t>
                      </a:r>
                    </a:p>
                    <a:p>
                      <a:pPr>
                        <a:defRPr/>
                      </a:pPr>
                      <a:r>
                        <a:rPr lang="en-US" altLang="en-US" sz="14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   </a:t>
                      </a:r>
                    </a:p>
                    <a:p>
                      <a:pPr>
                        <a:defRPr/>
                      </a:pPr>
                      <a:r>
                        <a:rPr lang="en-US" altLang="en-US" sz="14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  </a:t>
                      </a:r>
                      <a:r>
                        <a:rPr lang="en-US" altLang="ko-KR" sz="14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               </a:t>
                      </a:r>
                      <a:r>
                        <a:rPr lang="en-US" altLang="en-US" sz="14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IF var1 =100 THEN</a:t>
                      </a:r>
                    </a:p>
                    <a:p>
                      <a:pPr>
                        <a:defRPr/>
                      </a:pPr>
                      <a:r>
                        <a:rPr lang="en-US" altLang="en-US" sz="14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		SELECT '100입니다';</a:t>
                      </a:r>
                    </a:p>
                    <a:p>
                      <a:pPr>
                        <a:defRPr/>
                      </a:pPr>
                      <a:r>
                        <a:rPr lang="en-US" altLang="en-US" sz="14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	ELSE</a:t>
                      </a:r>
                    </a:p>
                    <a:p>
                      <a:pPr>
                        <a:defRPr/>
                      </a:pPr>
                      <a:r>
                        <a:rPr lang="en-US" altLang="en-US" sz="14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		SELECT '100이 </a:t>
                      </a:r>
                      <a:r>
                        <a:rPr lang="en-US" altLang="en-US" sz="14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아닙니다</a:t>
                      </a:r>
                      <a:r>
                        <a:rPr lang="en-US" altLang="en-US" sz="14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';</a:t>
                      </a:r>
                    </a:p>
                    <a:p>
                      <a:pPr>
                        <a:defRPr/>
                      </a:pPr>
                      <a:r>
                        <a:rPr lang="en-US" altLang="en-US" sz="14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	END IF;</a:t>
                      </a:r>
                    </a:p>
                    <a:p>
                      <a:pPr>
                        <a:defRPr/>
                      </a:pPr>
                      <a:r>
                        <a:rPr lang="en-US" altLang="en-US" sz="14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END $$</a:t>
                      </a:r>
                    </a:p>
                    <a:p>
                      <a:pPr>
                        <a:defRPr/>
                      </a:pPr>
                      <a:endParaRPr lang="en-US" altLang="en-US" sz="1400" dirty="0">
                        <a:solidFill>
                          <a:srgbClr val="808080"/>
                        </a:solidFill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4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DELIMITER ;</a:t>
                      </a:r>
                    </a:p>
                    <a:p>
                      <a:pPr>
                        <a:defRPr/>
                      </a:pPr>
                      <a:r>
                        <a:rPr lang="en-US" altLang="en-US" sz="14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call </a:t>
                      </a:r>
                      <a:r>
                        <a:rPr lang="en-US" altLang="en-US" sz="14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ifProc</a:t>
                      </a:r>
                      <a:r>
                        <a:rPr lang="en-US" altLang="en-US" sz="14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();</a:t>
                      </a:r>
                    </a:p>
                    <a:p>
                      <a:pPr>
                        <a:defRPr/>
                      </a:pPr>
                      <a:endParaRPr lang="en-US" altLang="en-US" sz="1400" dirty="0">
                        <a:solidFill>
                          <a:srgbClr val="808080"/>
                        </a:solidFill>
                        <a:latin typeface="나눔고딕"/>
                        <a:ea typeface="나눔고딕"/>
                      </a:endParaRPr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5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10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3663" y="654596"/>
            <a:ext cx="2732977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SQL </a:t>
            </a: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프로그래밍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525328"/>
              </p:ext>
            </p:extLst>
          </p:nvPr>
        </p:nvGraphicFramePr>
        <p:xfrm>
          <a:off x="370796" y="1808922"/>
          <a:ext cx="10222230" cy="49530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222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167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2500">
                          <a:latin typeface="나눔고딕"/>
                          <a:ea typeface="나눔고딕"/>
                        </a:rPr>
                        <a:t>IF-ELSE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74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2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DROP PROCEDURE IF EXISTS ifProc2;</a:t>
                      </a:r>
                    </a:p>
                    <a:p>
                      <a:pPr>
                        <a:defRPr/>
                      </a:pPr>
                      <a:endParaRPr lang="en-US" altLang="en-US" sz="1200" dirty="0">
                        <a:solidFill>
                          <a:srgbClr val="808080"/>
                        </a:solidFill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2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use employees;</a:t>
                      </a:r>
                    </a:p>
                    <a:p>
                      <a:pPr>
                        <a:defRPr/>
                      </a:pPr>
                      <a:endParaRPr lang="en-US" altLang="en-US" sz="1200" dirty="0">
                        <a:solidFill>
                          <a:srgbClr val="808080"/>
                        </a:solidFill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2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DELIMITER $$</a:t>
                      </a:r>
                    </a:p>
                    <a:p>
                      <a:pPr>
                        <a:defRPr/>
                      </a:pPr>
                      <a:r>
                        <a:rPr lang="en-US" altLang="en-US" sz="12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CREATE PROCEDURE ifProc2()</a:t>
                      </a:r>
                    </a:p>
                    <a:p>
                      <a:pPr>
                        <a:defRPr/>
                      </a:pPr>
                      <a:r>
                        <a:rPr lang="en-US" altLang="en-US" sz="12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BEGIN</a:t>
                      </a:r>
                    </a:p>
                    <a:p>
                      <a:pPr>
                        <a:defRPr/>
                      </a:pPr>
                      <a:r>
                        <a:rPr lang="en-US" altLang="en-US" sz="12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   DECLARE </a:t>
                      </a:r>
                      <a:r>
                        <a:rPr lang="en-US" altLang="en-US" sz="12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hireDATE</a:t>
                      </a:r>
                      <a:r>
                        <a:rPr lang="en-US" altLang="en-US" sz="12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date; -- </a:t>
                      </a:r>
                      <a:r>
                        <a:rPr lang="ko-KR" altLang="en-US" sz="12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입사일 	</a:t>
                      </a:r>
                    </a:p>
                    <a:p>
                      <a:pPr>
                        <a:defRPr/>
                      </a:pPr>
                      <a:r>
                        <a:rPr lang="ko-KR" altLang="en-US" sz="12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   </a:t>
                      </a:r>
                      <a:r>
                        <a:rPr lang="en-US" altLang="en-US" sz="12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DECLARE days INT; -- </a:t>
                      </a:r>
                      <a:r>
                        <a:rPr lang="ko-KR" altLang="en-US" sz="12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근무한 일수</a:t>
                      </a:r>
                    </a:p>
                    <a:p>
                      <a:pPr>
                        <a:defRPr/>
                      </a:pPr>
                      <a:r>
                        <a:rPr lang="ko-KR" altLang="en-US" sz="12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   </a:t>
                      </a:r>
                    </a:p>
                    <a:p>
                      <a:pPr>
                        <a:defRPr/>
                      </a:pPr>
                      <a:r>
                        <a:rPr lang="ko-KR" altLang="en-US" sz="12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   </a:t>
                      </a:r>
                      <a:r>
                        <a:rPr lang="en-US" altLang="en-US" sz="12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SELECT </a:t>
                      </a:r>
                      <a:r>
                        <a:rPr lang="en-US" altLang="en-US" sz="12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hire_date</a:t>
                      </a:r>
                      <a:r>
                        <a:rPr lang="en-US" altLang="en-US" sz="12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INTO </a:t>
                      </a:r>
                      <a:r>
                        <a:rPr lang="en-US" altLang="en-US" sz="12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hireDATE</a:t>
                      </a:r>
                      <a:endParaRPr lang="en-US" altLang="en-US" sz="1200" dirty="0">
                        <a:solidFill>
                          <a:srgbClr val="808080"/>
                        </a:solidFill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2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   FROM </a:t>
                      </a:r>
                      <a:r>
                        <a:rPr lang="en-US" altLang="en-US" sz="12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employees.employees</a:t>
                      </a:r>
                      <a:endParaRPr lang="en-US" altLang="en-US" sz="1200" dirty="0">
                        <a:solidFill>
                          <a:srgbClr val="808080"/>
                        </a:solidFill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2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   WHERE </a:t>
                      </a:r>
                      <a:r>
                        <a:rPr lang="en-US" altLang="en-US" sz="12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emp_no</a:t>
                      </a:r>
                      <a:r>
                        <a:rPr lang="en-US" altLang="en-US" sz="12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=10001;</a:t>
                      </a:r>
                    </a:p>
                    <a:p>
                      <a:pPr>
                        <a:defRPr/>
                      </a:pPr>
                      <a:r>
                        <a:rPr lang="en-US" altLang="en-US" sz="12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</a:p>
                    <a:p>
                      <a:pPr>
                        <a:defRPr/>
                      </a:pPr>
                      <a:r>
                        <a:rPr lang="en-US" altLang="en-US" sz="12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   SET days=DATEDIFF(</a:t>
                      </a:r>
                      <a:r>
                        <a:rPr lang="en-US" altLang="en-US" sz="12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curdate</a:t>
                      </a:r>
                      <a:r>
                        <a:rPr lang="en-US" altLang="en-US" sz="12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(),</a:t>
                      </a:r>
                      <a:r>
                        <a:rPr lang="en-US" altLang="en-US" sz="12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hireDATE</a:t>
                      </a:r>
                      <a:r>
                        <a:rPr lang="en-US" altLang="en-US" sz="12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); -- </a:t>
                      </a:r>
                      <a:r>
                        <a:rPr lang="ko-KR" altLang="en-US" sz="12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날짜의 차이</a:t>
                      </a:r>
                      <a:r>
                        <a:rPr lang="en-US" altLang="ko-KR" sz="12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(</a:t>
                      </a:r>
                      <a:r>
                        <a:rPr lang="ko-KR" altLang="en-US" sz="12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일단위</a:t>
                      </a:r>
                      <a:r>
                        <a:rPr lang="en-US" altLang="ko-KR" sz="12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)</a:t>
                      </a:r>
                    </a:p>
                    <a:p>
                      <a:pPr>
                        <a:defRPr/>
                      </a:pPr>
                      <a:r>
                        <a:rPr lang="en-US" altLang="ko-KR" sz="12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   </a:t>
                      </a:r>
                    </a:p>
                    <a:p>
                      <a:pPr>
                        <a:defRPr/>
                      </a:pPr>
                      <a:r>
                        <a:rPr lang="en-US" altLang="ko-KR" sz="12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   </a:t>
                      </a:r>
                      <a:r>
                        <a:rPr lang="en-US" altLang="en-US" sz="12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IF(days/365)&gt;=5 THEN</a:t>
                      </a:r>
                    </a:p>
                    <a:p>
                      <a:pPr>
                        <a:defRPr/>
                      </a:pPr>
                      <a:r>
                        <a:rPr lang="en-US" altLang="en-US" sz="12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		SELECT CONCAT('</a:t>
                      </a:r>
                      <a:r>
                        <a:rPr lang="ko-KR" altLang="en-US" sz="12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입사한자</a:t>
                      </a:r>
                      <a:r>
                        <a:rPr lang="en-US" altLang="ko-KR" sz="12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',</a:t>
                      </a:r>
                      <a:r>
                        <a:rPr lang="en-US" altLang="en-US" sz="12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days,'</a:t>
                      </a:r>
                      <a:r>
                        <a:rPr lang="ko-KR" altLang="en-US" sz="12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일이나 지났습니다</a:t>
                      </a:r>
                      <a:r>
                        <a:rPr lang="en-US" altLang="ko-KR" sz="12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. </a:t>
                      </a:r>
                      <a:r>
                        <a:rPr lang="ko-KR" altLang="en-US" sz="12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축하합니다</a:t>
                      </a:r>
                      <a:r>
                        <a:rPr lang="en-US" altLang="ko-KR" sz="12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!');</a:t>
                      </a:r>
                    </a:p>
                    <a:p>
                      <a:pPr>
                        <a:defRPr/>
                      </a:pPr>
                      <a:r>
                        <a:rPr lang="en-US" altLang="ko-KR" sz="12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	</a:t>
                      </a:r>
                      <a:r>
                        <a:rPr lang="en-US" altLang="en-US" sz="12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ELSE</a:t>
                      </a:r>
                    </a:p>
                    <a:p>
                      <a:pPr>
                        <a:defRPr/>
                      </a:pPr>
                      <a:r>
                        <a:rPr lang="en-US" altLang="en-US" sz="12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		SELECT '</a:t>
                      </a:r>
                      <a:r>
                        <a:rPr lang="ko-KR" altLang="en-US" sz="12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입사한지 </a:t>
                      </a:r>
                      <a:r>
                        <a:rPr lang="en-US" altLang="ko-KR" sz="12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' + </a:t>
                      </a:r>
                      <a:r>
                        <a:rPr lang="en-US" altLang="en-US" sz="12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days + '</a:t>
                      </a:r>
                      <a:r>
                        <a:rPr lang="ko-KR" altLang="en-US" sz="12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일 밖에 안되었네요</a:t>
                      </a:r>
                      <a:r>
                        <a:rPr lang="en-US" altLang="ko-KR" sz="12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. </a:t>
                      </a:r>
                      <a:r>
                        <a:rPr lang="ko-KR" altLang="en-US" sz="12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열심히 일하세요</a:t>
                      </a:r>
                      <a:r>
                        <a:rPr lang="en-US" altLang="ko-KR" sz="12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';</a:t>
                      </a:r>
                    </a:p>
                    <a:p>
                      <a:pPr>
                        <a:defRPr/>
                      </a:pPr>
                      <a:r>
                        <a:rPr lang="en-US" altLang="ko-KR" sz="12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	</a:t>
                      </a:r>
                      <a:r>
                        <a:rPr lang="en-US" altLang="en-US" sz="12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END IF;</a:t>
                      </a:r>
                    </a:p>
                    <a:p>
                      <a:pPr>
                        <a:defRPr/>
                      </a:pPr>
                      <a:r>
                        <a:rPr lang="en-US" altLang="en-US" sz="12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END $$</a:t>
                      </a:r>
                    </a:p>
                    <a:p>
                      <a:pPr>
                        <a:defRPr/>
                      </a:pPr>
                      <a:r>
                        <a:rPr lang="en-US" altLang="en-US" sz="12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DELIMITER ;</a:t>
                      </a:r>
                    </a:p>
                    <a:p>
                      <a:pPr>
                        <a:defRPr/>
                      </a:pPr>
                      <a:r>
                        <a:rPr lang="en-US" altLang="en-US" sz="12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CALL ifProc2();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10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3663" y="654596"/>
            <a:ext cx="1589977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중간문제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265337"/>
              </p:ext>
            </p:extLst>
          </p:nvPr>
        </p:nvGraphicFramePr>
        <p:xfrm>
          <a:off x="380956" y="1986915"/>
          <a:ext cx="10222230" cy="47091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222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167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2500" dirty="0">
                          <a:latin typeface="나눔고딕"/>
                          <a:ea typeface="나눔고딕"/>
                        </a:rPr>
                        <a:t>문제 </a:t>
                      </a:r>
                      <a:r>
                        <a:rPr lang="en-US" altLang="ko-KR" sz="2500" dirty="0">
                          <a:latin typeface="나눔고딕"/>
                          <a:ea typeface="나눔고딕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709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-- </a:t>
                      </a:r>
                      <a:r>
                        <a:rPr lang="ko-KR" altLang="en-US" sz="16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innerjoin</a:t>
                      </a:r>
                      <a:r>
                        <a:rPr lang="ko-KR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으로</a:t>
                      </a:r>
                      <a:r>
                        <a:rPr lang="ko-KR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userid,name,birthyear,prodname,price</a:t>
                      </a:r>
                      <a:r>
                        <a:rPr lang="ko-KR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*</a:t>
                      </a:r>
                      <a:r>
                        <a:rPr lang="ko-KR" altLang="en-US" sz="16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amount</a:t>
                      </a: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나이</a:t>
                      </a: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만</a:t>
                      </a: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)</a:t>
                      </a:r>
                      <a:r>
                        <a:rPr lang="ko-KR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를 출력</a:t>
                      </a:r>
                    </a:p>
                    <a:p>
                      <a:pPr>
                        <a:defRPr/>
                      </a:pPr>
                      <a:r>
                        <a:rPr lang="ko-KR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-- 나이 구하기 함수 (</a:t>
                      </a:r>
                      <a:r>
                        <a:rPr lang="ko-KR" altLang="en-US" sz="16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year</a:t>
                      </a:r>
                      <a:r>
                        <a:rPr lang="ko-KR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(</a:t>
                      </a:r>
                      <a:r>
                        <a:rPr lang="ko-KR" altLang="en-US" sz="16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now</a:t>
                      </a:r>
                      <a:r>
                        <a:rPr lang="ko-KR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()) -</a:t>
                      </a:r>
                      <a:r>
                        <a:rPr lang="ko-KR" altLang="en-US" sz="16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현재년도</a:t>
                      </a:r>
                      <a:r>
                        <a:rPr lang="ko-KR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구하기)</a:t>
                      </a:r>
                    </a:p>
                    <a:p>
                      <a:pPr>
                        <a:defRPr/>
                      </a:pPr>
                      <a:r>
                        <a:rPr lang="ko-KR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-- </a:t>
                      </a:r>
                      <a:r>
                        <a:rPr lang="ko-KR" altLang="en-US" sz="16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ex</a:t>
                      </a:r>
                      <a:r>
                        <a:rPr lang="ko-KR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BBK	</a:t>
                      </a:r>
                      <a:r>
                        <a:rPr lang="ko-KR" altLang="en-US" sz="16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바비킴</a:t>
                      </a:r>
                      <a:r>
                        <a:rPr lang="ko-KR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	1973	모니터	1000  </a:t>
                      </a:r>
                      <a:r>
                        <a:rPr lang="ko-KR" altLang="en-US" sz="1600" dirty="0">
                          <a:solidFill>
                            <a:srgbClr val="FF0000"/>
                          </a:solidFill>
                          <a:latin typeface="나눔고딕"/>
                          <a:ea typeface="나눔고딕"/>
                        </a:rPr>
                        <a:t>47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(2020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년도기준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)</a:t>
                      </a:r>
                      <a:endParaRPr lang="ko-KR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endParaRPr lang="en-US" altLang="ko-KR" sz="1600" dirty="0">
                        <a:solidFill>
                          <a:srgbClr val="808080"/>
                        </a:solidFill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[</a:t>
                      </a:r>
                      <a:r>
                        <a:rPr lang="ko-KR" altLang="en-US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프로시저 </a:t>
                      </a: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]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DROP PROCEDURE IF EXISTS </a:t>
                      </a:r>
                      <a:r>
                        <a:rPr lang="en-US" altLang="ko-KR" sz="16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ageProc</a:t>
                      </a: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;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-- </a:t>
                      </a:r>
                      <a:r>
                        <a:rPr lang="en-US" altLang="ko-KR" sz="16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시작</a:t>
                      </a: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-------------------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DELIMITER $$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CREATE PROCEDURE </a:t>
                      </a:r>
                      <a:r>
                        <a:rPr lang="en-US" altLang="ko-KR" sz="16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ageProc</a:t>
                      </a: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()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BEGIN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-- </a:t>
                      </a:r>
                      <a:r>
                        <a:rPr lang="en-US" altLang="ko-KR" sz="16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본문</a:t>
                      </a: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-------------------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나눔고딕"/>
                          <a:ea typeface="나눔고딕"/>
                        </a:rPr>
                        <a:t>//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나눔고딕"/>
                          <a:ea typeface="나눔고딕"/>
                        </a:rPr>
                        <a:t>inner join 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  <a:latin typeface="나눔고딕"/>
                          <a:ea typeface="나눔고딕"/>
                        </a:rPr>
                        <a:t>추가부분</a:t>
                      </a:r>
                      <a:endParaRPr lang="ko-KR" altLang="en-US" sz="1600" dirty="0">
                        <a:solidFill>
                          <a:srgbClr val="808080"/>
                        </a:solidFill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-- 끝-------------------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END $$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DELIMITER ;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-- </a:t>
                      </a:r>
                      <a:r>
                        <a:rPr lang="en-US" altLang="ko-KR" sz="16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실행</a:t>
                      </a: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-------------------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call </a:t>
                      </a:r>
                      <a:r>
                        <a:rPr lang="en-US" altLang="ko-KR" sz="1600" dirty="0" err="1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ageProc</a:t>
                      </a:r>
                      <a:r>
                        <a:rPr lang="en-US" altLang="ko-KR" sz="16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();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10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3663" y="654596"/>
            <a:ext cx="1589977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중간문제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15107" y="1908354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380956" y="2063890"/>
          <a:ext cx="10222230" cy="4678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222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167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2500">
                          <a:latin typeface="나눔고딕"/>
                          <a:ea typeface="나눔고딕"/>
                        </a:rPr>
                        <a:t>문제 </a:t>
                      </a:r>
                      <a:r>
                        <a:rPr lang="en-US" altLang="ko-KR" sz="2500">
                          <a:latin typeface="나눔고딕"/>
                          <a:ea typeface="나눔고딕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709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dirty="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</a:rPr>
                        <a:t>DROP PROCEDURE IF EXISTS </a:t>
                      </a:r>
                      <a:r>
                        <a:rPr lang="en-US" altLang="en-US" dirty="0" err="1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</a:rPr>
                        <a:t>ageProc</a:t>
                      </a:r>
                      <a:r>
                        <a:rPr lang="en-US" altLang="en-US" dirty="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</a:rPr>
                        <a:t>;</a:t>
                      </a:r>
                    </a:p>
                    <a:p>
                      <a:pPr>
                        <a:defRPr/>
                      </a:pPr>
                      <a:r>
                        <a:rPr lang="en-US" altLang="en-US" dirty="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</a:rPr>
                        <a:t>-- </a:t>
                      </a:r>
                      <a:r>
                        <a:rPr lang="en-US" altLang="en-US" dirty="0" err="1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</a:rPr>
                        <a:t>시작</a:t>
                      </a:r>
                      <a:r>
                        <a:rPr lang="en-US" altLang="en-US" dirty="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</a:rPr>
                        <a:t> -------------------</a:t>
                      </a:r>
                    </a:p>
                    <a:p>
                      <a:pPr>
                        <a:defRPr/>
                      </a:pPr>
                      <a:r>
                        <a:rPr lang="en-US" altLang="en-US" dirty="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</a:rPr>
                        <a:t>DELIMITER $$</a:t>
                      </a:r>
                    </a:p>
                    <a:p>
                      <a:pPr>
                        <a:defRPr/>
                      </a:pPr>
                      <a:r>
                        <a:rPr lang="en-US" altLang="en-US" dirty="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</a:rPr>
                        <a:t>CREATE PROCEDURE </a:t>
                      </a:r>
                      <a:r>
                        <a:rPr lang="en-US" altLang="en-US" dirty="0" err="1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</a:rPr>
                        <a:t>ageProc</a:t>
                      </a:r>
                      <a:r>
                        <a:rPr lang="en-US" altLang="en-US" dirty="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</a:rPr>
                        <a:t>()</a:t>
                      </a:r>
                    </a:p>
                    <a:p>
                      <a:pPr>
                        <a:defRPr/>
                      </a:pPr>
                      <a:r>
                        <a:rPr lang="en-US" altLang="en-US" dirty="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</a:rPr>
                        <a:t>BEGIN</a:t>
                      </a:r>
                    </a:p>
                    <a:p>
                      <a:pPr>
                        <a:defRPr/>
                      </a:pPr>
                      <a:r>
                        <a:rPr lang="en-US" altLang="en-US" dirty="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</a:rPr>
                        <a:t>declare </a:t>
                      </a:r>
                      <a:r>
                        <a:rPr lang="en-US" altLang="en-US" dirty="0" err="1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</a:rPr>
                        <a:t>tmp</a:t>
                      </a:r>
                      <a:r>
                        <a:rPr lang="en-US" altLang="en-US" dirty="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</a:rPr>
                        <a:t> char(5);</a:t>
                      </a:r>
                    </a:p>
                    <a:p>
                      <a:pPr>
                        <a:defRPr/>
                      </a:pPr>
                      <a:r>
                        <a:rPr lang="en-US" altLang="en-US" dirty="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</a:rPr>
                        <a:t>select </a:t>
                      </a:r>
                      <a:r>
                        <a:rPr lang="en-US" altLang="en-US" dirty="0" err="1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</a:rPr>
                        <a:t>usertbl.userid,name,birthyear,prodname,price</a:t>
                      </a:r>
                      <a:r>
                        <a:rPr lang="en-US" altLang="en-US" dirty="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</a:rPr>
                        <a:t>*amount,(year(now())-birthyear)</a:t>
                      </a:r>
                    </a:p>
                    <a:p>
                      <a:pPr>
                        <a:defRPr/>
                      </a:pPr>
                      <a:r>
                        <a:rPr lang="en-US" altLang="en-US" dirty="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</a:rPr>
                        <a:t>from </a:t>
                      </a:r>
                      <a:r>
                        <a:rPr lang="en-US" altLang="en-US" dirty="0" err="1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</a:rPr>
                        <a:t>usertbl</a:t>
                      </a:r>
                      <a:endParaRPr lang="en-US" altLang="en-US" dirty="0">
                        <a:solidFill>
                          <a:srgbClr val="D9D9D9"/>
                        </a:solidFill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dirty="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</a:rPr>
                        <a:t>inner join </a:t>
                      </a:r>
                      <a:r>
                        <a:rPr lang="en-US" altLang="en-US" dirty="0" err="1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</a:rPr>
                        <a:t>buytbl</a:t>
                      </a:r>
                      <a:endParaRPr lang="en-US" altLang="en-US" dirty="0">
                        <a:solidFill>
                          <a:srgbClr val="D9D9D9"/>
                        </a:solidFill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dirty="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</a:rPr>
                        <a:t>on </a:t>
                      </a:r>
                      <a:r>
                        <a:rPr lang="en-US" altLang="en-US" dirty="0" err="1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</a:rPr>
                        <a:t>usertbl.userid</a:t>
                      </a:r>
                      <a:r>
                        <a:rPr lang="en-US" altLang="en-US" dirty="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</a:rPr>
                        <a:t>=</a:t>
                      </a:r>
                      <a:r>
                        <a:rPr lang="en-US" altLang="en-US" dirty="0" err="1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</a:rPr>
                        <a:t>buytbl.userid</a:t>
                      </a:r>
                      <a:r>
                        <a:rPr lang="en-US" altLang="en-US" dirty="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</a:rPr>
                        <a:t>;</a:t>
                      </a:r>
                    </a:p>
                    <a:p>
                      <a:pPr>
                        <a:defRPr/>
                      </a:pPr>
                      <a:r>
                        <a:rPr lang="en-US" altLang="en-US" dirty="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</a:rPr>
                        <a:t>-- 끝-------------------</a:t>
                      </a:r>
                    </a:p>
                    <a:p>
                      <a:pPr>
                        <a:defRPr/>
                      </a:pPr>
                      <a:r>
                        <a:rPr lang="en-US" altLang="en-US" dirty="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</a:rPr>
                        <a:t>END $$</a:t>
                      </a:r>
                    </a:p>
                    <a:p>
                      <a:pPr>
                        <a:defRPr/>
                      </a:pPr>
                      <a:r>
                        <a:rPr lang="en-US" altLang="en-US" dirty="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</a:rPr>
                        <a:t>DELIMITER ;</a:t>
                      </a:r>
                    </a:p>
                    <a:p>
                      <a:pPr>
                        <a:defRPr/>
                      </a:pPr>
                      <a:r>
                        <a:rPr lang="en-US" altLang="en-US" dirty="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</a:rPr>
                        <a:t>-- </a:t>
                      </a:r>
                      <a:r>
                        <a:rPr lang="en-US" altLang="en-US" dirty="0" err="1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</a:rPr>
                        <a:t>실행</a:t>
                      </a:r>
                      <a:r>
                        <a:rPr lang="en-US" altLang="en-US" dirty="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</a:rPr>
                        <a:t>-------------------</a:t>
                      </a:r>
                    </a:p>
                    <a:p>
                      <a:pPr>
                        <a:defRPr/>
                      </a:pPr>
                      <a:r>
                        <a:rPr lang="en-US" altLang="en-US" dirty="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</a:rPr>
                        <a:t>call </a:t>
                      </a:r>
                      <a:r>
                        <a:rPr lang="en-US" altLang="en-US" dirty="0" err="1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</a:rPr>
                        <a:t>ageProc</a:t>
                      </a:r>
                      <a:r>
                        <a:rPr lang="en-US" altLang="en-US" dirty="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</a:rPr>
                        <a:t>();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5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10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3663" y="654596"/>
            <a:ext cx="2732977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SQL </a:t>
            </a: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프로그래밍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006158"/>
              </p:ext>
            </p:extLst>
          </p:nvPr>
        </p:nvGraphicFramePr>
        <p:xfrm>
          <a:off x="380956" y="2063890"/>
          <a:ext cx="10222230" cy="4404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222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167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2500">
                          <a:latin typeface="나눔고딕"/>
                          <a:ea typeface="나눔고딕"/>
                        </a:rPr>
                        <a:t>ELSEIF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709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2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DELIMITER $$</a:t>
                      </a:r>
                    </a:p>
                    <a:p>
                      <a:pPr>
                        <a:defRPr/>
                      </a:pPr>
                      <a:r>
                        <a:rPr lang="en-US" altLang="en-US" sz="12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create procedure ifProc3()</a:t>
                      </a:r>
                    </a:p>
                    <a:p>
                      <a:pPr>
                        <a:defRPr/>
                      </a:pPr>
                      <a:r>
                        <a:rPr lang="en-US" altLang="en-US" sz="12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BEGIN</a:t>
                      </a:r>
                    </a:p>
                    <a:p>
                      <a:pPr>
                        <a:defRPr/>
                      </a:pPr>
                      <a:r>
                        <a:rPr lang="en-US" altLang="en-US" sz="12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	DECLARE point INT;</a:t>
                      </a:r>
                    </a:p>
                    <a:p>
                      <a:pPr>
                        <a:defRPr/>
                      </a:pPr>
                      <a:r>
                        <a:rPr lang="en-US" altLang="en-US" sz="12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   DECLARE credit CHAR(1);</a:t>
                      </a:r>
                    </a:p>
                    <a:p>
                      <a:pPr>
                        <a:defRPr/>
                      </a:pPr>
                      <a:r>
                        <a:rPr lang="en-US" altLang="en-US" sz="12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   SET point = 77;</a:t>
                      </a:r>
                    </a:p>
                    <a:p>
                      <a:pPr>
                        <a:defRPr/>
                      </a:pPr>
                      <a:r>
                        <a:rPr lang="en-US" altLang="en-US" sz="12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   IF point &gt;=90 THEN</a:t>
                      </a:r>
                    </a:p>
                    <a:p>
                      <a:pPr>
                        <a:defRPr/>
                      </a:pPr>
                      <a:r>
                        <a:rPr lang="en-US" altLang="en-US" sz="12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		SET credit = 'A';</a:t>
                      </a:r>
                    </a:p>
                    <a:p>
                      <a:pPr>
                        <a:defRPr/>
                      </a:pPr>
                      <a:r>
                        <a:rPr lang="en-US" altLang="en-US" sz="12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   ELSEIF point &gt;=80 THEN</a:t>
                      </a:r>
                    </a:p>
                    <a:p>
                      <a:pPr>
                        <a:defRPr/>
                      </a:pPr>
                      <a:r>
                        <a:rPr lang="en-US" altLang="en-US" sz="12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		set credit = 'B';</a:t>
                      </a:r>
                    </a:p>
                    <a:p>
                      <a:pPr>
                        <a:defRPr/>
                      </a:pPr>
                      <a:r>
                        <a:rPr lang="en-US" altLang="en-US" sz="12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   ELSEIF point &gt;=70 THEN</a:t>
                      </a:r>
                    </a:p>
                    <a:p>
                      <a:pPr>
                        <a:defRPr/>
                      </a:pPr>
                      <a:r>
                        <a:rPr lang="en-US" altLang="en-US" sz="12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		set credit = 'C';</a:t>
                      </a:r>
                    </a:p>
                    <a:p>
                      <a:pPr>
                        <a:defRPr/>
                      </a:pPr>
                      <a:r>
                        <a:rPr lang="en-US" altLang="en-US" sz="12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	ELSEIF point &gt;=60 THEN</a:t>
                      </a:r>
                    </a:p>
                    <a:p>
                      <a:pPr>
                        <a:defRPr/>
                      </a:pPr>
                      <a:r>
                        <a:rPr lang="en-US" altLang="en-US" sz="12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		set credit = 'D';</a:t>
                      </a:r>
                    </a:p>
                    <a:p>
                      <a:pPr>
                        <a:defRPr/>
                      </a:pPr>
                      <a:r>
                        <a:rPr lang="en-US" altLang="en-US" sz="12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	ELSE</a:t>
                      </a:r>
                    </a:p>
                    <a:p>
                      <a:pPr>
                        <a:defRPr/>
                      </a:pPr>
                      <a:r>
                        <a:rPr lang="en-US" altLang="en-US" sz="12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		set credit='F';</a:t>
                      </a:r>
                    </a:p>
                    <a:p>
                      <a:pPr>
                        <a:defRPr/>
                      </a:pPr>
                      <a:r>
                        <a:rPr lang="en-US" altLang="en-US" sz="12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	END if;</a:t>
                      </a:r>
                    </a:p>
                    <a:p>
                      <a:pPr>
                        <a:defRPr/>
                      </a:pPr>
                      <a:r>
                        <a:rPr lang="en-US" altLang="en-US" sz="12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   SELECT CONCAT('</a:t>
                      </a:r>
                      <a:r>
                        <a:rPr lang="ko-KR" altLang="en-US" sz="12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취득 점수 </a:t>
                      </a:r>
                      <a:r>
                        <a:rPr lang="en-US" altLang="ko-KR" sz="12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==&gt;' ,</a:t>
                      </a:r>
                      <a:r>
                        <a:rPr lang="en-US" altLang="en-US" sz="12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point), CONCAT('</a:t>
                      </a:r>
                      <a:r>
                        <a:rPr lang="ko-KR" altLang="en-US" sz="12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학점</a:t>
                      </a:r>
                      <a:r>
                        <a:rPr lang="en-US" altLang="ko-KR" sz="12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==&gt;',</a:t>
                      </a:r>
                      <a:r>
                        <a:rPr lang="en-US" altLang="en-US" sz="12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credit);</a:t>
                      </a:r>
                    </a:p>
                    <a:p>
                      <a:pPr>
                        <a:defRPr/>
                      </a:pPr>
                      <a:r>
                        <a:rPr lang="en-US" altLang="en-US" sz="12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END$$</a:t>
                      </a:r>
                    </a:p>
                    <a:p>
                      <a:pPr>
                        <a:defRPr/>
                      </a:pPr>
                      <a:r>
                        <a:rPr lang="en-US" altLang="en-US" sz="12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DELIMITER ;</a:t>
                      </a:r>
                    </a:p>
                    <a:p>
                      <a:pPr>
                        <a:defRPr/>
                      </a:pPr>
                      <a:r>
                        <a:rPr lang="en-US" altLang="en-US" sz="1200" dirty="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call ifProc3();</a:t>
                      </a:r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10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3663" y="654596"/>
            <a:ext cx="2732977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SQL </a:t>
            </a: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프로그래밍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380956" y="2063890"/>
          <a:ext cx="10222230" cy="45262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222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167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2500">
                          <a:latin typeface="나눔고딕"/>
                          <a:ea typeface="나눔고딕"/>
                        </a:rPr>
                        <a:t>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709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0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DROP PROCEDURE IF EXISTS caseProc;</a:t>
                      </a:r>
                    </a:p>
                    <a:p>
                      <a:pPr>
                        <a:defRPr/>
                      </a:pPr>
                      <a:r>
                        <a:rPr lang="en-US" altLang="en-US" sz="10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DELIMITER $$</a:t>
                      </a:r>
                    </a:p>
                    <a:p>
                      <a:pPr>
                        <a:defRPr/>
                      </a:pPr>
                      <a:r>
                        <a:rPr lang="en-US" altLang="en-US" sz="10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CREATE PROCEDURE caseProc()</a:t>
                      </a:r>
                    </a:p>
                    <a:p>
                      <a:pPr>
                        <a:defRPr/>
                      </a:pPr>
                      <a:r>
                        <a:rPr lang="en-US" altLang="en-US" sz="10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BEGIN</a:t>
                      </a:r>
                    </a:p>
                    <a:p>
                      <a:pPr>
                        <a:defRPr/>
                      </a:pPr>
                      <a:r>
                        <a:rPr lang="en-US" altLang="en-US" sz="10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	DECLARE point INT;</a:t>
                      </a:r>
                    </a:p>
                    <a:p>
                      <a:pPr>
                        <a:defRPr/>
                      </a:pPr>
                      <a:r>
                        <a:rPr lang="en-US" altLang="en-US" sz="10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   DECLARE credit CHAR(1);</a:t>
                      </a:r>
                    </a:p>
                    <a:p>
                      <a:pPr>
                        <a:defRPr/>
                      </a:pPr>
                      <a:r>
                        <a:rPr lang="en-US" altLang="en-US" sz="10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   SET point = 77;</a:t>
                      </a:r>
                    </a:p>
                    <a:p>
                      <a:pPr>
                        <a:defRPr/>
                      </a:pPr>
                      <a:r>
                        <a:rPr lang="en-US" altLang="en-US" sz="10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   </a:t>
                      </a:r>
                    </a:p>
                    <a:p>
                      <a:pPr>
                        <a:defRPr/>
                      </a:pPr>
                      <a:r>
                        <a:rPr lang="en-US" altLang="en-US" sz="10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    CASE</a:t>
                      </a:r>
                    </a:p>
                    <a:p>
                      <a:pPr>
                        <a:defRPr/>
                      </a:pPr>
                      <a:r>
                        <a:rPr lang="en-US" altLang="en-US" sz="10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		WHEN point &gt;=90 THEN</a:t>
                      </a:r>
                    </a:p>
                    <a:p>
                      <a:pPr>
                        <a:defRPr/>
                      </a:pPr>
                      <a:r>
                        <a:rPr lang="en-US" altLang="en-US" sz="10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			SET credit='A';</a:t>
                      </a:r>
                    </a:p>
                    <a:p>
                      <a:pPr>
                        <a:defRPr/>
                      </a:pPr>
                      <a:r>
                        <a:rPr lang="en-US" altLang="en-US" sz="10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		WHEN point &gt;=80 THEN</a:t>
                      </a:r>
                    </a:p>
                    <a:p>
                      <a:pPr>
                        <a:defRPr/>
                      </a:pPr>
                      <a:r>
                        <a:rPr lang="en-US" altLang="en-US" sz="10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			SET credit = 'B';</a:t>
                      </a:r>
                    </a:p>
                    <a:p>
                      <a:pPr>
                        <a:defRPr/>
                      </a:pPr>
                      <a:r>
                        <a:rPr lang="en-US" altLang="en-US" sz="10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		WHEN point &gt;= 70 THEN</a:t>
                      </a:r>
                    </a:p>
                    <a:p>
                      <a:pPr>
                        <a:defRPr/>
                      </a:pPr>
                      <a:r>
                        <a:rPr lang="en-US" altLang="en-US" sz="10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			SET credit='C';</a:t>
                      </a:r>
                    </a:p>
                    <a:p>
                      <a:pPr>
                        <a:defRPr/>
                      </a:pPr>
                      <a:r>
                        <a:rPr lang="en-US" altLang="en-US" sz="10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		WHEN point &gt;=60 THEN</a:t>
                      </a:r>
                    </a:p>
                    <a:p>
                      <a:pPr>
                        <a:defRPr/>
                      </a:pPr>
                      <a:r>
                        <a:rPr lang="en-US" altLang="en-US" sz="10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			SET credit = 'D';</a:t>
                      </a:r>
                    </a:p>
                    <a:p>
                      <a:pPr>
                        <a:defRPr/>
                      </a:pPr>
                      <a:r>
                        <a:rPr lang="en-US" altLang="en-US" sz="10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		ELSE</a:t>
                      </a:r>
                    </a:p>
                    <a:p>
                      <a:pPr>
                        <a:defRPr/>
                      </a:pPr>
                      <a:r>
                        <a:rPr lang="en-US" altLang="en-US" sz="10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			SET credit='F';</a:t>
                      </a:r>
                    </a:p>
                    <a:p>
                      <a:pPr>
                        <a:defRPr/>
                      </a:pPr>
                      <a:r>
                        <a:rPr lang="en-US" altLang="en-US" sz="10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	END CASE;</a:t>
                      </a:r>
                    </a:p>
                    <a:p>
                      <a:pPr>
                        <a:defRPr/>
                      </a:pPr>
                      <a:r>
                        <a:rPr lang="en-US" altLang="en-US" sz="10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SELECT CONCAT('취득점수==&gt;',point), CONCAT('학점==&gt;',credit);</a:t>
                      </a:r>
                    </a:p>
                    <a:p>
                      <a:pPr>
                        <a:defRPr/>
                      </a:pPr>
                      <a:r>
                        <a:rPr lang="en-US" altLang="en-US" sz="10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END $$</a:t>
                      </a:r>
                    </a:p>
                    <a:p>
                      <a:pPr>
                        <a:defRPr/>
                      </a:pPr>
                      <a:r>
                        <a:rPr lang="en-US" altLang="en-US" sz="10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DELIMITER ;</a:t>
                      </a:r>
                    </a:p>
                    <a:p>
                      <a:pPr>
                        <a:defRPr/>
                      </a:pPr>
                      <a:endParaRPr lang="en-US" altLang="en-US" sz="1000">
                        <a:solidFill>
                          <a:srgbClr val="808080"/>
                        </a:solidFill>
                        <a:latin typeface="나눔고딕"/>
                        <a:ea typeface="나눔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000">
                          <a:solidFill>
                            <a:srgbClr val="808080"/>
                          </a:solidFill>
                          <a:latin typeface="나눔고딕"/>
                          <a:ea typeface="나눔고딕"/>
                        </a:rPr>
                        <a:t>Call caseProc();</a:t>
                      </a:r>
                    </a:p>
                    <a:p>
                      <a:pPr>
                        <a:defRPr/>
                      </a:pPr>
                      <a:endParaRPr lang="en-US" altLang="en-US" sz="1000">
                        <a:solidFill>
                          <a:srgbClr val="808080"/>
                        </a:solidFill>
                        <a:latin typeface="나눔고딕"/>
                        <a:ea typeface="나눔고딕"/>
                      </a:endParaRPr>
                    </a:p>
                  </a:txBody>
                  <a:tcP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2438</Words>
  <Application>Microsoft Office PowerPoint</Application>
  <PresentationFormat>와이드스크린</PresentationFormat>
  <Paragraphs>507</Paragraphs>
  <Slides>31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나눔고딕</vt:lpstr>
      <vt:lpstr>나눔스퀘어라운드 Regular</vt:lpstr>
      <vt:lpstr>함초롬돋움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우균 정</cp:lastModifiedBy>
  <cp:revision>611</cp:revision>
  <dcterms:created xsi:type="dcterms:W3CDTF">2015-07-07T04:48:58Z</dcterms:created>
  <dcterms:modified xsi:type="dcterms:W3CDTF">2021-06-03T00:20:01Z</dcterms:modified>
  <cp:version>1000.0000.01</cp:version>
</cp:coreProperties>
</file>