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4" autoAdjust="0"/>
    <p:restoredTop sz="84426"/>
  </p:normalViewPr>
  <p:slideViewPr>
    <p:cSldViewPr snapToGrid="0" showGuides="1">
      <p:cViewPr varScale="1">
        <p:scale>
          <a:sx n="72" d="100"/>
          <a:sy n="72" d="100"/>
        </p:scale>
        <p:origin x="1526" y="62"/>
      </p:cViewPr>
      <p:guideLst>
        <p:guide orient="horz" pos="2177"/>
        <p:guide pos="3840"/>
      </p:guideLst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6/3/2021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776459" y="6505575"/>
            <a:ext cx="234546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4"/>
              </a:solidFill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611663" y="3456445"/>
            <a:ext cx="604657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2"/>
          <p:cNvGrpSpPr/>
          <p:nvPr/>
        </p:nvGrpSpPr>
        <p:grpSpPr>
          <a:xfrm>
            <a:off x="7704760" y="1108112"/>
            <a:ext cx="2910665" cy="2941837"/>
            <a:chOff x="8307536" y="513343"/>
            <a:chExt cx="3656577" cy="3695737"/>
          </a:xfrm>
        </p:grpSpPr>
        <p:sp>
          <p:nvSpPr>
            <p:cNvPr id="6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5" name="TextBox 17"/>
          <p:cNvSpPr txBox="1"/>
          <p:nvPr/>
        </p:nvSpPr>
        <p:spPr>
          <a:xfrm>
            <a:off x="442656" y="2299661"/>
            <a:ext cx="7323663" cy="1003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 spc="-150">
                <a:solidFill>
                  <a:srgbClr val="595959"/>
                </a:solidFill>
                <a:latin typeface="+mj-lt"/>
                <a:ea typeface="THE명품고딕L"/>
              </a:rPr>
              <a:t>11</a:t>
            </a:r>
            <a:r>
              <a:rPr lang="ko-KR" altLang="en-US" sz="6000" b="1" spc="-150">
                <a:solidFill>
                  <a:srgbClr val="595959"/>
                </a:solidFill>
                <a:latin typeface="+mj-lt"/>
                <a:ea typeface="THE명품고딕L"/>
              </a:rPr>
              <a:t> 테이블 삭제</a:t>
            </a:r>
            <a:r>
              <a:rPr lang="en-US" altLang="ko-KR" sz="6000" b="1" spc="-150">
                <a:solidFill>
                  <a:srgbClr val="595959"/>
                </a:solidFill>
                <a:latin typeface="+mj-lt"/>
                <a:ea typeface="THE명품고딕L"/>
              </a:rPr>
              <a:t>/</a:t>
            </a:r>
            <a:r>
              <a:rPr lang="ko-KR" altLang="en-US" sz="6000" b="1" spc="-150">
                <a:solidFill>
                  <a:srgbClr val="595959"/>
                </a:solidFill>
                <a:latin typeface="+mj-lt"/>
                <a:ea typeface="THE명품고딕L"/>
              </a:rPr>
              <a:t>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7" y="654596"/>
            <a:ext cx="158998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rgbClr val="808080"/>
              </a:solidFill>
              <a:latin typeface="Consolas"/>
            </a:endParaRPr>
          </a:p>
          <a:p>
            <a:pPr>
              <a:defRPr/>
            </a:pPr>
            <a:endParaRPr lang="en-US" altLang="ko-KR">
              <a:solidFill>
                <a:srgbClr val="808080"/>
              </a:solidFill>
              <a:latin typeface="Consolas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467445" y="2054260"/>
          <a:ext cx="10222230" cy="45589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71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655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1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customerTbl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의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grade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행에 일반 실버 골드 다이아 만 입력가능설정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(CHECK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이름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: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CK_grade)</a:t>
                      </a:r>
                    </a:p>
                    <a:p>
                      <a:pPr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Consolas"/>
                      </a:endParaRPr>
                    </a:p>
                    <a:p>
                      <a:pPr>
                        <a:defRPr/>
                      </a:pPr>
                      <a:r>
                        <a:rPr lang="ko-KR" altLang="ko-KR">
                          <a:solidFill>
                            <a:srgbClr val="808080"/>
                          </a:solidFill>
                          <a:latin typeface="Consolas"/>
                        </a:rPr>
                        <a:t>alter table customertbl</a:t>
                      </a:r>
                    </a:p>
                    <a:p>
                      <a:pPr>
                        <a:defRPr/>
                      </a:pPr>
                      <a:r>
                        <a:rPr lang="ko-KR" altLang="ko-KR">
                          <a:solidFill>
                            <a:srgbClr val="808080"/>
                          </a:solidFill>
                          <a:latin typeface="Consolas"/>
                        </a:rPr>
                        <a:t>add constraint ck_grade</a:t>
                      </a:r>
                    </a:p>
                    <a:p>
                      <a:pPr>
                        <a:defRPr/>
                      </a:pPr>
                      <a:r>
                        <a:rPr lang="ko-KR" altLang="ko-KR">
                          <a:solidFill>
                            <a:srgbClr val="808080"/>
                          </a:solidFill>
                          <a:latin typeface="Consolas"/>
                        </a:rPr>
                        <a:t>check (grade in('일반','실버','골드','다이아'));</a:t>
                      </a:r>
                    </a:p>
                    <a:p>
                      <a:pPr>
                        <a:defRPr/>
                      </a:pPr>
                      <a:r>
                        <a:rPr lang="ko-KR" altLang="ko-KR">
                          <a:solidFill>
                            <a:srgbClr val="808080"/>
                          </a:solidFill>
                          <a:latin typeface="Consolas"/>
                        </a:rPr>
                        <a:t>-- 제약 조건 확인</a:t>
                      </a:r>
                    </a:p>
                    <a:p>
                      <a:pPr>
                        <a:defRPr/>
                      </a:pPr>
                      <a:r>
                        <a:rPr lang="ko-KR" altLang="ko-KR">
                          <a:solidFill>
                            <a:srgbClr val="808080"/>
                          </a:solidFill>
                          <a:latin typeface="Consolas"/>
                        </a:rPr>
                        <a:t>select * from information_schema.table_constraints where table_name='customertbl';</a:t>
                      </a:r>
                    </a:p>
                    <a:p>
                      <a:pPr>
                        <a:defRPr/>
                      </a:pPr>
                      <a:r>
                        <a:rPr lang="ko-KR" altLang="ko-KR">
                          <a:solidFill>
                            <a:srgbClr val="808080"/>
                          </a:solidFill>
                          <a:latin typeface="Consolas"/>
                        </a:rPr>
                        <a:t>-- check 확인</a:t>
                      </a:r>
                    </a:p>
                    <a:p>
                      <a:pPr>
                        <a:defRPr/>
                      </a:pPr>
                      <a:r>
                        <a:rPr lang="ko-KR" altLang="ko-KR">
                          <a:solidFill>
                            <a:srgbClr val="808080"/>
                          </a:solidFill>
                          <a:latin typeface="Consolas"/>
                        </a:rPr>
                        <a:t>desc customertbl;</a:t>
                      </a:r>
                    </a:p>
                    <a:p>
                      <a:pPr>
                        <a:defRPr/>
                      </a:pPr>
                      <a:r>
                        <a:rPr lang="ko-KR" altLang="ko-KR">
                          <a:solidFill>
                            <a:srgbClr val="808080"/>
                          </a:solidFill>
                          <a:latin typeface="Consolas"/>
                        </a:rPr>
                        <a:t>insert into customertbl values</a:t>
                      </a:r>
                    </a:p>
                    <a:p>
                      <a:pPr>
                        <a:defRPr/>
                      </a:pPr>
                      <a:r>
                        <a:rPr lang="ko-KR" altLang="ko-KR">
                          <a:solidFill>
                            <a:srgbClr val="808080"/>
                          </a:solidFill>
                          <a:latin typeface="Consolas"/>
                        </a:rPr>
                        <a:t>(null,'abc','에비씨','부산','없음','0101112222','세탁기',1);</a:t>
                      </a:r>
                    </a:p>
                    <a:p>
                      <a:pPr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Consolas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7" y="654596"/>
            <a:ext cx="158998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rgbClr val="808080"/>
              </a:solidFill>
              <a:latin typeface="Consolas"/>
            </a:endParaRPr>
          </a:p>
          <a:p>
            <a:pPr>
              <a:defRPr/>
            </a:pPr>
            <a:endParaRPr lang="en-US" altLang="ko-KR">
              <a:solidFill>
                <a:srgbClr val="808080"/>
              </a:solidFill>
              <a:latin typeface="Consolas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467445" y="2054260"/>
          <a:ext cx="10222230" cy="4678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34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51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2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customerTbl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에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addr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행에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DEFAULT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값을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‘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대구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’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로 지정하세요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(DEFAULT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명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: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DF_addr)</a:t>
                      </a:r>
                    </a:p>
                    <a:p>
                      <a:pPr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Consola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alter table customertbl alter column addr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set default '대구';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-- 확인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desc customertbl;</a:t>
                      </a:r>
                    </a:p>
                    <a:p>
                      <a:pPr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Consola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3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customerTbl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에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usreid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행의 자료형을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VARCHAR(50)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으로 변경하세요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alter table customertbl change column userid userid varchar(30);ertbl change column userid userid varchar(30);</a:t>
                      </a:r>
                      <a:endParaRPr lang="en-US" altLang="ko-KR">
                        <a:solidFill>
                          <a:srgbClr val="FFFFFF"/>
                        </a:solidFill>
                        <a:latin typeface="Consola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4 customerTbl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의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addr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의 열을 삭제하세요</a:t>
                      </a:r>
                    </a:p>
                    <a:p>
                      <a:pPr>
                        <a:defRPr/>
                      </a:pPr>
                      <a:r>
                        <a:rPr lang="en-US" altLang="en-US">
                          <a:solidFill>
                            <a:srgbClr val="808080"/>
                          </a:solidFill>
                          <a:latin typeface="Consolas"/>
                        </a:rPr>
                        <a:t>alter table customertbl drop column addr;</a:t>
                      </a:r>
                    </a:p>
                    <a:p>
                      <a:pPr>
                        <a:defRPr/>
                      </a:pPr>
                      <a:r>
                        <a:rPr lang="en-US" altLang="en-US">
                          <a:solidFill>
                            <a:srgbClr val="808080"/>
                          </a:solidFill>
                          <a:latin typeface="Consolas"/>
                        </a:rPr>
                        <a:t>desc customertbl;</a:t>
                      </a:r>
                    </a:p>
                    <a:p>
                      <a:pPr>
                        <a:defRPr/>
                      </a:pPr>
                      <a:endParaRPr lang="en-US" altLang="en-US">
                        <a:solidFill>
                          <a:srgbClr val="808080"/>
                        </a:solidFill>
                        <a:latin typeface="Consolas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873058"/>
            <a:chOff x="527769" y="1728426"/>
            <a:chExt cx="5187231" cy="18730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9" y="3058923"/>
              <a:ext cx="1676506" cy="5425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종합 실습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521421" y="2076661"/>
          <a:ext cx="10050780" cy="25165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테이블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sqldb;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show tables;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table if exists usertbl2;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table if exists buytbl2;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usertbl2(select * from usertbl);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buytbl2(select * from buytbl);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usertbl2;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buytbl2;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551705" y="4842330"/>
          <a:ext cx="10050780" cy="14614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값 하나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delete from usertbl2 where userid='bbk';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usertbl2;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521421" y="2076661"/>
          <a:ext cx="10050780" cy="14614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PK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usertbl2 add constraint PK_usertbl2_userid primary key (userid);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buytbl2 change column num num int auto_increment 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usertbl2;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504080" y="3861255"/>
          <a:ext cx="10050780" cy="25165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FK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설정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(ERROR)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lter table buytbl2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add constraint FK_usertbl2_buytbl2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foreign key (userid)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references usertbl2 (userid);</a:t>
                      </a:r>
                    </a:p>
                    <a:p>
                      <a:pPr>
                        <a:defRPr/>
                      </a:pPr>
                      <a:endParaRPr lang="en-US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Information_schema.table_constraints WHERE table_schema='sqldb';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buytbl2;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usertbl2;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521421" y="2076661"/>
          <a:ext cx="10050780" cy="27641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FK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delete from buytbl2 where userid='bbk';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buytbl2;</a:t>
                      </a:r>
                    </a:p>
                    <a:p>
                      <a:pPr>
                        <a:defRPr/>
                      </a:pPr>
                      <a:endParaRPr lang="en-US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buytbl2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add constraint FK_usertbl_buytbl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foreign key (userid)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references usertbl2 (userid);</a:t>
                      </a:r>
                    </a:p>
                    <a:p>
                      <a:pPr>
                        <a:defRPr/>
                      </a:pPr>
                      <a:endParaRPr lang="en-US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buytbl2;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92846" y="1876636"/>
          <a:ext cx="10050780" cy="1783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제약 조건 비활성화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SET foreign_key_checks = 0;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insert into buytbl2 values(12,'BBK','모니터','전자',200,5);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insert into buytbl2 values(12,'BBK','노트북','전자',180,2);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SET foreign_key_checks = 1;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buytbl2;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55235" y="3748909"/>
          <a:ext cx="10050780" cy="30022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CHECK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제약조건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출생년도를 1900 - 2023 으로 제한 , NOT NULL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usertbl2 add constraint CK_birthYear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check  ( ( birthYear &gt;=1900 and birthYear &lt;=2023) and (birthYEar is NOT NULL));</a:t>
                      </a:r>
                    </a:p>
                    <a:p>
                      <a:pPr>
                        <a:defRPr/>
                      </a:pPr>
                      <a:endParaRPr lang="en-US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제약조건 확인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Information_schema.table_constraints WHERE table_schema='sqldb';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usertbl2;</a:t>
                      </a:r>
                    </a:p>
                    <a:p>
                      <a:pPr>
                        <a:defRPr/>
                      </a:pPr>
                      <a:endParaRPr lang="en-US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update usertbl2 set birthYear=2025 where userid='kbs'; -- x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update usertbl2 set birthYear=1971 where userid='kbs'; -- o 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9380"/>
              </p:ext>
            </p:extLst>
          </p:nvPr>
        </p:nvGraphicFramePr>
        <p:xfrm>
          <a:off x="492846" y="1876636"/>
          <a:ext cx="10050780" cy="4709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on update cascade </a:t>
                      </a: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설정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제약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조건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확인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Information_schema.table_constraints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WHERE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table_schema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='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sqldb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 and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table_name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='buytbl2';</a:t>
                      </a:r>
                    </a:p>
                    <a:p>
                      <a:pPr>
                        <a:defRPr/>
                      </a:pP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FK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삭제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buytbl2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foreign key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FK_usertbl_buytbl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bbk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삭제</a:t>
                      </a: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delete from buytbl2 where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='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bbk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';</a:t>
                      </a:r>
                    </a:p>
                    <a:p>
                      <a:pPr>
                        <a:defRPr/>
                      </a:pP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cascade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설정</a:t>
                      </a: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buytbl2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add constraint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FK_usertbl_buytbl</a:t>
                      </a: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foreign key (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references usertbl2(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 update cascade;</a:t>
                      </a:r>
                    </a:p>
                    <a:p>
                      <a:pPr>
                        <a:defRPr/>
                      </a:pP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13212"/>
              </p:ext>
            </p:extLst>
          </p:nvPr>
        </p:nvGraphicFramePr>
        <p:xfrm>
          <a:off x="492846" y="1876636"/>
          <a:ext cx="10050780" cy="1539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on update cascade </a:t>
                      </a: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설정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확인</a:t>
                      </a: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update usertbl2 set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='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aaa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 where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='EJW';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usertbl2;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buytbl2;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51250"/>
              </p:ext>
            </p:extLst>
          </p:nvPr>
        </p:nvGraphicFramePr>
        <p:xfrm>
          <a:off x="492846" y="1876636"/>
          <a:ext cx="10050780" cy="3977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on update cascade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설정 </a:t>
                      </a:r>
                      <a:endParaRPr lang="ko-KR" altLang="en-US" sz="25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buytbl2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foreign key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FK_usertbl_buytbl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buytbl2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add constraint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FK_usertbl_buytbl</a:t>
                      </a: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foreign key (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references usertbl2 (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 update cascade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 delete cascade;</a:t>
                      </a:r>
                    </a:p>
                    <a:p>
                      <a:pPr>
                        <a:defRPr/>
                      </a:pP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확인</a:t>
                      </a: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usertbl2;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buytbl2;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delete from usertbl2 where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='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aaa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';</a:t>
                      </a:r>
                    </a:p>
                    <a:p>
                      <a:pPr>
                        <a:defRPr/>
                      </a:pP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873058"/>
            <a:chOff x="527769" y="1728426"/>
            <a:chExt cx="5187231" cy="1873058"/>
          </a:xfrm>
        </p:grpSpPr>
        <p:sp>
          <p:nvSpPr>
            <p:cNvPr id="18" name="TextBox 17"/>
            <p:cNvSpPr txBox="1"/>
            <p:nvPr/>
          </p:nvSpPr>
          <p:spPr>
            <a:xfrm>
              <a:off x="558060" y="3058923"/>
              <a:ext cx="2819505" cy="5425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테이블 삭제 수정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873058"/>
            <a:chOff x="527769" y="1728426"/>
            <a:chExt cx="5187231" cy="18730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9" y="3058923"/>
              <a:ext cx="1676506" cy="5425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VIEW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92846" y="2000461"/>
          <a:ext cx="10050780" cy="3497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로 검색된 결과를 </a:t>
                      </a: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Table 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로 사용하는 방법</a:t>
                      </a:r>
                    </a:p>
                    <a:p>
                      <a:pPr>
                        <a:defRPr/>
                      </a:pPr>
                      <a:endParaRPr lang="ko-KR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1)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보안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필요한 열만 사용가능</a:t>
                      </a:r>
                    </a:p>
                    <a:p>
                      <a:pPr>
                        <a:defRPr/>
                      </a:pPr>
                      <a:endParaRPr lang="ko-KR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2)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단순화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복잡한 쿼리의 단순화</a:t>
                      </a: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(ex. Join)</a:t>
                      </a:r>
                    </a:p>
                    <a:p>
                      <a:pPr>
                        <a:defRPr/>
                      </a:pPr>
                      <a:endParaRPr lang="en-US" altLang="ko-KR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3) 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기본 문법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VIEW 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SQL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문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92846" y="2000461"/>
          <a:ext cx="10050780" cy="3002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sqldb;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view v_userbuytbl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u.userid, u.name, b.prodname, u.addr , concat(u.mobile1,'-',u.mobile2) as '연락처'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 usertbl 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inner join buytbl b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 u.userid= b.userid;</a:t>
                      </a:r>
                    </a:p>
                    <a:p>
                      <a:pPr>
                        <a:defRPr/>
                      </a:pPr>
                      <a:endParaRPr lang="en-US" altLang="ko-KR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v_userbuytbl;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92846" y="2000461"/>
          <a:ext cx="10050780" cy="22688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sum() 집계함수 사용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view v_sum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as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userid as 'userid' ,sum(price*amount) as 'total'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 buytbl group by userid;</a:t>
                      </a:r>
                    </a:p>
                    <a:p>
                      <a:pPr>
                        <a:defRPr/>
                      </a:pPr>
                      <a:endParaRPr lang="en-US" altLang="ko-KR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v_sum;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92846" y="2000461"/>
          <a:ext cx="10050780" cy="1783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-- 177 이상읜 뷰 생성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view v_height177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usertbl where height&gt;=177;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v_height177;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71678" y="4371127"/>
          <a:ext cx="10050780" cy="15449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v_height177에 177이하 값 입력(삽입됨)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insert into v_height177 values('KBM','김병만',1977,'경기','010','5555555',158,'2023-01-01');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usertbl;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v_height177;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4" y="654596"/>
            <a:ext cx="1685236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종합 실습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92846" y="2000461"/>
          <a:ext cx="10050780" cy="3002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VIEW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250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en-US" sz="2500" b="1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with check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v_height177에 177이하 값 입력(삽입불가)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view if exists v_height177;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view v_height177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usertbl where height&gt;=177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with check option </a:t>
                      </a: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endParaRPr lang="en-US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insert into v_height177 values('abc','에비씨',1957,'서울','010','5555555',151,'2023-01-01');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v_height177;</a:t>
                      </a:r>
                    </a:p>
                    <a:p>
                      <a:pPr>
                        <a:defRPr/>
                      </a:pPr>
                      <a:endParaRPr lang="en-US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841851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고생하셨습니다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7" y="2211262"/>
            <a:ext cx="3068873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E N</a:t>
            </a:r>
            <a:r>
              <a:rPr lang="ko-KR" altLang="en-US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 </a:t>
            </a: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D.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0" y="654596"/>
            <a:ext cx="179953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Table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89670" y="2109927"/>
          <a:ext cx="10222230" cy="35833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테이블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sqldb;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show tables;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buytbl2(select * from buytbl);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buytbl3(select * from buytbl);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usertbl2(select * from usertbl);</a:t>
                      </a:r>
                    </a:p>
                    <a:p>
                      <a:pPr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table buytbl2;</a:t>
                      </a:r>
                    </a:p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table buytbl3,usertbl2;</a:t>
                      </a:r>
                    </a:p>
                    <a:p>
                      <a:pPr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buytbl2;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usertbl2;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179952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Table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89670" y="2109927"/>
          <a:ext cx="10222230" cy="1935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열의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usertbl2(select * from usertbl);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usertbl2;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usertbl2 add homepag varchar(30)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default 'ttp://www.test.co.kr'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null; 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05545" y="4133460"/>
          <a:ext cx="10222230" cy="1201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열의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usertbl2 drop column mobile1;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usertbl2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179952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Table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89670" y="2109927"/>
          <a:ext cx="10222230" cy="1201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열이름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자료형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usertbl2 change column name uName varchar(20) null;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usertbl2;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58462" y="3604293"/>
          <a:ext cx="10222230" cy="24879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제약 조건 추가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테이블 복사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table if exists buytbl2;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table if exists usertbl2;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buytbl2(select * from buytbl);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usertbl2(select * from usertbl);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buytbl2;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usertbl2;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179952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Table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58462" y="2074367"/>
          <a:ext cx="10222230" cy="27641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제약 조건 추가</a:t>
                      </a:r>
                      <a:endParaRPr lang="en-US" altLang="ko-KR" sz="25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usertbl2 primary key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usertbl2 add primary key(userid);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usertbl2;</a:t>
                      </a:r>
                    </a:p>
                    <a:p>
                      <a:pPr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buytbl2 foreign key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buytbl2 add constraint fk_usertbl_buytbl foreign key(userid) references usertbl(userid);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desc buytbl2;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1799529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Table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552111" y="2350593"/>
          <a:ext cx="10222230" cy="2211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제약 조건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PK 삭제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usertbl2 drop primary key;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제약조건 확인 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Information_schema.table_constraints WHERE table_schema='sqldb';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FK 삭제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alter table buytbl2 drop foreign key FK_usertbl_buytbl;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7" y="654596"/>
            <a:ext cx="158998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891" y="2019192"/>
            <a:ext cx="7177615" cy="464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solidFill>
                  <a:srgbClr val="808080"/>
                </a:solidFill>
                <a:latin typeface="나눔고딕"/>
                <a:ea typeface="나눔고딕"/>
              </a:rPr>
              <a:t>[</a:t>
            </a:r>
            <a:r>
              <a:rPr lang="ko-KR" altLang="en-US" sz="2500">
                <a:solidFill>
                  <a:srgbClr val="808080"/>
                </a:solidFill>
                <a:latin typeface="나눔고딕"/>
                <a:ea typeface="나눔고딕"/>
              </a:rPr>
              <a:t>문제</a:t>
            </a:r>
            <a:r>
              <a:rPr lang="en-US" altLang="ko-KR" sz="2500">
                <a:solidFill>
                  <a:srgbClr val="808080"/>
                </a:solidFill>
                <a:latin typeface="나눔고딕"/>
                <a:ea typeface="나눔고딕"/>
              </a:rPr>
              <a:t>]</a:t>
            </a:r>
            <a:r>
              <a:rPr lang="ko-KR" altLang="en-US" sz="2500">
                <a:solidFill>
                  <a:srgbClr val="808080"/>
                </a:solidFill>
                <a:latin typeface="나눔고딕"/>
                <a:ea typeface="나눔고딕"/>
              </a:rPr>
              <a:t> 테이블 생성 한뒤 문제 풉니다 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571499" y="3210983"/>
          <a:ext cx="5884329" cy="25488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8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add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grade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order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</a:t>
                      </a:r>
                      <a:r>
                        <a:rPr lang="en-US" altLang="ko-KR" sz="1100" i="0" u="none" strike="noStrike">
                          <a:solidFill>
                            <a:srgbClr val="203A7B"/>
                          </a:solidFill>
                          <a:latin typeface="나눔고딕"/>
                          <a:ea typeface="나눔고딕"/>
                        </a:rPr>
                        <a:t>(FK)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KHC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김희철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서울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일반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010-111-1111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신발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LYJ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이영자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부산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실버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010-222-2222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가방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5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PHS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박효신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대구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골드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010-333-3333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모자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4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IU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아이유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속초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다이아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010-444-4444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신발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5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SNE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손나은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울산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일반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010-555-5555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아우터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521756" y="2785424"/>
            <a:ext cx="3600451" cy="33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808080"/>
                </a:solidFill>
                <a:latin typeface="나눔고딕"/>
                <a:ea typeface="나눔고딕"/>
              </a:rPr>
              <a:t>[</a:t>
            </a:r>
            <a:r>
              <a:rPr lang="ko-KR" altLang="en-US" sz="1600">
                <a:solidFill>
                  <a:srgbClr val="808080"/>
                </a:solidFill>
                <a:latin typeface="나눔고딕"/>
                <a:ea typeface="나눔고딕"/>
              </a:rPr>
              <a:t>고객주문테이블</a:t>
            </a:r>
            <a:r>
              <a:rPr lang="en-US" altLang="ko-KR" sz="1600">
                <a:solidFill>
                  <a:srgbClr val="808080"/>
                </a:solidFill>
                <a:latin typeface="나눔고딕"/>
                <a:ea typeface="나눔고딕"/>
              </a:rPr>
              <a:t>(customerTbl)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6766983" y="3225799"/>
          <a:ext cx="4556521" cy="25488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prodName</a:t>
                      </a:r>
                      <a:r>
                        <a:rPr lang="en-US" altLang="ko-KR" sz="1100" i="0" u="none" strike="noStrike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111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신발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20000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222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가방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100000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50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333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모자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15000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30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444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티셔츠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20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555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아우터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200000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155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780740" y="2863741"/>
            <a:ext cx="3600452" cy="33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808080"/>
                </a:solidFill>
                <a:latin typeface="나눔고딕"/>
                <a:ea typeface="나눔고딕"/>
              </a:rPr>
              <a:t>[</a:t>
            </a:r>
            <a:r>
              <a:rPr lang="ko-KR" altLang="en-US" sz="1600">
                <a:solidFill>
                  <a:srgbClr val="808080"/>
                </a:solidFill>
                <a:latin typeface="나눔고딕"/>
                <a:ea typeface="나눔고딕"/>
              </a:rPr>
              <a:t>제품테이블</a:t>
            </a:r>
            <a:r>
              <a:rPr lang="en-US" altLang="ko-KR" sz="1600">
                <a:solidFill>
                  <a:srgbClr val="808080"/>
                </a:solidFill>
                <a:latin typeface="나눔고딕"/>
                <a:ea typeface="나눔고딕"/>
              </a:rPr>
              <a:t>(productTbl)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57" y="654596"/>
            <a:ext cx="158998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467444" y="2054259"/>
          <a:ext cx="10222230" cy="30308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1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customerTbl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의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grade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행에 일반 실버 골드 다이아 만 입력가능설정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(CHECK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이름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: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CK_grade)</a:t>
                      </a:r>
                    </a:p>
                    <a:p>
                      <a:pPr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Consola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2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customerTbl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에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addr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행에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DEFAULT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값을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‘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대구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’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로 지정하세요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(DEFAULT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명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: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DF_addr)</a:t>
                      </a:r>
                    </a:p>
                    <a:p>
                      <a:pPr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Consola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3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customerTbl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에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usreid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행의 자료형을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NVARCHAR(50)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으로 변경하세요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FFFFFF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4 customerTbl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의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Consolas"/>
                        </a:rPr>
                        <a:t>addr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Consolas"/>
                        </a:rPr>
                        <a:t>의 행을 삭제하세요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Microsoft Office PowerPoint</Application>
  <PresentationFormat>와이드스크린</PresentationFormat>
  <Paragraphs>392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나눔고딕</vt:lpstr>
      <vt:lpstr>나눔스퀘어라운드 Regular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우균 정</cp:lastModifiedBy>
  <cp:revision>716</cp:revision>
  <dcterms:created xsi:type="dcterms:W3CDTF">2015-07-07T04:48:58Z</dcterms:created>
  <dcterms:modified xsi:type="dcterms:W3CDTF">2021-06-03T11:48:21Z</dcterms:modified>
  <cp:version>1000.0000.01</cp:version>
</cp:coreProperties>
</file>