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4FBF3-C342-446A-BBDB-21C69DEBE03F}" v="2" dt="2021-07-27T02:41:42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29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균 정" userId="cc5e98843caf5a80" providerId="LiveId" clId="{25E4FBF3-C342-446A-BBDB-21C69DEBE03F}"/>
    <pc:docChg chg="undo custSel modSld">
      <pc:chgData name="우균 정" userId="cc5e98843caf5a80" providerId="LiveId" clId="{25E4FBF3-C342-446A-BBDB-21C69DEBE03F}" dt="2021-07-27T02:42:30.780" v="7" actId="1036"/>
      <pc:docMkLst>
        <pc:docMk/>
      </pc:docMkLst>
      <pc:sldChg chg="addSp delSp modSp mod">
        <pc:chgData name="우균 정" userId="cc5e98843caf5a80" providerId="LiveId" clId="{25E4FBF3-C342-446A-BBDB-21C69DEBE03F}" dt="2021-07-27T02:41:05.593" v="3" actId="21"/>
        <pc:sldMkLst>
          <pc:docMk/>
          <pc:sldMk cId="0" sldId="261"/>
        </pc:sldMkLst>
        <pc:spChg chg="add del mod">
          <ac:chgData name="우균 정" userId="cc5e98843caf5a80" providerId="LiveId" clId="{25E4FBF3-C342-446A-BBDB-21C69DEBE03F}" dt="2021-07-27T02:41:05.593" v="3" actId="21"/>
          <ac:spMkLst>
            <pc:docMk/>
            <pc:sldMk cId="0" sldId="261"/>
            <ac:spMk id="5" creationId="{70E0F361-1326-4441-ACFE-17DE2A2F140A}"/>
          </ac:spMkLst>
        </pc:spChg>
      </pc:sldChg>
      <pc:sldChg chg="addSp delSp modSp mod">
        <pc:chgData name="우균 정" userId="cc5e98843caf5a80" providerId="LiveId" clId="{25E4FBF3-C342-446A-BBDB-21C69DEBE03F}" dt="2021-07-27T02:41:42.953" v="5" actId="21"/>
        <pc:sldMkLst>
          <pc:docMk/>
          <pc:sldMk cId="0" sldId="262"/>
        </pc:sldMkLst>
        <pc:spChg chg="add del mod">
          <ac:chgData name="우균 정" userId="cc5e98843caf5a80" providerId="LiveId" clId="{25E4FBF3-C342-446A-BBDB-21C69DEBE03F}" dt="2021-07-27T02:41:42.953" v="5" actId="21"/>
          <ac:spMkLst>
            <pc:docMk/>
            <pc:sldMk cId="0" sldId="262"/>
            <ac:spMk id="9" creationId="{FD4670FF-CAF5-4079-A782-D60729DC38ED}"/>
          </ac:spMkLst>
        </pc:spChg>
      </pc:sldChg>
      <pc:sldChg chg="modSp mod">
        <pc:chgData name="우균 정" userId="cc5e98843caf5a80" providerId="LiveId" clId="{25E4FBF3-C342-446A-BBDB-21C69DEBE03F}" dt="2021-07-27T02:42:30.780" v="7" actId="1036"/>
        <pc:sldMkLst>
          <pc:docMk/>
          <pc:sldMk cId="0" sldId="263"/>
        </pc:sldMkLst>
        <pc:spChg chg="mod">
          <ac:chgData name="우균 정" userId="cc5e98843caf5a80" providerId="LiveId" clId="{25E4FBF3-C342-446A-BBDB-21C69DEBE03F}" dt="2021-07-27T02:42:30.780" v="7" actId="1036"/>
          <ac:spMkLst>
            <pc:docMk/>
            <pc:sldMk cId="0" sldId="263"/>
            <ac:spMk id="3" creationId="{00000000-0000-0000-0000-000000000000}"/>
          </ac:spMkLst>
        </pc:spChg>
        <pc:spChg chg="mod">
          <ac:chgData name="우균 정" userId="cc5e98843caf5a80" providerId="LiveId" clId="{25E4FBF3-C342-446A-BBDB-21C69DEBE03F}" dt="2021-07-27T02:42:30.780" v="7" actId="1036"/>
          <ac:spMkLst>
            <pc:docMk/>
            <pc:sldMk cId="0" sldId="263"/>
            <ac:spMk id="8" creationId="{00000000-0000-0000-0000-000000000000}"/>
          </ac:spMkLst>
        </pc:spChg>
        <pc:spChg chg="mod">
          <ac:chgData name="우균 정" userId="cc5e98843caf5a80" providerId="LiveId" clId="{25E4FBF3-C342-446A-BBDB-21C69DEBE03F}" dt="2021-07-27T02:42:30.780" v="7" actId="1036"/>
          <ac:spMkLst>
            <pc:docMk/>
            <pc:sldMk cId="0" sldId="263"/>
            <ac:spMk id="9" creationId="{00000000-0000-0000-0000-000000000000}"/>
          </ac:spMkLst>
        </pc:spChg>
        <pc:spChg chg="mod">
          <ac:chgData name="우균 정" userId="cc5e98843caf5a80" providerId="LiveId" clId="{25E4FBF3-C342-446A-BBDB-21C69DEBE03F}" dt="2021-07-27T02:42:30.780" v="7" actId="1036"/>
          <ac:spMkLst>
            <pc:docMk/>
            <pc:sldMk cId="0" sldId="26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이해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2.1_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개요</a:t>
            </a:r>
            <a:endParaRPr lang="en-US" altLang="ko-KR"/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2.2_</a:t>
            </a:r>
            <a:r>
              <a:rPr lang="ko-KR" altLang="en-US"/>
              <a:t>서블릿 맵핑</a:t>
            </a:r>
            <a:endParaRPr lang="en-US" altLang="ko-KR"/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2.3_</a:t>
            </a:r>
            <a:r>
              <a:rPr lang="ko-KR" altLang="en-US"/>
              <a:t>서블릿 아키텍처 및 핵심 </a:t>
            </a:r>
            <a:r>
              <a:rPr lang="en-US" altLang="ko-KR"/>
              <a:t>API</a:t>
            </a:r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2.4_</a:t>
            </a:r>
            <a:r>
              <a:rPr lang="ko-KR" altLang="en-US"/>
              <a:t>서블릿 </a:t>
            </a:r>
            <a:r>
              <a:rPr lang="en-US" altLang="ko-KR"/>
              <a:t>LifeCycle </a:t>
            </a:r>
            <a:r>
              <a:rPr lang="ko-KR" altLang="en-US"/>
              <a:t>메서드</a:t>
            </a:r>
            <a:endParaRPr lang="en-US" altLang="ko-KR"/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2.5_</a:t>
            </a:r>
            <a:r>
              <a:rPr lang="ko-KR" altLang="en-US"/>
              <a:t>서블릿 응답 처리</a:t>
            </a:r>
            <a:endParaRPr lang="en-US" altLang="ko-KR"/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2.6_</a:t>
            </a:r>
            <a:r>
              <a:rPr lang="ko-KR" altLang="en-US"/>
              <a:t>어노테이션을 이용한 서블릿의 선처리 및 후처리 작업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60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서블릿 아키텍처 및 핵심 </a:t>
            </a:r>
            <a:r>
              <a:rPr lang="en-US" altLang="ko-KR"/>
              <a:t>API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2.3.1 </a:t>
            </a:r>
            <a:r>
              <a:rPr lang="en-US" altLang="ko-KR" dirty="0" err="1"/>
              <a:t>HttpServletRequest</a:t>
            </a:r>
            <a:r>
              <a:rPr lang="en-US" altLang="ko-KR" dirty="0"/>
              <a:t> API</a:t>
            </a:r>
          </a:p>
          <a:p>
            <a:pPr lvl="1"/>
            <a:r>
              <a:rPr lang="en-US" altLang="ko-KR" dirty="0"/>
              <a:t>HTTP Request </a:t>
            </a:r>
            <a:r>
              <a:rPr lang="ko-KR" altLang="en-US" dirty="0"/>
              <a:t>관련 작업을 처리하는 핵심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클래스가 아닌 인터페이스로 제공</a:t>
            </a:r>
            <a:endParaRPr lang="en-US" altLang="ko-KR" dirty="0"/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getHeader</a:t>
            </a:r>
            <a:r>
              <a:rPr lang="en-US" altLang="ko-KR" sz="1200" dirty="0"/>
              <a:t>(String name):String	 	∙ </a:t>
            </a:r>
            <a:r>
              <a:rPr lang="en-US" altLang="ko-KR" sz="1200" dirty="0" err="1"/>
              <a:t>setCharacterEncoding</a:t>
            </a:r>
            <a:r>
              <a:rPr lang="en-US" altLang="ko-KR" sz="1200" dirty="0"/>
              <a:t>(String encoding) 	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getHeaderNames</a:t>
            </a:r>
            <a:r>
              <a:rPr lang="en-US" altLang="ko-KR" sz="1200" dirty="0"/>
              <a:t>( ):Enumeration	 	∙ </a:t>
            </a:r>
            <a:r>
              <a:rPr lang="en-US" altLang="ko-KR" sz="1200" dirty="0" err="1"/>
              <a:t>setAttriute</a:t>
            </a:r>
            <a:r>
              <a:rPr lang="en-US" altLang="ko-KR" sz="1200" dirty="0"/>
              <a:t>(String name, Object obj) 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getCookies</a:t>
            </a:r>
            <a:r>
              <a:rPr lang="en-US" altLang="ko-KR" sz="1200" dirty="0"/>
              <a:t>( ):Cookie[ ]		∙ 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(String name):Object 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getRequestURI</a:t>
            </a:r>
            <a:r>
              <a:rPr lang="en-US" altLang="ko-KR" sz="1200" dirty="0"/>
              <a:t>( ):String 		∙ </a:t>
            </a:r>
            <a:r>
              <a:rPr lang="en-US" altLang="ko-KR" sz="1200" dirty="0" err="1"/>
              <a:t>removeAttribute</a:t>
            </a:r>
            <a:r>
              <a:rPr lang="en-US" altLang="ko-KR" sz="1200" dirty="0"/>
              <a:t>(String name) 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getServletPath</a:t>
            </a:r>
            <a:r>
              <a:rPr lang="en-US" altLang="ko-KR" sz="1200" dirty="0"/>
              <a:t>( ):String		∙ </a:t>
            </a:r>
            <a:r>
              <a:rPr lang="en-US" altLang="ko-KR" sz="1200" dirty="0" err="1"/>
              <a:t>getParameter</a:t>
            </a:r>
            <a:r>
              <a:rPr lang="en-US" altLang="ko-KR" sz="1200" dirty="0"/>
              <a:t>(String name) 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getSession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):</a:t>
            </a:r>
            <a:r>
              <a:rPr lang="en-US" altLang="ko-KR" sz="1200" dirty="0" err="1"/>
              <a:t>HttpSession</a:t>
            </a:r>
            <a:r>
              <a:rPr lang="en-US" altLang="ko-KR" sz="1200" dirty="0"/>
              <a:t> 	∙ </a:t>
            </a:r>
            <a:r>
              <a:rPr lang="en-US" altLang="ko-KR" sz="1200" dirty="0" err="1"/>
              <a:t>getParameterNames</a:t>
            </a:r>
            <a:r>
              <a:rPr lang="en-US" altLang="ko-KR" sz="1200" dirty="0"/>
              <a:t>( ):Enumeration </a:t>
            </a:r>
          </a:p>
          <a:p>
            <a:pPr marL="354013" indent="1588">
              <a:buNone/>
            </a:pPr>
            <a:r>
              <a:rPr lang="en-US" altLang="ko-KR" sz="1200" dirty="0"/>
              <a:t>∙ </a:t>
            </a:r>
            <a:r>
              <a:rPr lang="en-US" altLang="ko-KR" sz="1200" dirty="0" err="1"/>
              <a:t>getSession</a:t>
            </a:r>
            <a:r>
              <a:rPr lang="en-US" altLang="ko-KR" sz="1200" dirty="0"/>
              <a:t>( ):</a:t>
            </a:r>
            <a:r>
              <a:rPr lang="en-US" altLang="ko-KR" sz="1200" dirty="0" err="1"/>
              <a:t>HttpSession</a:t>
            </a:r>
            <a:r>
              <a:rPr lang="en-US" altLang="ko-KR" sz="1200" dirty="0"/>
              <a:t>		∙ </a:t>
            </a:r>
            <a:r>
              <a:rPr lang="en-US" altLang="ko-KR" sz="1200" dirty="0" err="1"/>
              <a:t>getParameterValues</a:t>
            </a:r>
            <a:r>
              <a:rPr lang="en-US" altLang="ko-KR" sz="1200" dirty="0"/>
              <a:t>(String name):String[ ]</a:t>
            </a:r>
            <a:endParaRPr lang="ko-KR" altLang="en-US" sz="1200" dirty="0"/>
          </a:p>
          <a:p>
            <a:endParaRPr lang="en-US" altLang="ko-KR" sz="1400" dirty="0"/>
          </a:p>
          <a:p>
            <a:r>
              <a:rPr lang="en-US" altLang="ko-KR" dirty="0"/>
              <a:t>2.3.2 </a:t>
            </a:r>
            <a:r>
              <a:rPr lang="en-US" altLang="ko-KR" dirty="0" err="1"/>
              <a:t>HttpServletResponse</a:t>
            </a:r>
            <a:r>
              <a:rPr lang="en-US" altLang="ko-KR" dirty="0"/>
              <a:t> API</a:t>
            </a:r>
          </a:p>
          <a:p>
            <a:pPr lvl="1"/>
            <a:r>
              <a:rPr lang="en-US" altLang="ko-KR" dirty="0"/>
              <a:t>HTTP Response </a:t>
            </a:r>
            <a:r>
              <a:rPr lang="ko-KR" altLang="en-US" dirty="0"/>
              <a:t>관련 작업을 처리하는 핵심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클래스가 아닌 인터페이스로 제공</a:t>
            </a:r>
            <a:endParaRPr lang="en-US" altLang="ko-KR" dirty="0"/>
          </a:p>
          <a:p>
            <a:pPr marL="268288" lvl="1" indent="1588">
              <a:buNone/>
            </a:pPr>
            <a:r>
              <a:rPr lang="en-US" altLang="ko-KR" sz="1400" dirty="0"/>
              <a:t>∙ </a:t>
            </a:r>
            <a:r>
              <a:rPr lang="en-US" altLang="ko-KR" sz="1400" dirty="0" err="1"/>
              <a:t>addCookie</a:t>
            </a:r>
            <a:r>
              <a:rPr lang="en-US" altLang="ko-KR" sz="1400" dirty="0"/>
              <a:t>(Cookie c) 		∙ </a:t>
            </a:r>
            <a:r>
              <a:rPr lang="en-US" altLang="ko-KR" sz="1400" dirty="0" err="1"/>
              <a:t>sendRedirect</a:t>
            </a:r>
            <a:r>
              <a:rPr lang="en-US" altLang="ko-KR" sz="1400" dirty="0"/>
              <a:t>(String loc)</a:t>
            </a:r>
          </a:p>
          <a:p>
            <a:pPr marL="268288" lvl="1" indent="1588">
              <a:buNone/>
            </a:pPr>
            <a:r>
              <a:rPr lang="en-US" altLang="ko-KR" sz="1400" dirty="0"/>
              <a:t>∙ </a:t>
            </a:r>
            <a:r>
              <a:rPr lang="en-US" altLang="ko-KR" sz="1400" dirty="0" err="1"/>
              <a:t>addHeader</a:t>
            </a:r>
            <a:r>
              <a:rPr lang="en-US" altLang="ko-KR" sz="1400" dirty="0"/>
              <a:t>(String name, String value) 	∙ </a:t>
            </a:r>
            <a:r>
              <a:rPr lang="en-US" altLang="ko-KR" sz="1400" dirty="0" err="1"/>
              <a:t>getWriter</a:t>
            </a:r>
            <a:r>
              <a:rPr lang="en-US" altLang="ko-KR" sz="1400" dirty="0"/>
              <a:t>( ):</a:t>
            </a:r>
            <a:r>
              <a:rPr lang="en-US" altLang="ko-KR" sz="1400" dirty="0" err="1"/>
              <a:t>PrintWriter</a:t>
            </a:r>
            <a:endParaRPr lang="en-US" altLang="ko-KR" sz="1400" dirty="0"/>
          </a:p>
          <a:p>
            <a:pPr marL="268288" lvl="1" indent="1588">
              <a:buNone/>
            </a:pPr>
            <a:r>
              <a:rPr lang="en-US" altLang="ko-KR" sz="1400" dirty="0"/>
              <a:t>∙ </a:t>
            </a:r>
            <a:r>
              <a:rPr lang="en-US" altLang="ko-KR" sz="1400" dirty="0" err="1"/>
              <a:t>encodeURL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 		∙ </a:t>
            </a:r>
            <a:r>
              <a:rPr lang="en-US" altLang="ko-KR" sz="1400" dirty="0" err="1"/>
              <a:t>getOutputStream</a:t>
            </a:r>
            <a:r>
              <a:rPr lang="en-US" altLang="ko-KR" sz="1400" dirty="0"/>
              <a:t>( ):</a:t>
            </a:r>
            <a:r>
              <a:rPr lang="en-US" altLang="ko-KR" sz="1400" dirty="0" err="1"/>
              <a:t>ServletOutputStream</a:t>
            </a:r>
            <a:endParaRPr lang="en-US" altLang="ko-KR" sz="1400" dirty="0"/>
          </a:p>
          <a:p>
            <a:pPr marL="268288" lvl="1" indent="1588">
              <a:buNone/>
            </a:pPr>
            <a:r>
              <a:rPr lang="en-US" altLang="ko-KR" sz="1400" dirty="0"/>
              <a:t>∙ </a:t>
            </a:r>
            <a:r>
              <a:rPr lang="en-US" altLang="ko-KR" sz="1400" dirty="0" err="1"/>
              <a:t>getStatus</a:t>
            </a:r>
            <a:r>
              <a:rPr lang="en-US" altLang="ko-KR" sz="1400" dirty="0"/>
              <a:t>( )			∙ </a:t>
            </a:r>
            <a:r>
              <a:rPr lang="en-US" altLang="ko-KR" sz="1400" dirty="0" err="1"/>
              <a:t>setContentType</a:t>
            </a:r>
            <a:r>
              <a:rPr lang="en-US" altLang="ko-KR" sz="1400" dirty="0"/>
              <a:t>(String type)</a:t>
            </a:r>
          </a:p>
          <a:p>
            <a:pPr marL="268288" lvl="1" indent="1588"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서블릿 아키텍처 및 핵심 </a:t>
            </a:r>
            <a:r>
              <a:rPr lang="en-US" altLang="ko-KR"/>
              <a:t>API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2.3.3 HttpServlet API</a:t>
            </a:r>
          </a:p>
          <a:p>
            <a:pPr lvl="1"/>
            <a:r>
              <a:rPr lang="ko-KR" altLang="en-US"/>
              <a:t>서블릿을 구현하기 위한 핵심 </a:t>
            </a:r>
            <a:r>
              <a:rPr lang="en-US" altLang="ko-KR"/>
              <a:t>API </a:t>
            </a:r>
          </a:p>
          <a:p>
            <a:pPr lvl="1"/>
            <a:r>
              <a:rPr lang="ko-KR" altLang="en-US"/>
              <a:t>일반 클래스가 아닌 추상 클래스로 제공</a:t>
            </a:r>
            <a:endParaRPr lang="en-US" altLang="ko-KR"/>
          </a:p>
          <a:p>
            <a:pPr lvl="1"/>
            <a:r>
              <a:rPr lang="en-US" altLang="ko-KR"/>
              <a:t>HttpServlet</a:t>
            </a:r>
            <a:r>
              <a:rPr lang="ko-KR" altLang="en-US"/>
              <a:t>의 계층 구조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535781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en-US" altLang="ko-KR" dirty="0" err="1"/>
              <a:t>LifeCycle</a:t>
            </a:r>
            <a:r>
              <a:rPr lang="en-US" altLang="ko-KR" dirty="0"/>
              <a:t> </a:t>
            </a:r>
            <a:r>
              <a:rPr lang="ko-KR" altLang="en-US" dirty="0"/>
              <a:t>상태도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792163" lvl="2" indent="-34290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marL="892175" lvl="3" indent="-176213"/>
            <a:r>
              <a:rPr lang="ko-KR" altLang="en-US" dirty="0"/>
              <a:t>웹 컨테이너에 의해서 </a:t>
            </a:r>
            <a:r>
              <a:rPr lang="ko-KR" altLang="en-US" dirty="0" err="1"/>
              <a:t>서블릿</a:t>
            </a:r>
            <a:r>
              <a:rPr lang="ko-KR" altLang="en-US" dirty="0"/>
              <a:t> 인스턴스가 처음 생성될 때</a:t>
            </a:r>
            <a:r>
              <a:rPr lang="en-US" altLang="ko-KR" dirty="0"/>
              <a:t>, </a:t>
            </a:r>
            <a:r>
              <a:rPr lang="ko-KR" altLang="en-US" dirty="0"/>
              <a:t>단 한번 호출</a:t>
            </a:r>
            <a:endParaRPr lang="en-US" altLang="ko-KR" dirty="0"/>
          </a:p>
          <a:p>
            <a:pPr marL="892175" lvl="3" indent="-176213"/>
            <a:r>
              <a:rPr lang="ko-KR" altLang="en-US" dirty="0" err="1"/>
              <a:t>서블릿에서</a:t>
            </a:r>
            <a:r>
              <a:rPr lang="ko-KR" altLang="en-US" dirty="0"/>
              <a:t> 필요한 초기화 작업 시 주로 사용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2) service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3"/>
            <a:r>
              <a:rPr lang="ko-KR" altLang="en-US" dirty="0"/>
              <a:t>클라이언트가 요청할 때마다 호출</a:t>
            </a:r>
            <a:endParaRPr lang="en-US" altLang="ko-KR" dirty="0"/>
          </a:p>
          <a:p>
            <a:pPr lvl="3"/>
            <a:r>
              <a:rPr lang="ko-KR" altLang="en-US" dirty="0"/>
              <a:t>클라이언트가 원하는 동적인 처리 작업 시 필요</a:t>
            </a:r>
            <a:endParaRPr lang="en-US" altLang="ko-KR" dirty="0"/>
          </a:p>
          <a:p>
            <a:pPr lvl="3"/>
            <a:r>
              <a:rPr lang="ko-KR" altLang="en-US" dirty="0"/>
              <a:t>일반적으로 </a:t>
            </a:r>
            <a:r>
              <a:rPr lang="en-US" altLang="ko-KR" dirty="0"/>
              <a:t>service </a:t>
            </a:r>
            <a:r>
              <a:rPr lang="ko-KR" altLang="en-US" dirty="0"/>
              <a:t>메서드보다는 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doPost</a:t>
            </a:r>
            <a:r>
              <a:rPr lang="en-US" altLang="ko-KR" dirty="0"/>
              <a:t>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3) destroy </a:t>
            </a:r>
            <a:r>
              <a:rPr lang="ko-KR" altLang="en-US" dirty="0"/>
              <a:t>메서드</a:t>
            </a:r>
          </a:p>
          <a:p>
            <a:pPr lvl="3"/>
            <a:r>
              <a:rPr lang="ko-KR" altLang="en-US" dirty="0" err="1"/>
              <a:t>서블릿</a:t>
            </a:r>
            <a:r>
              <a:rPr lang="ko-KR" altLang="en-US" dirty="0"/>
              <a:t> 인스턴스가 웹 컨테이너에서 제거될 때 호출</a:t>
            </a:r>
            <a:endParaRPr lang="en-US" altLang="ko-KR" dirty="0"/>
          </a:p>
          <a:p>
            <a:pPr lvl="3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메서드에서 구현했던 초기화 작업을 반납 처리하는 작업 시 주로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314706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서블릿 응답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064896" cy="4869904"/>
          </a:xfrm>
        </p:spPr>
        <p:txBody>
          <a:bodyPr/>
          <a:lstStyle/>
          <a:p>
            <a:pPr lvl="1"/>
            <a:r>
              <a:rPr lang="ko-KR" altLang="en-US" dirty="0"/>
              <a:t>클라이언트에서 </a:t>
            </a:r>
            <a:r>
              <a:rPr lang="ko-KR" altLang="en-US" dirty="0" err="1"/>
              <a:t>서블릿으로</a:t>
            </a:r>
            <a:r>
              <a:rPr lang="ko-KR" altLang="en-US" dirty="0"/>
              <a:t> 요청을 하면 </a:t>
            </a:r>
            <a:r>
              <a:rPr lang="ko-KR" altLang="en-US" dirty="0" err="1"/>
              <a:t>서블릿은</a:t>
            </a:r>
            <a:r>
              <a:rPr lang="ko-KR" altLang="en-US" dirty="0"/>
              <a:t> 처리한 결과를 </a:t>
            </a:r>
            <a:r>
              <a:rPr lang="en-US" altLang="ko-KR" dirty="0"/>
              <a:t>html </a:t>
            </a:r>
            <a:r>
              <a:rPr lang="ko-KR" altLang="en-US" dirty="0"/>
              <a:t>형식으로 응답 처리</a:t>
            </a:r>
            <a:endParaRPr lang="en-US" altLang="ko-KR" dirty="0"/>
          </a:p>
          <a:p>
            <a:pPr lvl="1"/>
            <a:r>
              <a:rPr lang="ko-KR" altLang="en-US" dirty="0"/>
              <a:t>실제로 </a:t>
            </a:r>
            <a:r>
              <a:rPr lang="en-US" altLang="ko-KR" dirty="0"/>
              <a:t>MVC </a:t>
            </a:r>
            <a:r>
              <a:rPr lang="ko-KR" altLang="en-US" dirty="0"/>
              <a:t>패턴을 적용한 웹 어플리케이션 개발에서는 </a:t>
            </a:r>
            <a:r>
              <a:rPr lang="en-US" altLang="ko-KR" dirty="0" err="1"/>
              <a:t>jsp</a:t>
            </a:r>
            <a:r>
              <a:rPr lang="ko-KR" altLang="en-US" dirty="0"/>
              <a:t>에서 응답 처리를 담당</a:t>
            </a:r>
            <a:endParaRPr lang="en-US" altLang="ko-KR" dirty="0"/>
          </a:p>
          <a:p>
            <a:pPr lvl="1"/>
            <a:r>
              <a:rPr lang="ko-KR" altLang="en-US" dirty="0" err="1"/>
              <a:t>서블릿에서</a:t>
            </a:r>
            <a:r>
              <a:rPr lang="ko-KR" altLang="en-US" dirty="0"/>
              <a:t> 응답 처리와 관련된 </a:t>
            </a:r>
            <a:r>
              <a:rPr lang="en-US" altLang="ko-KR" dirty="0"/>
              <a:t>API</a:t>
            </a:r>
            <a:r>
              <a:rPr lang="ko-KR" altLang="en-US" dirty="0"/>
              <a:t>는 ‘</a:t>
            </a:r>
            <a:r>
              <a:rPr lang="en-US" altLang="ko-KR" dirty="0" err="1"/>
              <a:t>HttpServletResponse</a:t>
            </a:r>
            <a:r>
              <a:rPr lang="ko-KR" altLang="en-US" dirty="0"/>
              <a:t>’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pPr lvl="2"/>
            <a:r>
              <a:rPr lang="en-US" altLang="ko-KR" sz="1800" dirty="0" err="1"/>
              <a:t>response.setContentType</a:t>
            </a:r>
            <a:r>
              <a:rPr lang="en-US" altLang="ko-KR" sz="1800" dirty="0"/>
              <a:t>("text/</a:t>
            </a:r>
            <a:r>
              <a:rPr lang="en-US" altLang="ko-KR" sz="1800" dirty="0" err="1"/>
              <a:t>html;charset</a:t>
            </a:r>
            <a:r>
              <a:rPr lang="en-US" altLang="ko-KR" sz="1800" dirty="0"/>
              <a:t>=EUC-KR")</a:t>
            </a:r>
          </a:p>
          <a:p>
            <a:pPr lvl="3"/>
            <a:r>
              <a:rPr lang="ko-KR" altLang="en-US" sz="1500" dirty="0"/>
              <a:t>클라이언트인 웹 브라우저에게 처리할 데이터의 </a:t>
            </a:r>
            <a:r>
              <a:rPr lang="en-US" altLang="ko-KR" sz="1500" dirty="0"/>
              <a:t>MIME </a:t>
            </a:r>
            <a:r>
              <a:rPr lang="ko-KR" altLang="en-US" sz="1500" dirty="0"/>
              <a:t>타입을 알려주는 메서드</a:t>
            </a:r>
            <a:endParaRPr lang="en-US" altLang="ko-KR" sz="1500" dirty="0"/>
          </a:p>
          <a:p>
            <a:pPr lvl="3"/>
            <a:r>
              <a:rPr lang="ko-KR" altLang="en-US" sz="1500" dirty="0"/>
              <a:t>기본은 일반 텍스트를 의미하는 ‘</a:t>
            </a:r>
            <a:r>
              <a:rPr lang="en-US" altLang="ko-KR" sz="1500" dirty="0"/>
              <a:t>text/plain</a:t>
            </a:r>
            <a:r>
              <a:rPr lang="ko-KR" altLang="en-US" sz="1500" dirty="0"/>
              <a:t>’</a:t>
            </a:r>
            <a:endParaRPr lang="en-US" altLang="ko-KR" sz="1500" dirty="0"/>
          </a:p>
          <a:p>
            <a:pPr lvl="3"/>
            <a:r>
              <a:rPr lang="ko-KR" altLang="en-US" sz="1500" dirty="0"/>
              <a:t>실습에서는 </a:t>
            </a:r>
            <a:r>
              <a:rPr lang="en-US" altLang="ko-KR" sz="1500" dirty="0"/>
              <a:t>html </a:t>
            </a:r>
            <a:r>
              <a:rPr lang="ko-KR" altLang="en-US" sz="1500" dirty="0"/>
              <a:t>형식의 전송이므로 ‘</a:t>
            </a:r>
            <a:r>
              <a:rPr lang="en-US" altLang="ko-KR" sz="1500" dirty="0"/>
              <a:t>text/html</a:t>
            </a:r>
            <a:r>
              <a:rPr lang="ko-KR" altLang="en-US" sz="1500" dirty="0"/>
              <a:t>’로 지정</a:t>
            </a:r>
            <a:endParaRPr lang="en-US" altLang="ko-KR" sz="1500" dirty="0"/>
          </a:p>
          <a:p>
            <a:pPr lvl="3"/>
            <a:r>
              <a:rPr lang="ko-KR" altLang="en-US" sz="1500" dirty="0"/>
              <a:t>한글 처리를 위해서 ‘</a:t>
            </a:r>
            <a:r>
              <a:rPr lang="en-US" altLang="ko-KR" sz="1500" dirty="0"/>
              <a:t>charset=EUC-KR</a:t>
            </a:r>
            <a:r>
              <a:rPr lang="ko-KR" altLang="en-US" sz="1500" dirty="0"/>
              <a:t>’을 추가 지정</a:t>
            </a:r>
            <a:endParaRPr lang="en-US" altLang="ko-KR" sz="1500" dirty="0"/>
          </a:p>
          <a:p>
            <a:pPr lvl="2"/>
            <a:r>
              <a:rPr lang="en-US" altLang="ko-KR" sz="1800" dirty="0" err="1"/>
              <a:t>response.getWriter</a:t>
            </a:r>
            <a:r>
              <a:rPr lang="en-US" altLang="ko-KR" sz="1800" dirty="0"/>
              <a:t>( )</a:t>
            </a:r>
          </a:p>
          <a:p>
            <a:pPr lvl="3"/>
            <a:r>
              <a:rPr lang="ko-KR" altLang="en-US" sz="1500" dirty="0" err="1"/>
              <a:t>서블릿</a:t>
            </a:r>
            <a:r>
              <a:rPr lang="ko-KR" altLang="en-US" sz="1500" dirty="0"/>
              <a:t> 및 </a:t>
            </a:r>
            <a:r>
              <a:rPr lang="en-US" altLang="ko-KR" sz="1500" dirty="0"/>
              <a:t>JSP</a:t>
            </a:r>
            <a:r>
              <a:rPr lang="ko-KR" altLang="en-US" sz="1500" dirty="0"/>
              <a:t>를 이용한 응답 처리는 기본적으로 자바 </a:t>
            </a:r>
            <a:r>
              <a:rPr lang="en-US" altLang="ko-KR" sz="1500" dirty="0"/>
              <a:t>I/O </a:t>
            </a:r>
            <a:r>
              <a:rPr lang="ko-KR" altLang="en-US" sz="1500" dirty="0"/>
              <a:t>기술을 이용</a:t>
            </a:r>
            <a:endParaRPr lang="en-US" altLang="ko-KR" sz="1500" dirty="0"/>
          </a:p>
          <a:p>
            <a:pPr lvl="3"/>
            <a:r>
              <a:rPr lang="ko-KR" altLang="en-US" sz="1500" dirty="0"/>
              <a:t>자바 출력을 위한 </a:t>
            </a:r>
            <a:r>
              <a:rPr lang="en-US" altLang="ko-KR" sz="1500" dirty="0" err="1"/>
              <a:t>OutputStream</a:t>
            </a:r>
            <a:r>
              <a:rPr lang="en-US" altLang="ko-KR" sz="1500" dirty="0"/>
              <a:t> </a:t>
            </a:r>
            <a:r>
              <a:rPr lang="ko-KR" altLang="en-US" sz="1500" dirty="0"/>
              <a:t>또는 </a:t>
            </a:r>
            <a:r>
              <a:rPr lang="en-US" altLang="ko-KR" sz="1500" dirty="0"/>
              <a:t>Writer </a:t>
            </a:r>
            <a:r>
              <a:rPr lang="ko-KR" altLang="en-US" sz="1500" dirty="0"/>
              <a:t>클래스를 사용</a:t>
            </a:r>
            <a:endParaRPr lang="en-US" altLang="ko-KR" sz="1500" dirty="0"/>
          </a:p>
          <a:p>
            <a:pPr lvl="3"/>
            <a:r>
              <a:rPr lang="ko-KR" altLang="en-US" sz="1500" dirty="0" err="1"/>
              <a:t>서블릿에서는</a:t>
            </a:r>
            <a:r>
              <a:rPr lang="ko-KR" altLang="en-US" sz="1500" dirty="0"/>
              <a:t> </a:t>
            </a:r>
            <a:r>
              <a:rPr lang="en-US" altLang="ko-KR" sz="1500" dirty="0" err="1"/>
              <a:t>getWriter</a:t>
            </a:r>
            <a:r>
              <a:rPr lang="en-US" altLang="ko-KR" sz="1500" dirty="0"/>
              <a:t>( ) </a:t>
            </a:r>
            <a:r>
              <a:rPr lang="ko-KR" altLang="en-US" sz="1500" dirty="0"/>
              <a:t>메서드를 이용한 </a:t>
            </a:r>
            <a:r>
              <a:rPr lang="en-US" altLang="ko-KR" sz="1500" dirty="0" err="1"/>
              <a:t>PrintWriter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getOutputStream</a:t>
            </a:r>
            <a:r>
              <a:rPr lang="en-US" altLang="ko-KR" sz="1500" dirty="0"/>
              <a:t>( ) </a:t>
            </a:r>
            <a:r>
              <a:rPr lang="ko-KR" altLang="en-US" sz="1500" dirty="0"/>
              <a:t>메서드를 이용한 </a:t>
            </a:r>
            <a:r>
              <a:rPr lang="en-US" altLang="ko-KR" sz="1500" dirty="0" err="1"/>
              <a:t>ServletOutputStream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클래스를 사용</a:t>
            </a:r>
            <a:endParaRPr lang="en-US" altLang="ko-KR" sz="1500" dirty="0"/>
          </a:p>
          <a:p>
            <a:pPr lvl="3"/>
            <a:r>
              <a:rPr lang="ko-KR" altLang="en-US" sz="1500" dirty="0"/>
              <a:t>문자 데이터를 처리하기 위해서는 </a:t>
            </a:r>
            <a:r>
              <a:rPr lang="en-US" altLang="ko-KR" sz="1500" dirty="0" err="1"/>
              <a:t>PrintWriter</a:t>
            </a:r>
            <a:r>
              <a:rPr lang="ko-KR" altLang="en-US" sz="1500" dirty="0"/>
              <a:t>를 이용</a:t>
            </a:r>
            <a:endParaRPr lang="en-US" altLang="ko-KR" sz="1500" dirty="0"/>
          </a:p>
          <a:p>
            <a:pPr lvl="3"/>
            <a:r>
              <a:rPr lang="ko-KR" altLang="en-US" sz="1500" dirty="0"/>
              <a:t>바이너리</a:t>
            </a:r>
            <a:r>
              <a:rPr lang="en-US" altLang="ko-KR" sz="1500" dirty="0"/>
              <a:t>(binary) </a:t>
            </a:r>
            <a:r>
              <a:rPr lang="ko-KR" altLang="en-US" sz="1500" dirty="0"/>
              <a:t>데이터를 위해서는 </a:t>
            </a:r>
            <a:r>
              <a:rPr lang="en-US" altLang="ko-KR" sz="1500" dirty="0" err="1"/>
              <a:t>ServletOutputStream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2.6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이용한 </a:t>
            </a:r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ko-KR" altLang="en-US" dirty="0" err="1"/>
              <a:t>선처리</a:t>
            </a:r>
            <a:r>
              <a:rPr lang="ko-KR" altLang="en-US" dirty="0"/>
              <a:t> 및 후처리 작업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2.6.1 @PostConstruct</a:t>
            </a:r>
            <a:r>
              <a:rPr lang="ko-KR" altLang="en-US"/>
              <a:t>를 이용한 선처리 작업</a:t>
            </a:r>
          </a:p>
          <a:p>
            <a:pPr lvl="1"/>
            <a:r>
              <a:rPr lang="ko-KR" altLang="en-US"/>
              <a:t>서블릿의 </a:t>
            </a:r>
            <a:r>
              <a:rPr lang="en-US" altLang="ko-KR"/>
              <a:t>LifeCycle </a:t>
            </a:r>
            <a:r>
              <a:rPr lang="ko-KR" altLang="en-US"/>
              <a:t>메서드인 </a:t>
            </a:r>
            <a:r>
              <a:rPr lang="en-US" altLang="ko-KR"/>
              <a:t>init </a:t>
            </a:r>
            <a:r>
              <a:rPr lang="ko-KR" altLang="en-US"/>
              <a:t>메서드가 호출되기 전에 수행되는 선처리 작업 메서드에 지정 가능</a:t>
            </a:r>
            <a:endParaRPr lang="en-US" altLang="ko-KR"/>
          </a:p>
          <a:p>
            <a:pPr lvl="1"/>
            <a:r>
              <a:rPr lang="ko-KR" altLang="en-US"/>
              <a:t>반드시 리턴 타입은 </a:t>
            </a:r>
            <a:r>
              <a:rPr lang="en-US" altLang="ko-KR"/>
              <a:t>void</a:t>
            </a:r>
            <a:r>
              <a:rPr lang="ko-KR" altLang="en-US"/>
              <a:t>로 지정하고</a:t>
            </a:r>
            <a:r>
              <a:rPr lang="en-US" altLang="ko-KR"/>
              <a:t>, </a:t>
            </a:r>
            <a:r>
              <a:rPr lang="ko-KR" altLang="en-US"/>
              <a:t>예외 클래스를 </a:t>
            </a:r>
            <a:r>
              <a:rPr lang="en-US" altLang="ko-KR"/>
              <a:t>throws </a:t>
            </a:r>
            <a:r>
              <a:rPr lang="ko-KR" altLang="en-US"/>
              <a:t>할 수 없음</a:t>
            </a:r>
            <a:endParaRPr lang="en-US" altLang="ko-KR"/>
          </a:p>
          <a:p>
            <a:pPr lvl="1"/>
            <a:endParaRPr lang="en-US" altLang="ko-KR" sz="32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400"/>
          </a:p>
          <a:p>
            <a:r>
              <a:rPr lang="en-US" altLang="ko-KR"/>
              <a:t>2.6.2 @PreDestroy</a:t>
            </a:r>
            <a:r>
              <a:rPr lang="ko-KR" altLang="en-US"/>
              <a:t>를 이용한 후처리 작업</a:t>
            </a:r>
          </a:p>
          <a:p>
            <a:pPr lvl="1"/>
            <a:r>
              <a:rPr lang="ko-KR" altLang="en-US"/>
              <a:t>서블릿의 </a:t>
            </a:r>
            <a:r>
              <a:rPr lang="en-US" altLang="ko-KR"/>
              <a:t>LifeCycle </a:t>
            </a:r>
            <a:r>
              <a:rPr lang="ko-KR" altLang="en-US"/>
              <a:t>메서드인 </a:t>
            </a:r>
            <a:r>
              <a:rPr lang="en-US" altLang="ko-KR"/>
              <a:t>destroy </a:t>
            </a:r>
            <a:r>
              <a:rPr lang="ko-KR" altLang="en-US"/>
              <a:t>메서드가 호출된 후에 수행되는 후처리 작업 메서드에 지정 가능</a:t>
            </a:r>
            <a:endParaRPr lang="en-US" altLang="ko-KR"/>
          </a:p>
          <a:p>
            <a:pPr lvl="1"/>
            <a:r>
              <a:rPr lang="ko-KR" altLang="en-US"/>
              <a:t>반드시 리턴 타입은 </a:t>
            </a:r>
            <a:r>
              <a:rPr lang="en-US" altLang="ko-KR"/>
              <a:t>void</a:t>
            </a:r>
            <a:r>
              <a:rPr lang="ko-KR" altLang="en-US"/>
              <a:t>로 지정하고</a:t>
            </a:r>
            <a:r>
              <a:rPr lang="en-US" altLang="ko-KR"/>
              <a:t>, </a:t>
            </a:r>
            <a:r>
              <a:rPr lang="ko-KR" altLang="en-US"/>
              <a:t>예외 클래스를 </a:t>
            </a:r>
            <a:r>
              <a:rPr lang="en-US" altLang="ko-KR"/>
              <a:t>throws </a:t>
            </a:r>
            <a:r>
              <a:rPr lang="ko-KR" altLang="en-US"/>
              <a:t>할 수 없음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2708920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@PostConstruct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void postConstruct( ){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...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5445224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@PreDestroy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void cleanup( ){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...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개요 </a:t>
            </a:r>
            <a:r>
              <a:rPr lang="en-US" altLang="ko-KR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서블릿은 웹 컨테이너에 의해서 관리</a:t>
            </a:r>
            <a:endParaRPr lang="en-US" altLang="ko-KR"/>
          </a:p>
          <a:p>
            <a:r>
              <a:rPr lang="ko-KR" altLang="en-US"/>
              <a:t>다양한 클라이언트 요청에 의해서 동적인 콘텐츠</a:t>
            </a:r>
            <a:r>
              <a:rPr lang="en-US" altLang="ko-KR"/>
              <a:t>(content)</a:t>
            </a:r>
            <a:r>
              <a:rPr lang="ko-KR" altLang="en-US"/>
              <a:t>로 응답 가능한 자바 기반의 웹 컴포넌트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서블릿 웹 컴포넌트의 특징</a:t>
            </a:r>
            <a:endParaRPr lang="en-US" altLang="ko-KR"/>
          </a:p>
          <a:p>
            <a:pPr lvl="1"/>
            <a:r>
              <a:rPr lang="ko-KR" altLang="en-US"/>
              <a:t>자바기반의 웹 컴포넌트로서 </a:t>
            </a:r>
            <a:r>
              <a:rPr lang="en-US" altLang="ko-KR"/>
              <a:t>java </a:t>
            </a:r>
            <a:r>
              <a:rPr lang="ko-KR" altLang="en-US"/>
              <a:t>확장자를 갖음</a:t>
            </a:r>
            <a:endParaRPr lang="en-US" altLang="ko-KR"/>
          </a:p>
          <a:p>
            <a:pPr lvl="1"/>
            <a:r>
              <a:rPr lang="ko-KR" altLang="en-US"/>
              <a:t>클라이언트의 요청에 의해서 동적으로 실행</a:t>
            </a:r>
            <a:r>
              <a:rPr lang="en-US" altLang="ko-KR"/>
              <a:t>(</a:t>
            </a:r>
            <a:r>
              <a:rPr lang="ko-KR" altLang="en-US"/>
              <a:t>다양한 클라이언트 요구 사항을 처리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클라이언트는 브라우저를 이용한 </a:t>
            </a:r>
            <a:r>
              <a:rPr lang="en-US" altLang="ko-KR"/>
              <a:t>URL </a:t>
            </a:r>
            <a:r>
              <a:rPr lang="ko-KR" altLang="en-US"/>
              <a:t>지정을 통해 서블릿에 요청 가능</a:t>
            </a:r>
            <a:endParaRPr lang="en-US" altLang="ko-KR"/>
          </a:p>
          <a:p>
            <a:pPr lvl="1"/>
            <a:r>
              <a:rPr lang="ko-KR" altLang="en-US"/>
              <a:t>서블릿의 응답 결과는 일반적으로 </a:t>
            </a:r>
            <a:r>
              <a:rPr lang="en-US" altLang="ko-KR"/>
              <a:t>HTML </a:t>
            </a:r>
            <a:r>
              <a:rPr lang="ko-KR" altLang="en-US"/>
              <a:t>형식으로 서비스</a:t>
            </a:r>
            <a:r>
              <a:rPr lang="en-US" altLang="ko-KR"/>
              <a:t>(</a:t>
            </a:r>
            <a:r>
              <a:rPr lang="ko-KR" altLang="en-US"/>
              <a:t>자바 코드를 이용해서 클라이언트에 </a:t>
            </a:r>
            <a:r>
              <a:rPr lang="en-US" altLang="ko-KR"/>
              <a:t>HTML </a:t>
            </a:r>
            <a:r>
              <a:rPr lang="ko-KR" altLang="en-US"/>
              <a:t>코드로 전송하는 추가 작업이 필요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MVC </a:t>
            </a:r>
            <a:r>
              <a:rPr lang="ko-KR" altLang="en-US"/>
              <a:t>패턴을 적용하여 웹 어플리케이션을 개발한다면</a:t>
            </a:r>
            <a:r>
              <a:rPr lang="en-US" altLang="ko-KR"/>
              <a:t>, </a:t>
            </a:r>
            <a:r>
              <a:rPr lang="ko-KR" altLang="en-US"/>
              <a:t>서블릿이 아닌 </a:t>
            </a:r>
            <a:r>
              <a:rPr lang="en-US" altLang="ko-KR"/>
              <a:t>JSP</a:t>
            </a:r>
            <a:r>
              <a:rPr lang="ko-KR" altLang="en-US"/>
              <a:t>에서 </a:t>
            </a:r>
            <a:r>
              <a:rPr lang="en-US" altLang="ko-KR"/>
              <a:t>HTML </a:t>
            </a:r>
            <a:r>
              <a:rPr lang="ko-KR" altLang="en-US"/>
              <a:t>코드를 작성</a:t>
            </a:r>
            <a:endParaRPr lang="en-US" altLang="ko-KR"/>
          </a:p>
          <a:p>
            <a:pPr lvl="1"/>
            <a:r>
              <a:rPr lang="ko-KR" altLang="en-US"/>
              <a:t>서블릿은 반드시 웹 컨테이너에 의해서 관리되며</a:t>
            </a:r>
            <a:r>
              <a:rPr lang="en-US" altLang="ko-KR"/>
              <a:t>, </a:t>
            </a:r>
            <a:r>
              <a:rPr lang="ko-KR" altLang="en-US"/>
              <a:t>자바 스레드로 동작되기 때문에 효율적으로 사용이 가능</a:t>
            </a:r>
            <a:endParaRPr lang="en-US" altLang="ko-KR"/>
          </a:p>
          <a:p>
            <a:pPr lvl="1"/>
            <a:r>
              <a:rPr lang="en-US" altLang="ko-KR"/>
              <a:t>MVC </a:t>
            </a:r>
            <a:r>
              <a:rPr lang="ko-KR" altLang="en-US"/>
              <a:t>패턴의 </a:t>
            </a:r>
            <a:r>
              <a:rPr lang="en-US" altLang="ko-KR"/>
              <a:t>Controller </a:t>
            </a:r>
            <a:r>
              <a:rPr lang="ko-KR" altLang="en-US"/>
              <a:t>역할로서 서블릿이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개요 </a:t>
            </a:r>
            <a:r>
              <a:rPr lang="en-US" altLang="ko-KR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이클립스를 실행시키고 먼저 </a:t>
            </a:r>
            <a:r>
              <a:rPr lang="en-US" altLang="ko-KR" dirty="0"/>
              <a:t>Java EE </a:t>
            </a:r>
            <a:r>
              <a:rPr lang="ko-KR" altLang="en-US" dirty="0" err="1"/>
              <a:t>퍼스펙티브를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이클립스 메뉴에서 </a:t>
            </a:r>
            <a:r>
              <a:rPr lang="en-US" altLang="ko-KR" dirty="0"/>
              <a:t>[File]-[New]-[Dynamic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새로운 웹 프로젝트를 생성하는 화면에서 값 설정</a:t>
            </a:r>
            <a:endParaRPr lang="en-US" altLang="ko-KR" dirty="0"/>
          </a:p>
          <a:p>
            <a:pPr lvl="2"/>
            <a:r>
              <a:rPr lang="en-US" altLang="ko-KR" dirty="0"/>
              <a:t>Project name</a:t>
            </a:r>
            <a:r>
              <a:rPr lang="ko-KR" altLang="en-US" dirty="0"/>
              <a:t>에는 </a:t>
            </a:r>
            <a:r>
              <a:rPr lang="en-US" altLang="ko-KR" dirty="0" err="1"/>
              <a:t>ServletTest</a:t>
            </a:r>
            <a:r>
              <a:rPr lang="ko-KR" altLang="en-US" dirty="0"/>
              <a:t>문자열을 지정</a:t>
            </a:r>
            <a:endParaRPr lang="en-US" altLang="ko-KR" dirty="0"/>
          </a:p>
          <a:p>
            <a:pPr lvl="2"/>
            <a:r>
              <a:rPr lang="en-US" altLang="ko-KR" dirty="0"/>
              <a:t>Target runtime</a:t>
            </a:r>
            <a:r>
              <a:rPr lang="ko-KR" altLang="en-US" dirty="0"/>
              <a:t>에는 </a:t>
            </a:r>
            <a:r>
              <a:rPr lang="en-US" altLang="ko-KR" dirty="0"/>
              <a:t>Apache Tomcat 7.0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r>
              <a:rPr lang="en-US" altLang="ko-KR" dirty="0"/>
              <a:t>Dynamic web module version</a:t>
            </a:r>
            <a:r>
              <a:rPr lang="ko-KR" altLang="en-US" dirty="0"/>
              <a:t>에는 </a:t>
            </a:r>
            <a:r>
              <a:rPr lang="en-US" altLang="ko-KR" dirty="0"/>
              <a:t>3.0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자바 소스 및 클래스 파일의 저장 폴더 경로 정보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물리적 파일인 웹 컴포넌트를 저장하는 디렉터리와 웹 컨테이너가 논리적으로 관리하는 이름인 </a:t>
            </a:r>
            <a:r>
              <a:rPr lang="en-US" altLang="ko-KR" dirty="0"/>
              <a:t>Context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/>
              <a:t>이클립스의 </a:t>
            </a:r>
            <a:r>
              <a:rPr lang="en-US" altLang="ko-KR" dirty="0"/>
              <a:t>Project Explorer </a:t>
            </a:r>
            <a:r>
              <a:rPr lang="ko-KR" altLang="en-US" dirty="0"/>
              <a:t>창에 </a:t>
            </a:r>
            <a:r>
              <a:rPr lang="en-US" altLang="ko-KR" dirty="0" err="1"/>
              <a:t>ServletTest</a:t>
            </a:r>
            <a:r>
              <a:rPr lang="en-US" altLang="ko-KR" dirty="0"/>
              <a:t> </a:t>
            </a:r>
            <a:r>
              <a:rPr lang="ko-KR" altLang="en-US" dirty="0"/>
              <a:t>프로젝트 추가 확인</a:t>
            </a:r>
            <a:endParaRPr lang="en-US" altLang="ko-KR" dirty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dirty="0" err="1"/>
              <a:t>서블릿을</a:t>
            </a:r>
            <a:r>
              <a:rPr lang="ko-KR" altLang="en-US" dirty="0"/>
              <a:t> 추가하기 위해서 </a:t>
            </a:r>
            <a:r>
              <a:rPr lang="en-US" altLang="ko-KR" dirty="0" err="1"/>
              <a:t>ServletTest</a:t>
            </a:r>
            <a:r>
              <a:rPr lang="en-US" altLang="ko-KR" dirty="0"/>
              <a:t> </a:t>
            </a:r>
            <a:r>
              <a:rPr lang="ko-KR" altLang="en-US" dirty="0"/>
              <a:t>프로젝트를 선택하고 메뉴에서 </a:t>
            </a:r>
            <a:r>
              <a:rPr lang="en-US" altLang="ko-KR" dirty="0"/>
              <a:t>[File]-[New]-[Servlet]</a:t>
            </a:r>
            <a:r>
              <a:rPr lang="ko-KR" altLang="en-US" dirty="0"/>
              <a:t>을 선택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개요 </a:t>
            </a:r>
            <a:r>
              <a:rPr lang="en-US" altLang="ko-KR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 startAt="8"/>
            </a:pPr>
            <a:r>
              <a:rPr lang="ko-KR" altLang="en-US" dirty="0" err="1"/>
              <a:t>서블릿</a:t>
            </a:r>
            <a:r>
              <a:rPr lang="ko-KR" altLang="en-US" dirty="0"/>
              <a:t> 이름과 패키지명 및 부모 클래스를 지정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java package</a:t>
            </a:r>
            <a:r>
              <a:rPr lang="ko-KR" altLang="en-US" dirty="0"/>
              <a:t>에는 ‘</a:t>
            </a:r>
            <a:r>
              <a:rPr lang="en-US" altLang="ko-KR" dirty="0" err="1"/>
              <a:t>com.test</a:t>
            </a:r>
            <a:r>
              <a:rPr lang="ko-KR" altLang="en-US" dirty="0"/>
              <a:t>’로 지정</a:t>
            </a:r>
            <a:endParaRPr lang="en-US" altLang="ko-KR" dirty="0"/>
          </a:p>
          <a:p>
            <a:pPr lvl="2"/>
            <a:r>
              <a:rPr lang="en-US" altLang="ko-KR" dirty="0"/>
              <a:t>class name</a:t>
            </a:r>
            <a:r>
              <a:rPr lang="ko-KR" altLang="en-US" dirty="0"/>
              <a:t>에는 ‘</a:t>
            </a:r>
            <a:r>
              <a:rPr lang="en-US" altLang="ko-KR" dirty="0" err="1"/>
              <a:t>HelloServlet</a:t>
            </a:r>
            <a:r>
              <a:rPr lang="ko-KR" altLang="en-US" dirty="0"/>
              <a:t>’로 지정</a:t>
            </a:r>
            <a:endParaRPr lang="en-US" altLang="ko-KR" dirty="0"/>
          </a:p>
          <a:p>
            <a:pPr lvl="2"/>
            <a:r>
              <a:rPr lang="en-US" altLang="ko-KR" dirty="0"/>
              <a:t>Super class</a:t>
            </a:r>
            <a:r>
              <a:rPr lang="ko-KR" altLang="en-US" dirty="0"/>
              <a:t>에는 자동으로 ‘</a:t>
            </a:r>
            <a:r>
              <a:rPr lang="en-US" altLang="ko-KR" dirty="0" err="1"/>
              <a:t>javax.servlet.http.HttpServlet</a:t>
            </a:r>
            <a:r>
              <a:rPr lang="ko-KR" altLang="en-US" dirty="0"/>
              <a:t>’로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dirty="0" err="1"/>
              <a:t>서블릿</a:t>
            </a:r>
            <a:r>
              <a:rPr lang="ko-KR" altLang="en-US" dirty="0"/>
              <a:t> 정보를 배치 지시자</a:t>
            </a:r>
            <a:r>
              <a:rPr lang="en-US" altLang="ko-KR" dirty="0"/>
              <a:t>(web.xml)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dirty="0"/>
              <a:t>URL mappings</a:t>
            </a:r>
            <a:r>
              <a:rPr lang="ko-KR" altLang="en-US" dirty="0"/>
              <a:t>의 ‘</a:t>
            </a:r>
            <a:r>
              <a:rPr lang="en-US" altLang="ko-KR" dirty="0"/>
              <a:t>/</a:t>
            </a:r>
            <a:r>
              <a:rPr lang="en-US" altLang="ko-KR" dirty="0" err="1"/>
              <a:t>HelloServlet</a:t>
            </a:r>
            <a:r>
              <a:rPr lang="ko-KR" altLang="en-US" dirty="0"/>
              <a:t>’을 선택하고 </a:t>
            </a:r>
            <a:r>
              <a:rPr lang="en-US" altLang="ko-KR" dirty="0"/>
              <a:t>[Edit]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dirty="0"/>
              <a:t>Pattern </a:t>
            </a:r>
            <a:r>
              <a:rPr lang="ko-KR" altLang="en-US" dirty="0"/>
              <a:t>입력란에 </a:t>
            </a:r>
            <a:r>
              <a:rPr lang="en-US" altLang="ko-KR" dirty="0"/>
              <a:t>/Hello</a:t>
            </a:r>
            <a:r>
              <a:rPr lang="ko-KR" altLang="en-US" dirty="0"/>
              <a:t>를 입력하고 </a:t>
            </a:r>
            <a:r>
              <a:rPr lang="en-US" altLang="ko-KR" dirty="0"/>
              <a:t>[OK]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dirty="0"/>
              <a:t>URL Mappings </a:t>
            </a:r>
            <a:r>
              <a:rPr lang="ko-KR" altLang="en-US" dirty="0"/>
              <a:t>값을 원하는 값으로 변경한 후에 </a:t>
            </a:r>
            <a:r>
              <a:rPr lang="en-US" altLang="ko-KR" dirty="0"/>
              <a:t>[Next]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dirty="0" err="1"/>
              <a:t>서블릿에서</a:t>
            </a:r>
            <a:r>
              <a:rPr lang="ko-KR" altLang="en-US" dirty="0"/>
              <a:t> 구현해야 되는 메서드를 설정하는 화면에서 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메서드만 체크한 후에 </a:t>
            </a:r>
            <a:r>
              <a:rPr lang="en-US" altLang="ko-KR" dirty="0"/>
              <a:t>[Finish]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dirty="0"/>
              <a:t>요청 처리가 제대로 실행되었는지를 확인하기 위해서 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메서드 내에 “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 err="1"/>
              <a:t>요청”이라는</a:t>
            </a:r>
            <a:r>
              <a:rPr lang="ko-KR" altLang="en-US" dirty="0"/>
              <a:t> 문자열을 출력하는 코드를 추가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폴더에 있는 </a:t>
            </a:r>
            <a:r>
              <a:rPr lang="en-US" altLang="ko-KR" dirty="0"/>
              <a:t>HelloServlet.java </a:t>
            </a:r>
            <a:r>
              <a:rPr lang="ko-KR" altLang="en-US" dirty="0"/>
              <a:t>파일을 선택하고 마우스 오른쪽 버튼을 클릭하여 바로 가기 메뉴에서 </a:t>
            </a:r>
            <a:r>
              <a:rPr lang="en-US" altLang="ko-KR" dirty="0"/>
              <a:t>[Run As]-[Run on Server]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dirty="0"/>
              <a:t>Tomcat 7.0 Server</a:t>
            </a:r>
            <a:r>
              <a:rPr lang="ko-KR" altLang="en-US" dirty="0"/>
              <a:t>를 선택하고 </a:t>
            </a:r>
            <a:r>
              <a:rPr lang="en-US" altLang="ko-KR" dirty="0"/>
              <a:t>[Next] </a:t>
            </a:r>
            <a:r>
              <a:rPr lang="ko-KR" altLang="en-US" dirty="0"/>
              <a:t>버튼을 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  <a:r>
              <a:rPr lang="ko-KR" altLang="en-US"/>
              <a:t>의 개요 </a:t>
            </a:r>
            <a:r>
              <a:rPr lang="en-US" altLang="ko-KR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 startAt="17"/>
            </a:pPr>
            <a:r>
              <a:rPr lang="ko-KR" altLang="en-US"/>
              <a:t>작성한 </a:t>
            </a:r>
            <a:r>
              <a:rPr lang="en-US" altLang="ko-KR"/>
              <a:t>ServletTest </a:t>
            </a:r>
            <a:r>
              <a:rPr lang="ko-KR" altLang="en-US"/>
              <a:t>컨텍스트가 톰캣 컨테이너에 등록이 되었으며 실행을 위해서 </a:t>
            </a:r>
            <a:r>
              <a:rPr lang="en-US" altLang="ko-KR"/>
              <a:t>[Finish] </a:t>
            </a:r>
            <a:r>
              <a:rPr lang="ko-KR" altLang="en-US"/>
              <a:t>버튼을 클릭</a:t>
            </a:r>
            <a:endParaRPr lang="en-US" altLang="ko-KR"/>
          </a:p>
          <a:p>
            <a:pPr marL="523875" lvl="1" indent="-342900">
              <a:buFont typeface="+mj-lt"/>
              <a:buAutoNum type="arabicPeriod" startAt="17"/>
            </a:pPr>
            <a:r>
              <a:rPr lang="ko-KR" altLang="en-US"/>
              <a:t>실행된 최종 결과 화면에서</a:t>
            </a:r>
            <a:r>
              <a:rPr lang="en-US" altLang="ko-KR"/>
              <a:t> </a:t>
            </a:r>
            <a:r>
              <a:rPr lang="ko-KR" altLang="en-US"/>
              <a:t>자동으로 이클립스 안에서 브라우저가 실행되고 </a:t>
            </a:r>
            <a:r>
              <a:rPr lang="en-US" altLang="ko-KR"/>
              <a:t>URL </a:t>
            </a:r>
            <a:r>
              <a:rPr lang="ko-KR" altLang="en-US"/>
              <a:t>입력란에 ‘</a:t>
            </a:r>
            <a:r>
              <a:rPr lang="en-US" altLang="ko-KR"/>
              <a:t>http://localhost:8090/ServletTest/Hello</a:t>
            </a:r>
            <a:r>
              <a:rPr lang="ko-KR" altLang="en-US"/>
              <a:t>’가 지정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6534150" cy="38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서블릿 맵핑 </a:t>
            </a:r>
            <a:r>
              <a:rPr lang="en-US" altLang="ko-KR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2.2.1 web.xml</a:t>
            </a:r>
            <a:r>
              <a:rPr lang="ko-KR" altLang="en-US" dirty="0"/>
              <a:t>에 등록하는 방법</a:t>
            </a:r>
          </a:p>
          <a:p>
            <a:pPr lvl="1"/>
            <a:r>
              <a:rPr lang="en-US" altLang="ko-KR" dirty="0"/>
              <a:t>Servlet 2.5</a:t>
            </a:r>
            <a:r>
              <a:rPr lang="ko-KR" altLang="en-US" dirty="0"/>
              <a:t>까지 사용하던 방법이며 </a:t>
            </a:r>
            <a:r>
              <a:rPr lang="en-US" altLang="ko-KR" dirty="0"/>
              <a:t>Servlet 3.0</a:t>
            </a:r>
            <a:r>
              <a:rPr lang="ko-KR" altLang="en-US" dirty="0"/>
              <a:t>에서도 사용 가능</a:t>
            </a:r>
            <a:endParaRPr lang="en-US" altLang="ko-KR" dirty="0"/>
          </a:p>
          <a:p>
            <a:pPr lvl="1"/>
            <a:r>
              <a:rPr lang="en-US" altLang="ko-KR" dirty="0"/>
              <a:t>WEB-INF </a:t>
            </a:r>
            <a:r>
              <a:rPr lang="ko-KR" altLang="en-US" dirty="0"/>
              <a:t>폴더안의 </a:t>
            </a:r>
            <a:r>
              <a:rPr lang="en-US" altLang="ko-KR" dirty="0"/>
              <a:t>web.xml </a:t>
            </a:r>
            <a:r>
              <a:rPr lang="ko-KR" altLang="en-US" dirty="0"/>
              <a:t>파일에 </a:t>
            </a:r>
            <a:r>
              <a:rPr lang="en-US" altLang="ko-KR" dirty="0"/>
              <a:t>&lt;servlet&gt; </a:t>
            </a:r>
            <a:r>
              <a:rPr lang="ko-KR" altLang="en-US" dirty="0"/>
              <a:t>태그와 </a:t>
            </a:r>
            <a:r>
              <a:rPr lang="en-US" altLang="ko-KR" dirty="0"/>
              <a:t>&lt;servlet-mapping&gt; </a:t>
            </a:r>
            <a:r>
              <a:rPr lang="ko-KR" altLang="en-US" dirty="0"/>
              <a:t>태그를 사용하여 설정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서블릿</a:t>
            </a:r>
            <a:r>
              <a:rPr lang="ko-KR" altLang="en-US" dirty="0"/>
              <a:t> 등록이 가능하며 주의할 점</a:t>
            </a:r>
            <a:endParaRPr lang="en-US" altLang="ko-KR" dirty="0"/>
          </a:p>
          <a:p>
            <a:pPr lvl="2"/>
            <a:r>
              <a:rPr lang="en-US" altLang="ko-KR" dirty="0" err="1"/>
              <a:t>url</a:t>
            </a:r>
            <a:r>
              <a:rPr lang="en-US" altLang="ko-KR" dirty="0"/>
              <a:t>-pattern </a:t>
            </a:r>
            <a:r>
              <a:rPr lang="ko-KR" altLang="en-US" dirty="0"/>
              <a:t>값에는 임의의 값으로 지정 가능하지만</a:t>
            </a:r>
            <a:r>
              <a:rPr lang="en-US" altLang="ko-KR" dirty="0"/>
              <a:t>, </a:t>
            </a:r>
            <a:r>
              <a:rPr lang="ko-KR" altLang="en-US" dirty="0"/>
              <a:t>반드시 ‘</a:t>
            </a:r>
            <a:r>
              <a:rPr lang="en-US" altLang="ko-KR" dirty="0"/>
              <a:t>/</a:t>
            </a:r>
            <a:r>
              <a:rPr lang="ko-KR" altLang="en-US" dirty="0"/>
              <a:t>’를 사용</a:t>
            </a:r>
            <a:endParaRPr lang="en-US" altLang="ko-KR" dirty="0"/>
          </a:p>
          <a:p>
            <a:pPr lvl="2"/>
            <a:r>
              <a:rPr lang="en-US" altLang="ko-KR" dirty="0"/>
              <a:t>&lt;servlet&gt; </a:t>
            </a:r>
            <a:r>
              <a:rPr lang="ko-KR" altLang="en-US" dirty="0"/>
              <a:t>태그의 </a:t>
            </a:r>
            <a:r>
              <a:rPr lang="en-US" altLang="ko-KR" dirty="0"/>
              <a:t>&lt;servlet-name&gt; </a:t>
            </a:r>
            <a:r>
              <a:rPr lang="ko-KR" altLang="en-US" dirty="0"/>
              <a:t>값과</a:t>
            </a:r>
            <a:r>
              <a:rPr lang="en-US" altLang="ko-KR" dirty="0"/>
              <a:t>&lt;servlet-mapping&gt; </a:t>
            </a:r>
            <a:r>
              <a:rPr lang="ko-KR" altLang="en-US" dirty="0"/>
              <a:t>태그의 </a:t>
            </a:r>
            <a:r>
              <a:rPr lang="en-US" altLang="ko-KR" dirty="0"/>
              <a:t>&lt;servlet-name&gt; </a:t>
            </a:r>
            <a:r>
              <a:rPr lang="ko-KR" altLang="en-US" dirty="0"/>
              <a:t>값도 임의의 값으로 지정 가능하지만</a:t>
            </a:r>
            <a:r>
              <a:rPr lang="en-US" altLang="ko-KR" dirty="0"/>
              <a:t>, </a:t>
            </a:r>
            <a:r>
              <a:rPr lang="ko-KR" altLang="en-US" dirty="0"/>
              <a:t>반드시 일치해야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서블릿 맵핑 </a:t>
            </a:r>
            <a:r>
              <a:rPr lang="en-US" altLang="ko-KR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2.2.2 @WebServlet </a:t>
            </a:r>
            <a:r>
              <a:rPr lang="ko-KR" altLang="en-US" dirty="0" err="1"/>
              <a:t>어노테이션</a:t>
            </a:r>
            <a:r>
              <a:rPr lang="en-US" altLang="ko-KR" dirty="0"/>
              <a:t>(annotation) </a:t>
            </a:r>
            <a:r>
              <a:rPr lang="ko-KR" altLang="en-US" dirty="0"/>
              <a:t>이용하는 방법</a:t>
            </a:r>
          </a:p>
          <a:p>
            <a:pPr lvl="1"/>
            <a:r>
              <a:rPr lang="ko-KR" altLang="en-US" dirty="0" err="1"/>
              <a:t>어노테이션은</a:t>
            </a:r>
            <a:r>
              <a:rPr lang="ko-KR" altLang="en-US" dirty="0"/>
              <a:t> </a:t>
            </a:r>
            <a:r>
              <a:rPr lang="en-US" altLang="ko-KR" dirty="0"/>
              <a:t>JDK 5.X</a:t>
            </a:r>
            <a:r>
              <a:rPr lang="ko-KR" altLang="en-US" dirty="0"/>
              <a:t>부터 추가된 기능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파일 등을 이용하여 환경 설정 및 추가 정보를 등록하는 방법 대신에 자바 코드에 직접 설정하는 기술로서 ‘</a:t>
            </a:r>
            <a:r>
              <a:rPr lang="en-US" altLang="ko-KR" dirty="0"/>
              <a:t>@</a:t>
            </a:r>
            <a:r>
              <a:rPr lang="ko-KR" altLang="en-US" dirty="0"/>
              <a:t>’으로 시작</a:t>
            </a:r>
            <a:endParaRPr lang="en-US" altLang="ko-KR" dirty="0"/>
          </a:p>
          <a:p>
            <a:pPr lvl="1"/>
            <a:r>
              <a:rPr lang="ko-KR" altLang="en-US" dirty="0" err="1"/>
              <a:t>어노테이션을</a:t>
            </a:r>
            <a:r>
              <a:rPr lang="ko-KR" altLang="en-US" dirty="0"/>
              <a:t> 사용하지 않으려면 </a:t>
            </a:r>
            <a:r>
              <a:rPr lang="en-US" altLang="ko-KR" dirty="0"/>
              <a:t>web.xml </a:t>
            </a:r>
            <a:r>
              <a:rPr lang="ko-KR" altLang="en-US" dirty="0"/>
              <a:t>파일의 </a:t>
            </a:r>
            <a:r>
              <a:rPr lang="en-US" altLang="ko-KR" dirty="0"/>
              <a:t>&lt;web-app&gt; </a:t>
            </a:r>
            <a:r>
              <a:rPr lang="ko-KR" altLang="en-US" dirty="0"/>
              <a:t>태그에 다음 속성 값을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Servlet 3.0</a:t>
            </a:r>
            <a:r>
              <a:rPr lang="ko-KR" altLang="en-US" dirty="0"/>
              <a:t>에서 추가된 </a:t>
            </a:r>
            <a:r>
              <a:rPr lang="ko-KR" altLang="en-US" dirty="0" err="1"/>
              <a:t>어노테이션</a:t>
            </a:r>
            <a:r>
              <a:rPr lang="ko-KR" altLang="en-US" dirty="0"/>
              <a:t> 종류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4653136"/>
          <a:ext cx="7560840" cy="18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@WebServlet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dirty="0">
                          <a:latin typeface="맑은 고딕" pitchFamily="50" charset="-127"/>
                          <a:ea typeface="맑은 고딕" pitchFamily="50" charset="-127"/>
                        </a:rPr>
                        <a:t>@WebFilter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@WebInitParam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@WebListener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@MultipartConfig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@DeclareRoles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@EJB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@EJBs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@Resource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@Resources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@PersistenceContext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@PersistenceContexts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@PersistenceUnit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@PersistenceUnits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@PostConstruct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@PreDestroy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>
                          <a:latin typeface="맑은 고딕" pitchFamily="50" charset="-127"/>
                          <a:ea typeface="맑은 고딕" pitchFamily="50" charset="-127"/>
                        </a:rPr>
                        <a:t>@RunAs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3284984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metadata-complete="true"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&lt;web-app metadata-complete="true"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서블릿 맵핑 </a:t>
            </a:r>
            <a:r>
              <a:rPr lang="en-US" altLang="ko-KR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39416"/>
            <a:ext cx="7982595" cy="4869904"/>
          </a:xfrm>
        </p:spPr>
        <p:txBody>
          <a:bodyPr/>
          <a:lstStyle/>
          <a:p>
            <a:pPr marL="523875" lvl="1" indent="-342900">
              <a:buNone/>
            </a:pPr>
            <a:r>
              <a:rPr lang="en-US" altLang="ko-KR"/>
              <a:t>1) </a:t>
            </a:r>
            <a:r>
              <a:rPr lang="ko-KR" altLang="en-US"/>
              <a:t>서블릿 맵핑명만 지정하는 방식</a:t>
            </a:r>
            <a:endParaRPr lang="en-US" altLang="ko-KR"/>
          </a:p>
          <a:p>
            <a:pPr marL="523875" lvl="1" indent="-342900">
              <a:buNone/>
            </a:pPr>
            <a:endParaRPr lang="en-US" altLang="ko-KR"/>
          </a:p>
          <a:p>
            <a:pPr marL="523875" lvl="1" indent="-342900">
              <a:buAutoNum type="arabicParenR"/>
            </a:pPr>
            <a:endParaRPr lang="en-US" altLang="ko-KR"/>
          </a:p>
          <a:p>
            <a:pPr marL="523875" lvl="1" indent="-342900">
              <a:buAutoNum type="arabicParenR"/>
            </a:pPr>
            <a:endParaRPr lang="en-US" altLang="ko-KR"/>
          </a:p>
          <a:p>
            <a:pPr lvl="1">
              <a:buNone/>
            </a:pPr>
            <a:r>
              <a:rPr lang="en-US" altLang="ko-KR"/>
              <a:t>2) </a:t>
            </a:r>
            <a:r>
              <a:rPr lang="ko-KR" altLang="en-US"/>
              <a:t>추가 속성을 이용하는 방식</a:t>
            </a:r>
          </a:p>
          <a:p>
            <a:pPr lvl="2"/>
            <a:r>
              <a:rPr lang="ko-KR" altLang="en-US"/>
              <a:t>서블릿 별명과 </a:t>
            </a:r>
            <a:r>
              <a:rPr lang="en-US" altLang="ko-KR"/>
              <a:t>urlPatterns </a:t>
            </a:r>
            <a:r>
              <a:rPr lang="ko-KR" altLang="en-US"/>
              <a:t>속성을 사용하여 여러 개의 맵핑명을 지정할 수 있는 방식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None/>
            </a:pPr>
            <a:endParaRPr lang="en-US" altLang="ko-KR"/>
          </a:p>
          <a:p>
            <a:pPr lvl="2"/>
            <a:r>
              <a:rPr lang="ko-KR" altLang="en-US"/>
              <a:t>여러 개의 맵핑명을 지정할 수 있는 다른 방식은 </a:t>
            </a:r>
            <a:r>
              <a:rPr lang="en-US" altLang="ko-KR"/>
              <a:t>value </a:t>
            </a:r>
            <a:r>
              <a:rPr lang="ko-KR" altLang="en-US"/>
              <a:t>속성을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844824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@WebServlet("/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3717032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 name="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서블릿별명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urlPatterns={ "/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"/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2" } )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941168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 name="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서블릿별명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value={ "/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맵핑명“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"/</a:t>
            </a: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2" } )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서블릿 아키텍처 및 핵심 </a:t>
            </a:r>
            <a:r>
              <a:rPr lang="en-US" altLang="ko-KR"/>
              <a:t>API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서블릿을 사용하는 경우의 웹 아키텍처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None/>
            </a:pPr>
            <a:endParaRPr lang="en-US" altLang="ko-KR" sz="2800"/>
          </a:p>
          <a:p>
            <a:pPr lvl="1"/>
            <a:r>
              <a:rPr lang="ko-KR" altLang="en-US"/>
              <a:t>클라이언트에서 웹 브라우저를 이용하여 적절한 </a:t>
            </a:r>
            <a:r>
              <a:rPr lang="en-US" altLang="ko-KR"/>
              <a:t>URL </a:t>
            </a:r>
            <a:r>
              <a:rPr lang="ko-KR" altLang="en-US"/>
              <a:t>형식으로 서블릿에 요청하면</a:t>
            </a:r>
            <a:r>
              <a:rPr lang="en-US" altLang="ko-KR"/>
              <a:t>, </a:t>
            </a:r>
            <a:r>
              <a:rPr lang="ko-KR" altLang="en-US"/>
              <a:t>웹 컨테이너에서 서블릿을 실행하고 결과 값을 </a:t>
            </a:r>
            <a:r>
              <a:rPr lang="en-US" altLang="ko-KR"/>
              <a:t>html</a:t>
            </a:r>
            <a:r>
              <a:rPr lang="ko-KR" altLang="en-US"/>
              <a:t>로 구성하여 클라이언트로 응답 처리</a:t>
            </a:r>
            <a:endParaRPr lang="en-US" altLang="ko-KR"/>
          </a:p>
          <a:p>
            <a:pPr lvl="1"/>
            <a:r>
              <a:rPr lang="en-US" altLang="ko-KR"/>
              <a:t>javax.servlet.http.HttpServletRequest</a:t>
            </a:r>
            <a:r>
              <a:rPr lang="ko-KR" altLang="en-US"/>
              <a:t> </a:t>
            </a:r>
            <a:r>
              <a:rPr lang="en-US" altLang="ko-KR"/>
              <a:t>: HTTP Request</a:t>
            </a:r>
            <a:r>
              <a:rPr lang="ko-KR" altLang="en-US"/>
              <a:t>인 요청과 관련된 핵심 </a:t>
            </a:r>
            <a:r>
              <a:rPr lang="en-US" altLang="ko-KR"/>
              <a:t>API</a:t>
            </a:r>
          </a:p>
          <a:p>
            <a:pPr lvl="1"/>
            <a:r>
              <a:rPr lang="en-US" altLang="ko-KR"/>
              <a:t>javax.servlet.http.HttpServletResponse</a:t>
            </a:r>
            <a:r>
              <a:rPr lang="ko-KR" altLang="en-US"/>
              <a:t> </a:t>
            </a:r>
            <a:r>
              <a:rPr lang="en-US" altLang="ko-KR"/>
              <a:t>: HTTP Response</a:t>
            </a:r>
            <a:r>
              <a:rPr lang="ko-KR" altLang="en-US"/>
              <a:t>인 응답과 관련된 핵심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5743575" cy="235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1402</Words>
  <Application>Microsoft Office PowerPoint</Application>
  <PresentationFormat>화면 슬라이드 쇼(4:3)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Times</vt:lpstr>
      <vt:lpstr>Wingdings</vt:lpstr>
      <vt:lpstr>melloyellow_print</vt:lpstr>
      <vt:lpstr>서블릿(Servlet)의 이해</vt:lpstr>
      <vt:lpstr>2.1 서블릿(Servlet)의 개요 - 1</vt:lpstr>
      <vt:lpstr>2.1 서블릿(Servlet)의 개요 - 2</vt:lpstr>
      <vt:lpstr>2.1 서블릿(Servlet)의 개요 - 3</vt:lpstr>
      <vt:lpstr>2.1 서블릿(Servlet)의 개요 - 4</vt:lpstr>
      <vt:lpstr>2.2 서블릿 맵핑 - 1</vt:lpstr>
      <vt:lpstr>2.2 서블릿 맵핑 - 2</vt:lpstr>
      <vt:lpstr>2.2 서블릿 맵핑 - 3</vt:lpstr>
      <vt:lpstr>2.3 서블릿 아키텍처 및 핵심 API - 1</vt:lpstr>
      <vt:lpstr>2.3 서블릿 아키텍처 및 핵심 API - 2</vt:lpstr>
      <vt:lpstr>2.3 서블릿 아키텍처 및 핵심 API - 3</vt:lpstr>
      <vt:lpstr>2.4 서블릿 LifeCycle 메서드</vt:lpstr>
      <vt:lpstr>2.5 서블릿 응답 처리</vt:lpstr>
      <vt:lpstr>2.6 어노테이션을 이용한 서블릿의 선처리 및 후처리 작업</vt:lpstr>
    </vt:vector>
  </TitlesOfParts>
  <Company>웰북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우균 정</cp:lastModifiedBy>
  <cp:revision>38</cp:revision>
  <dcterms:created xsi:type="dcterms:W3CDTF">2013-05-14T02:26:05Z</dcterms:created>
  <dcterms:modified xsi:type="dcterms:W3CDTF">2021-07-27T02:49:17Z</dcterms:modified>
</cp:coreProperties>
</file>