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8" d="100"/>
          <a:sy n="78" d="100"/>
        </p:scale>
        <p:origin x="101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74AF-D5A7-4FBA-9550-4C025F6BE0F6}" type="datetimeFigureOut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24CD6-0566-4703-ADBE-34A7CA136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melloyello.jpg                                                 000003DAMoneys Work                    B3E1FD53: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33463" y="1916832"/>
            <a:ext cx="7772400" cy="11430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28738" y="3733800"/>
            <a:ext cx="6400800" cy="914400"/>
          </a:xfrm>
        </p:spPr>
        <p:txBody>
          <a:bodyPr/>
          <a:lstStyle>
            <a:lvl1pPr marL="0" indent="0" algn="l">
              <a:buFontTx/>
              <a:buNone/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DF6BB02-6734-4F01-A24E-80C7BD179C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그림 7" descr="북스홀릭퍼블리싱-black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bright="10000"/>
          </a:blip>
          <a:stretch>
            <a:fillRect/>
          </a:stretch>
        </p:blipFill>
        <p:spPr>
          <a:xfrm>
            <a:off x="8604448" y="176155"/>
            <a:ext cx="422299" cy="516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E39D5-58B5-4E83-B6C9-23B5C6FF0B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7013" y="76200"/>
            <a:ext cx="2089150" cy="5334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19813" cy="5334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89D4B-8F80-4B3F-9211-4F39967785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61950" indent="-180975">
              <a:buClr>
                <a:schemeClr val="accent5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lvl2pPr>
            <a:lvl3pPr>
              <a:buSzPct val="100000"/>
              <a:buFont typeface="Arial" pitchFamily="34" charset="0"/>
              <a:buChar char="•"/>
              <a:defRPr/>
            </a:lvl3pPr>
            <a:lvl4pPr>
              <a:buFont typeface="맑은 고딕" pitchFamily="50" charset="-127"/>
              <a:buChar char="–"/>
              <a:defRPr/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9F5EC-D93F-40F3-908A-9EA6E1806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C67A6-4A45-4CCD-AFA8-0A014A4D19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937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561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723C8-1A90-426A-88ED-A9650CB3A0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F415A-2E40-454D-B5EB-86D8A6EDAC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0283E-442C-41F7-BE57-9F05A13C31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0774C-EF6D-4B13-8027-03131E71B6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40F2A-7414-4CFB-B5CE-DF739F785F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FE218-CA16-4483-B3E7-FF4A04E39E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elloyello_print.jpg                                           0000044DMoneys Work                    B3E1FD53: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116632"/>
            <a:ext cx="846043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295400"/>
            <a:ext cx="7982595" cy="486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28956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24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B5CBA25-63C9-4163-ACB5-5578522DE7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그림 7" descr="북스홀릭퍼블리싱-black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bright="10000"/>
          </a:blip>
          <a:stretch>
            <a:fillRect/>
          </a:stretch>
        </p:blipFill>
        <p:spPr>
          <a:xfrm>
            <a:off x="117253" y="6237312"/>
            <a:ext cx="422299" cy="5165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9pPr>
    </p:titleStyle>
    <p:bodyStyle>
      <a:lvl1pPr marL="180975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49263" indent="-268288" algn="l" rtl="0" eaLnBrk="1" fontAlgn="base" latinLnBrk="1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30238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96938" indent="-180975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077913" indent="-180975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서블릿 고급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92D050"/>
                </a:solidFill>
              </a:rPr>
              <a:t>➜ </a:t>
            </a:r>
            <a:r>
              <a:rPr lang="en-US" altLang="ko-KR"/>
              <a:t>7.1_FrontController </a:t>
            </a:r>
            <a:r>
              <a:rPr lang="ko-KR" altLang="en-US"/>
              <a:t>패턴과 </a:t>
            </a:r>
            <a:r>
              <a:rPr lang="en-US" altLang="ko-KR"/>
              <a:t>Command </a:t>
            </a:r>
            <a:r>
              <a:rPr lang="ko-KR" altLang="en-US"/>
              <a:t>패턴</a:t>
            </a:r>
          </a:p>
          <a:p>
            <a:r>
              <a:rPr lang="en-US" altLang="ko-KR">
                <a:solidFill>
                  <a:srgbClr val="92D050"/>
                </a:solidFill>
              </a:rPr>
              <a:t>➜ </a:t>
            </a:r>
            <a:r>
              <a:rPr lang="en-US" altLang="ko-KR"/>
              <a:t>7.2_</a:t>
            </a:r>
            <a:r>
              <a:rPr lang="ko-KR" altLang="en-US"/>
              <a:t>요청 포워딩</a:t>
            </a:r>
            <a:r>
              <a:rPr lang="en-US" altLang="ko-KR"/>
              <a:t>(Request Forwarding)</a:t>
            </a:r>
          </a:p>
          <a:p>
            <a:r>
              <a:rPr lang="en-US" altLang="ko-KR">
                <a:solidFill>
                  <a:srgbClr val="92D050"/>
                </a:solidFill>
              </a:rPr>
              <a:t>➜ </a:t>
            </a:r>
            <a:r>
              <a:rPr lang="en-US" altLang="ko-KR"/>
              <a:t>7.3_</a:t>
            </a:r>
            <a:r>
              <a:rPr lang="ko-KR" altLang="en-US"/>
              <a:t>세션 관리</a:t>
            </a:r>
            <a:r>
              <a:rPr lang="en-US" altLang="ko-KR"/>
              <a:t>(Session Tracking)</a:t>
            </a:r>
          </a:p>
          <a:p>
            <a:r>
              <a:rPr lang="en-US" altLang="ko-KR">
                <a:solidFill>
                  <a:srgbClr val="92D050"/>
                </a:solidFill>
              </a:rPr>
              <a:t>➜ </a:t>
            </a:r>
            <a:r>
              <a:rPr lang="en-US" altLang="ko-KR"/>
              <a:t>7.4_</a:t>
            </a:r>
            <a:r>
              <a:rPr lang="ko-KR" altLang="en-US"/>
              <a:t>파일 업로드 및 다운로드 기능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1331640" y="764704"/>
            <a:ext cx="1504645" cy="1296144"/>
          </a:xfrm>
          <a:prstGeom prst="wedgeEllipseCallout">
            <a:avLst>
              <a:gd name="adj1" fmla="val -49620"/>
              <a:gd name="adj2" fmla="val 63636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02765" y="630313"/>
            <a:ext cx="1584176" cy="1382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Chapter</a:t>
            </a:r>
          </a:p>
          <a:p>
            <a:pPr algn="ctr">
              <a:lnSpc>
                <a:spcPts val="5000"/>
              </a:lnSpc>
            </a:pPr>
            <a:r>
              <a:rPr lang="en-US" altLang="ko-KR" sz="6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07</a:t>
            </a:r>
            <a:endParaRPr lang="ko-KR" altLang="en-US" sz="60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 </a:t>
            </a:r>
            <a:r>
              <a:rPr lang="ko-KR" altLang="en-US"/>
              <a:t>요청 포워딩</a:t>
            </a:r>
            <a:r>
              <a:rPr lang="en-US" altLang="ko-KR"/>
              <a:t>(Request Forwarding) 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7.2.1 RequestDispatcher </a:t>
            </a:r>
            <a:r>
              <a:rPr lang="ko-KR" altLang="en-US"/>
              <a:t>클래스를 이용한 </a:t>
            </a:r>
            <a:r>
              <a:rPr lang="en-US" altLang="ko-KR"/>
              <a:t>forward </a:t>
            </a:r>
            <a:r>
              <a:rPr lang="ko-KR" altLang="en-US"/>
              <a:t>방법</a:t>
            </a:r>
          </a:p>
          <a:p>
            <a:pPr lvl="1"/>
            <a:r>
              <a:rPr lang="ko-KR" altLang="en-US"/>
              <a:t>웹 브라우저를 통하여 사용자가 서블릿에 요청을 하면 </a:t>
            </a:r>
            <a:r>
              <a:rPr lang="en-US" altLang="ko-KR"/>
              <a:t>HttpServlet Request </a:t>
            </a:r>
            <a:r>
              <a:rPr lang="ko-KR" altLang="en-US"/>
              <a:t>객체가 자동으로 생성</a:t>
            </a:r>
            <a:endParaRPr lang="en-US" altLang="ko-KR"/>
          </a:p>
          <a:p>
            <a:pPr lvl="1"/>
            <a:r>
              <a:rPr lang="ko-KR" altLang="en-US"/>
              <a:t>생성된 </a:t>
            </a:r>
            <a:r>
              <a:rPr lang="en-US" altLang="ko-KR"/>
              <a:t>request </a:t>
            </a:r>
            <a:r>
              <a:rPr lang="ko-KR" altLang="en-US"/>
              <a:t>객체를 사용하여 응답 처리하는 웹 컴포넌트</a:t>
            </a:r>
            <a:r>
              <a:rPr lang="en-US" altLang="ko-KR"/>
              <a:t>(</a:t>
            </a:r>
            <a:r>
              <a:rPr lang="ko-KR" altLang="en-US"/>
              <a:t>서블릿</a:t>
            </a:r>
            <a:r>
              <a:rPr lang="en-US" altLang="ko-KR"/>
              <a:t>, JSP, html)</a:t>
            </a:r>
            <a:r>
              <a:rPr lang="ko-KR" altLang="en-US"/>
              <a:t>로 재요청하는 방식을 의미</a:t>
            </a:r>
            <a:endParaRPr lang="en-US" altLang="ko-KR"/>
          </a:p>
          <a:p>
            <a:pPr lvl="1"/>
            <a:r>
              <a:rPr lang="en-US" altLang="ko-KR"/>
              <a:t>request </a:t>
            </a:r>
            <a:r>
              <a:rPr lang="ko-KR" altLang="en-US"/>
              <a:t>객체의 주된 용도는 사용자의 입력 파라미터 값을 얻어오거나 또는 한글 인코딩 처리 및 </a:t>
            </a:r>
            <a:r>
              <a:rPr lang="en-US" altLang="ko-KR"/>
              <a:t>request scope</a:t>
            </a:r>
            <a:r>
              <a:rPr lang="ko-KR" altLang="en-US"/>
              <a:t>에 해당되는 속성</a:t>
            </a:r>
            <a:r>
              <a:rPr lang="en-US" altLang="ko-KR"/>
              <a:t>(Attribute) </a:t>
            </a:r>
            <a:r>
              <a:rPr lang="ko-KR" altLang="en-US"/>
              <a:t>설정에 사용 가능</a:t>
            </a:r>
            <a:endParaRPr lang="en-US" altLang="ko-KR"/>
          </a:p>
          <a:p>
            <a:pPr lvl="1"/>
            <a:r>
              <a:rPr lang="ko-KR" altLang="en-US"/>
              <a:t>요청받은 서블릿에서 다른 컴포넌트로 포워드하는 방법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지정된 </a:t>
            </a:r>
            <a:r>
              <a:rPr lang="en-US" altLang="ko-KR"/>
              <a:t>target</a:t>
            </a:r>
            <a:r>
              <a:rPr lang="ko-KR" altLang="en-US"/>
              <a:t>에는 서블릿 맵핑명 또는 </a:t>
            </a:r>
            <a:r>
              <a:rPr lang="en-US" altLang="ko-KR"/>
              <a:t>JSP </a:t>
            </a:r>
            <a:r>
              <a:rPr lang="ko-KR" altLang="en-US"/>
              <a:t>파일 및 </a:t>
            </a:r>
            <a:r>
              <a:rPr lang="en-US" altLang="ko-KR"/>
              <a:t>html </a:t>
            </a:r>
            <a:r>
              <a:rPr lang="ko-KR" altLang="en-US"/>
              <a:t>파일 지정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4149080"/>
            <a:ext cx="7560840" cy="646331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RequestDistatcher dis = request.getRequestDispatcher(target);</a:t>
            </a:r>
          </a:p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dis.forward( request, response );</a:t>
            </a:r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 </a:t>
            </a:r>
            <a:r>
              <a:rPr lang="ko-KR" altLang="en-US"/>
              <a:t>요청 포워딩</a:t>
            </a:r>
            <a:r>
              <a:rPr lang="en-US" altLang="ko-KR"/>
              <a:t>(Request Forwarding) - 4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1</a:t>
            </a:r>
            <a:r>
              <a:rPr lang="ko-KR" altLang="en-US"/>
              <a:t>번의 요청과 </a:t>
            </a:r>
            <a:r>
              <a:rPr lang="en-US" altLang="ko-KR"/>
              <a:t>2</a:t>
            </a:r>
            <a:r>
              <a:rPr lang="ko-KR" altLang="en-US"/>
              <a:t>번의 요청이 같은 </a:t>
            </a:r>
            <a:r>
              <a:rPr lang="en-US" altLang="ko-KR"/>
              <a:t>HttpServletRequest</a:t>
            </a:r>
            <a:r>
              <a:rPr lang="ko-KR" altLang="en-US"/>
              <a:t>를 사용</a:t>
            </a:r>
            <a:endParaRPr lang="en-US" altLang="ko-KR"/>
          </a:p>
          <a:p>
            <a:pPr lvl="1"/>
            <a:r>
              <a:rPr lang="en-US" altLang="ko-KR"/>
              <a:t>JSP</a:t>
            </a:r>
            <a:r>
              <a:rPr lang="ko-KR" altLang="en-US"/>
              <a:t>로 응답이 되었기 때문에 웹 브라우저의 </a:t>
            </a:r>
            <a:r>
              <a:rPr lang="en-US" altLang="ko-KR"/>
              <a:t>URL </a:t>
            </a:r>
            <a:r>
              <a:rPr lang="ko-KR" altLang="en-US"/>
              <a:t>값이 서블릿에서 </a:t>
            </a:r>
            <a:r>
              <a:rPr lang="en-US" altLang="ko-KR"/>
              <a:t>JSP</a:t>
            </a:r>
            <a:r>
              <a:rPr lang="ko-KR" altLang="en-US"/>
              <a:t>로 변경되어야 하지만 포워드 방법은 동일한 </a:t>
            </a:r>
            <a:r>
              <a:rPr lang="en-US" altLang="ko-KR"/>
              <a:t>HttpServletRequest</a:t>
            </a:r>
            <a:r>
              <a:rPr lang="ko-KR" altLang="en-US"/>
              <a:t>이기 때문에 </a:t>
            </a:r>
            <a:r>
              <a:rPr lang="en-US" altLang="ko-KR"/>
              <a:t>URL </a:t>
            </a:r>
            <a:r>
              <a:rPr lang="ko-KR" altLang="en-US"/>
              <a:t>값이 서블릿으로 고정</a:t>
            </a:r>
            <a:endParaRPr lang="en-US" altLang="ko-KR"/>
          </a:p>
          <a:p>
            <a:pPr lvl="1"/>
            <a:r>
              <a:rPr lang="en-US" altLang="ko-KR"/>
              <a:t>1</a:t>
            </a:r>
            <a:r>
              <a:rPr lang="ko-KR" altLang="en-US"/>
              <a:t>번의 요청을 받은 서블릿에서 </a:t>
            </a:r>
            <a:r>
              <a:rPr lang="en-US" altLang="ko-KR"/>
              <a:t>reqeust scope</a:t>
            </a:r>
            <a:r>
              <a:rPr lang="ko-KR" altLang="en-US"/>
              <a:t>에 속성</a:t>
            </a:r>
            <a:r>
              <a:rPr lang="en-US" altLang="ko-KR"/>
              <a:t>(Attribute) </a:t>
            </a:r>
            <a:r>
              <a:rPr lang="ko-KR" altLang="en-US"/>
              <a:t>설정을 하면</a:t>
            </a:r>
            <a:r>
              <a:rPr lang="en-US" altLang="ko-KR"/>
              <a:t>, 2</a:t>
            </a:r>
            <a:r>
              <a:rPr lang="ko-KR" altLang="en-US"/>
              <a:t>번의 요청을 받은 </a:t>
            </a:r>
            <a:r>
              <a:rPr lang="en-US" altLang="ko-KR"/>
              <a:t>JSP</a:t>
            </a:r>
            <a:r>
              <a:rPr lang="ko-KR" altLang="en-US"/>
              <a:t>에서 속성 값을 가져올 수 있음</a:t>
            </a:r>
            <a:endParaRPr lang="en-US" altLang="ko-KR"/>
          </a:p>
          <a:p>
            <a:pPr lvl="1"/>
            <a:r>
              <a:rPr lang="ko-KR" altLang="en-US"/>
              <a:t>일반적으로 </a:t>
            </a:r>
            <a:r>
              <a:rPr lang="en-US" altLang="ko-KR"/>
              <a:t>MVC </a:t>
            </a:r>
            <a:r>
              <a:rPr lang="ko-KR" altLang="en-US"/>
              <a:t>기반의 웹 어플리케이션에서 주로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4783455" cy="233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 </a:t>
            </a:r>
            <a:r>
              <a:rPr lang="ko-KR" altLang="en-US"/>
              <a:t>요청 포워딩</a:t>
            </a:r>
            <a:r>
              <a:rPr lang="en-US" altLang="ko-KR"/>
              <a:t>(Request Forwarding) - 5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7.2.2 HttpServletResponse </a:t>
            </a:r>
            <a:r>
              <a:rPr lang="ko-KR" altLang="en-US"/>
              <a:t>클래스를 이용한 </a:t>
            </a:r>
            <a:r>
              <a:rPr lang="en-US" altLang="ko-KR"/>
              <a:t>redirect </a:t>
            </a:r>
            <a:r>
              <a:rPr lang="ko-KR" altLang="en-US"/>
              <a:t>방법</a:t>
            </a:r>
          </a:p>
          <a:p>
            <a:pPr lvl="1"/>
            <a:r>
              <a:rPr lang="en-US" altLang="ko-KR"/>
              <a:t>forward </a:t>
            </a:r>
            <a:r>
              <a:rPr lang="ko-KR" altLang="en-US"/>
              <a:t>방식과 마찬가지로 다른 웹 컴포넌트에게 재요청을 하는 방법</a:t>
            </a:r>
            <a:endParaRPr lang="en-US" altLang="ko-KR"/>
          </a:p>
          <a:p>
            <a:pPr lvl="1"/>
            <a:r>
              <a:rPr lang="ko-KR" altLang="en-US"/>
              <a:t>차이점은 응답을 먼저 하고 재요청이 되기 때문에</a:t>
            </a:r>
            <a:r>
              <a:rPr lang="en-US" altLang="ko-KR"/>
              <a:t>, </a:t>
            </a:r>
            <a:r>
              <a:rPr lang="ko-KR" altLang="en-US"/>
              <a:t>동일한 </a:t>
            </a:r>
            <a:r>
              <a:rPr lang="en-US" altLang="ko-KR"/>
              <a:t>HttpServlet Request</a:t>
            </a:r>
            <a:r>
              <a:rPr lang="ko-KR" altLang="en-US"/>
              <a:t>가 아닌 새로운 </a:t>
            </a:r>
            <a:r>
              <a:rPr lang="en-US" altLang="ko-KR"/>
              <a:t>request </a:t>
            </a:r>
            <a:r>
              <a:rPr lang="ko-KR" altLang="en-US"/>
              <a:t>객체가 생성</a:t>
            </a:r>
            <a:endParaRPr lang="en-US" altLang="ko-KR"/>
          </a:p>
          <a:p>
            <a:pPr lvl="1"/>
            <a:r>
              <a:rPr lang="ko-KR" altLang="en-US"/>
              <a:t>웹 브라우저의 </a:t>
            </a:r>
            <a:r>
              <a:rPr lang="en-US" altLang="ko-KR"/>
              <a:t>URL </a:t>
            </a:r>
            <a:r>
              <a:rPr lang="ko-KR" altLang="en-US"/>
              <a:t>값이 변경되고 속성</a:t>
            </a:r>
            <a:r>
              <a:rPr lang="en-US" altLang="ko-KR"/>
              <a:t>(Attribute)</a:t>
            </a:r>
            <a:r>
              <a:rPr lang="ko-KR" altLang="en-US"/>
              <a:t>에 설정된 값을 가져오지 못함</a:t>
            </a:r>
            <a:endParaRPr lang="en-US" altLang="ko-KR"/>
          </a:p>
          <a:p>
            <a:pPr lvl="1"/>
            <a:r>
              <a:rPr lang="ko-KR" altLang="en-US"/>
              <a:t>요청받은 서블릿에서 다른 컴포넌트로 </a:t>
            </a:r>
            <a:r>
              <a:rPr lang="en-US" altLang="ko-KR"/>
              <a:t>redirect </a:t>
            </a:r>
            <a:r>
              <a:rPr lang="ko-KR" altLang="en-US"/>
              <a:t>하는 방법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z="1050"/>
          </a:p>
          <a:p>
            <a:pPr lvl="1"/>
            <a:r>
              <a:rPr lang="ko-KR" altLang="en-US"/>
              <a:t>지정된 </a:t>
            </a:r>
            <a:r>
              <a:rPr lang="en-US" altLang="ko-KR"/>
              <a:t>target</a:t>
            </a:r>
            <a:r>
              <a:rPr lang="ko-KR" altLang="en-US"/>
              <a:t>에는 서블릿 맵핑명 또는 </a:t>
            </a:r>
            <a:r>
              <a:rPr lang="en-US" altLang="ko-KR"/>
              <a:t>JSP </a:t>
            </a:r>
            <a:r>
              <a:rPr lang="ko-KR" altLang="en-US"/>
              <a:t>파일 및 </a:t>
            </a:r>
            <a:r>
              <a:rPr lang="en-US" altLang="ko-KR"/>
              <a:t>html </a:t>
            </a:r>
            <a:r>
              <a:rPr lang="ko-KR" altLang="en-US"/>
              <a:t>파일 지정</a:t>
            </a:r>
            <a:r>
              <a:rPr lang="en-US" altLang="ko-KR"/>
              <a:t> </a:t>
            </a:r>
            <a:r>
              <a:rPr lang="ko-KR" altLang="en-US"/>
              <a:t>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3645024"/>
            <a:ext cx="7560840" cy="369332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response.sendRedirect(target);</a:t>
            </a:r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 </a:t>
            </a:r>
            <a:r>
              <a:rPr lang="ko-KR" altLang="en-US"/>
              <a:t>요청 포워딩</a:t>
            </a:r>
            <a:r>
              <a:rPr lang="en-US" altLang="ko-KR"/>
              <a:t>(Request Forwarding) - 6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1</a:t>
            </a:r>
            <a:r>
              <a:rPr lang="ko-KR" altLang="en-US"/>
              <a:t>번 요청의 결과로 </a:t>
            </a:r>
            <a:r>
              <a:rPr lang="en-US" altLang="ko-KR"/>
              <a:t>2</a:t>
            </a:r>
            <a:r>
              <a:rPr lang="ko-KR" altLang="en-US"/>
              <a:t>번의 응답이 발생되고</a:t>
            </a:r>
            <a:r>
              <a:rPr lang="en-US" altLang="ko-KR"/>
              <a:t>, </a:t>
            </a:r>
            <a:r>
              <a:rPr lang="ko-KR" altLang="en-US"/>
              <a:t>자동으로 </a:t>
            </a:r>
            <a:r>
              <a:rPr lang="en-US" altLang="ko-KR"/>
              <a:t>response.send Redirect(target) </a:t>
            </a:r>
            <a:r>
              <a:rPr lang="ko-KR" altLang="en-US"/>
              <a:t>메서드에 의해서 </a:t>
            </a:r>
            <a:r>
              <a:rPr lang="en-US" altLang="ko-KR"/>
              <a:t>target</a:t>
            </a:r>
            <a:r>
              <a:rPr lang="ko-KR" altLang="en-US"/>
              <a:t>으로 재요청이 발생</a:t>
            </a:r>
            <a:endParaRPr lang="en-US" altLang="ko-KR"/>
          </a:p>
          <a:p>
            <a:pPr lvl="1"/>
            <a:r>
              <a:rPr lang="en-US" altLang="ko-KR"/>
              <a:t>1</a:t>
            </a:r>
            <a:r>
              <a:rPr lang="ko-KR" altLang="en-US"/>
              <a:t>번의 요청과 </a:t>
            </a:r>
            <a:r>
              <a:rPr lang="en-US" altLang="ko-KR"/>
              <a:t>3</a:t>
            </a:r>
            <a:r>
              <a:rPr lang="ko-KR" altLang="en-US"/>
              <a:t>번의 요청은 서로 다른 요청</a:t>
            </a:r>
            <a:endParaRPr lang="en-US" altLang="ko-KR"/>
          </a:p>
          <a:p>
            <a:pPr lvl="1"/>
            <a:r>
              <a:rPr lang="ko-KR" altLang="en-US"/>
              <a:t>서블릿에서 </a:t>
            </a:r>
            <a:r>
              <a:rPr lang="en-US" altLang="ko-KR"/>
              <a:t>reqeust scope</a:t>
            </a:r>
            <a:r>
              <a:rPr lang="ko-KR" altLang="en-US"/>
              <a:t>에 속성</a:t>
            </a:r>
            <a:r>
              <a:rPr lang="en-US" altLang="ko-KR"/>
              <a:t>(Attribute) </a:t>
            </a:r>
            <a:r>
              <a:rPr lang="ko-KR" altLang="en-US"/>
              <a:t>설정을 하면</a:t>
            </a:r>
            <a:r>
              <a:rPr lang="en-US" altLang="ko-KR"/>
              <a:t>, 3</a:t>
            </a:r>
            <a:r>
              <a:rPr lang="ko-KR" altLang="en-US"/>
              <a:t>번의 요청을 받은 </a:t>
            </a:r>
            <a:r>
              <a:rPr lang="en-US" altLang="ko-KR"/>
              <a:t>JSP</a:t>
            </a:r>
            <a:r>
              <a:rPr lang="ko-KR" altLang="en-US"/>
              <a:t>에서 속성 값을 가져올 수 없음</a:t>
            </a:r>
            <a:endParaRPr lang="en-US" altLang="ko-KR"/>
          </a:p>
          <a:p>
            <a:pPr lvl="1"/>
            <a:r>
              <a:rPr lang="ko-KR" altLang="en-US"/>
              <a:t>일반적으로 </a:t>
            </a:r>
            <a:r>
              <a:rPr lang="en-US" altLang="ko-KR"/>
              <a:t>JSP</a:t>
            </a:r>
            <a:r>
              <a:rPr lang="ko-KR" altLang="en-US"/>
              <a:t>를 이용한 </a:t>
            </a:r>
            <a:r>
              <a:rPr lang="en-US" altLang="ko-KR"/>
              <a:t>Model 1 Architecture </a:t>
            </a:r>
            <a:r>
              <a:rPr lang="ko-KR" altLang="en-US"/>
              <a:t>웹 어플리케이션 개발 방법에 주로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4772025" cy="233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 FrontController </a:t>
            </a:r>
            <a:r>
              <a:rPr lang="ko-KR" altLang="en-US"/>
              <a:t>패턴과 </a:t>
            </a:r>
            <a:r>
              <a:rPr lang="en-US" altLang="ko-KR"/>
              <a:t>Command </a:t>
            </a:r>
            <a:r>
              <a:rPr lang="ko-KR" altLang="en-US"/>
              <a:t>패턴 </a:t>
            </a:r>
            <a:r>
              <a:rPr lang="en-US" altLang="ko-KR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7.1.1 FrontController </a:t>
            </a:r>
            <a:r>
              <a:rPr lang="ko-KR" altLang="en-US"/>
              <a:t>패턴</a:t>
            </a:r>
          </a:p>
          <a:p>
            <a:pPr lvl="1"/>
            <a:r>
              <a:rPr lang="ko-KR" altLang="en-US"/>
              <a:t>웹 어플리케이션 개발 시 사용자의 요청을 처리하기 위한 최초 진입점</a:t>
            </a:r>
            <a:r>
              <a:rPr lang="en-US" altLang="ko-KR"/>
              <a:t>(Initial Point)</a:t>
            </a:r>
            <a:r>
              <a:rPr lang="ko-KR" altLang="en-US"/>
              <a:t>을 정의하고 사용하는 패턴을 의미</a:t>
            </a:r>
            <a:endParaRPr lang="en-US" altLang="ko-KR"/>
          </a:p>
          <a:p>
            <a:pPr lvl="1"/>
            <a:r>
              <a:rPr lang="ko-KR" altLang="en-US"/>
              <a:t>모든 사용자의 요청을 집중화시키면 요청을 분산시켜 발생되는 중복된 코드를 제거할 수 있고</a:t>
            </a:r>
            <a:r>
              <a:rPr lang="en-US" altLang="ko-KR"/>
              <a:t>, </a:t>
            </a:r>
            <a:r>
              <a:rPr lang="ko-KR" altLang="en-US"/>
              <a:t>사용자의 요청을 일관된 방법으로 관리할 수 있는 장점이 있음</a:t>
            </a:r>
            <a:endParaRPr lang="en-US" altLang="ko-KR"/>
          </a:p>
          <a:p>
            <a:pPr lvl="1"/>
            <a:r>
              <a:rPr lang="en-US" altLang="ko-KR"/>
              <a:t>FrontController </a:t>
            </a:r>
            <a:r>
              <a:rPr lang="ko-KR" altLang="en-US"/>
              <a:t>패턴을 적용하지 않은 경우의 아키텍처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클라이언트의 개별적인 요청을 서로 다른 서블릿이 처리하기 때문에 중복 코드가 발생될 수 있고</a:t>
            </a:r>
            <a:r>
              <a:rPr lang="en-US" altLang="ko-KR"/>
              <a:t>, </a:t>
            </a:r>
            <a:r>
              <a:rPr lang="ko-KR" altLang="en-US"/>
              <a:t>다수의 서블릿으로 인한 유지보수가 어려워질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501008"/>
            <a:ext cx="6355080" cy="222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 FrontController </a:t>
            </a:r>
            <a:r>
              <a:rPr lang="ko-KR" altLang="en-US"/>
              <a:t>패턴과 </a:t>
            </a:r>
            <a:r>
              <a:rPr lang="en-US" altLang="ko-KR"/>
              <a:t>Command </a:t>
            </a:r>
            <a:r>
              <a:rPr lang="ko-KR" altLang="en-US"/>
              <a:t>패턴 </a:t>
            </a:r>
            <a:r>
              <a:rPr lang="en-US" altLang="ko-KR"/>
              <a:t>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/>
              <a:t>FrontController </a:t>
            </a:r>
            <a:r>
              <a:rPr lang="ko-KR" altLang="en-US"/>
              <a:t>패턴을 적용한 전체적인 아키텍처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사용자의 모든 요청을 단 하나의 서블릿이 처리하는 집중화 형태이기 때문에 중복코드가 제거되고 유지보수가 쉬워짐</a:t>
            </a:r>
            <a:endParaRPr lang="en-US" altLang="ko-KR"/>
          </a:p>
          <a:p>
            <a:pPr lvl="1"/>
            <a:r>
              <a:rPr lang="en-US" altLang="ko-KR"/>
              <a:t>FrontController </a:t>
            </a:r>
            <a:r>
              <a:rPr lang="ko-KR" altLang="en-US"/>
              <a:t>패턴을 적용한 서블릿에서 고려해야 되는 사항은 사용자가 어떤 동작을 요청했는지를 식별할 수 있어야 됨</a:t>
            </a:r>
            <a:endParaRPr lang="en-US" altLang="ko-KR"/>
          </a:p>
          <a:p>
            <a:pPr lvl="1"/>
            <a:r>
              <a:rPr lang="ko-KR" altLang="en-US"/>
              <a:t>사용자가 서블릿에 요청할 때</a:t>
            </a:r>
            <a:r>
              <a:rPr lang="en-US" altLang="ko-KR"/>
              <a:t>, </a:t>
            </a:r>
            <a:r>
              <a:rPr lang="ko-KR" altLang="en-US"/>
              <a:t>다음과 같은 메커니즘으로서블릿이 사용자의 요청을 식별할 수 있도록 지원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00808"/>
            <a:ext cx="6332220" cy="2245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115616" y="6165304"/>
            <a:ext cx="7200800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http://</a:t>
            </a:r>
            <a:r>
              <a:rPr lang="ko-KR" altLang="en-US"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포트번호</a:t>
            </a:r>
            <a:r>
              <a:rPr lang="en-US" altLang="ko-KR"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/context</a:t>
            </a:r>
            <a:r>
              <a:rPr lang="ko-KR" altLang="en-US"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식별값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 FrontController </a:t>
            </a:r>
            <a:r>
              <a:rPr lang="ko-KR" altLang="en-US"/>
              <a:t>패턴과 </a:t>
            </a:r>
            <a:r>
              <a:rPr lang="en-US" altLang="ko-KR"/>
              <a:t>Command </a:t>
            </a:r>
            <a:r>
              <a:rPr lang="ko-KR" altLang="en-US"/>
              <a:t>패턴 </a:t>
            </a:r>
            <a:r>
              <a:rPr lang="en-US" altLang="ko-KR"/>
              <a:t>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사용자는 명시적으로 </a:t>
            </a:r>
            <a:r>
              <a:rPr lang="en-US" altLang="ko-KR"/>
              <a:t>URL </a:t>
            </a:r>
            <a:r>
              <a:rPr lang="ko-KR" altLang="en-US"/>
              <a:t>값에 ‘식별값’을 추가하여 요청하고</a:t>
            </a:r>
            <a:r>
              <a:rPr lang="en-US" altLang="ko-KR"/>
              <a:t>, </a:t>
            </a:r>
            <a:r>
              <a:rPr lang="ko-KR" altLang="en-US"/>
              <a:t>서블릿에서는 ‘식별값’을 비교하여 어떤 요청인지를 구별할 수 있음</a:t>
            </a:r>
            <a:endParaRPr lang="en-US" altLang="ko-KR"/>
          </a:p>
          <a:p>
            <a:pPr lvl="1"/>
            <a:r>
              <a:rPr lang="ko-KR" altLang="en-US"/>
              <a:t>‘식별값’은 임의의 문자열 값으로서 일반적으로 웹 프레임워크</a:t>
            </a:r>
            <a:r>
              <a:rPr lang="en-US" altLang="ko-KR"/>
              <a:t>(Spring , Struts2)</a:t>
            </a:r>
            <a:r>
              <a:rPr lang="ko-KR" altLang="en-US"/>
              <a:t>에서 사용하는 방식으로 지정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xxx.do, xxx.nhn).</a:t>
            </a:r>
          </a:p>
          <a:p>
            <a:pPr lvl="1"/>
            <a:r>
              <a:rPr lang="ko-KR" altLang="en-US"/>
              <a:t>다음과 같이 데이터를 저장하는 요청인 경우에는 </a:t>
            </a:r>
            <a:r>
              <a:rPr lang="en-US" altLang="ko-KR"/>
              <a:t>insert.do</a:t>
            </a:r>
            <a:r>
              <a:rPr lang="ko-KR" altLang="en-US"/>
              <a:t>로 지정하고 조회를 하는 요청인 경우에는 </a:t>
            </a:r>
            <a:r>
              <a:rPr lang="en-US" altLang="ko-KR"/>
              <a:t>select.do </a:t>
            </a:r>
            <a:r>
              <a:rPr lang="ko-KR" altLang="en-US"/>
              <a:t>형식으로 지정할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212976"/>
            <a:ext cx="616077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 FrontController </a:t>
            </a:r>
            <a:r>
              <a:rPr lang="ko-KR" altLang="en-US"/>
              <a:t>패턴과 </a:t>
            </a:r>
            <a:r>
              <a:rPr lang="en-US" altLang="ko-KR"/>
              <a:t>Command </a:t>
            </a:r>
            <a:r>
              <a:rPr lang="ko-KR" altLang="en-US"/>
              <a:t>패턴 </a:t>
            </a:r>
            <a:r>
              <a:rPr lang="en-US" altLang="ko-KR"/>
              <a:t>- 4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요청 받은 서블릿에서는 다음과 같이 두 가지 작업을 통하여 원하는 ‘식별값’을 얻음</a:t>
            </a:r>
            <a:endParaRPr lang="en-US" altLang="ko-KR"/>
          </a:p>
          <a:p>
            <a:pPr marL="792163" lvl="2" indent="-342900">
              <a:buFont typeface="+mj-ea"/>
              <a:buAutoNum type="circleNumDbPlain"/>
            </a:pPr>
            <a:r>
              <a:rPr lang="ko-KR" altLang="en-US"/>
              <a:t>서블릿의 맵핑명을 다음과 같이 *</a:t>
            </a:r>
            <a:r>
              <a:rPr lang="en-US" altLang="ko-KR"/>
              <a:t>.do </a:t>
            </a:r>
            <a:r>
              <a:rPr lang="ko-KR" altLang="en-US"/>
              <a:t>값의 확장자 패턴 형식으로 지정</a:t>
            </a:r>
            <a:br>
              <a:rPr lang="en-US" altLang="ko-KR"/>
            </a:br>
            <a:r>
              <a:rPr lang="ko-KR" altLang="en-US"/>
              <a:t>따라서 반드시 사용자는 ‘</a:t>
            </a:r>
            <a:r>
              <a:rPr lang="en-US" altLang="ko-KR"/>
              <a:t>xxx.do</a:t>
            </a:r>
            <a:r>
              <a:rPr lang="ko-KR" altLang="en-US"/>
              <a:t>’ 형식으로 요청</a:t>
            </a:r>
            <a:endParaRPr lang="en-US" altLang="ko-KR"/>
          </a:p>
          <a:p>
            <a:pPr marL="792163" lvl="2" indent="-342900">
              <a:buFont typeface="+mj-ea"/>
              <a:buAutoNum type="circleNumDbPlain"/>
            </a:pPr>
            <a:endParaRPr lang="en-US" altLang="ko-KR"/>
          </a:p>
          <a:p>
            <a:pPr marL="792163" lvl="2" indent="-342900">
              <a:buFont typeface="+mj-ea"/>
              <a:buAutoNum type="circleNumDbPlain"/>
            </a:pPr>
            <a:endParaRPr lang="en-US" altLang="ko-KR"/>
          </a:p>
          <a:p>
            <a:pPr marL="792163" lvl="2" indent="-342900">
              <a:buNone/>
            </a:pPr>
            <a:endParaRPr lang="en-US" altLang="ko-KR" sz="1200"/>
          </a:p>
          <a:p>
            <a:pPr marL="792163" lvl="2" indent="-342900">
              <a:buFont typeface="+mj-ea"/>
              <a:buAutoNum type="circleNumDbPlain" startAt="2"/>
            </a:pPr>
            <a:r>
              <a:rPr lang="ko-KR" altLang="en-US"/>
              <a:t>서블릿에서 다음 코드를 사용하여 ‘식별값’을 비교 처리할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547664" y="2492896"/>
            <a:ext cx="6624736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@WebServlet("*.do")</a:t>
            </a:r>
          </a:p>
          <a:p>
            <a:r>
              <a:rPr lang="en-US" altLang="ko-KR" sz="16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public class </a:t>
            </a:r>
            <a:r>
              <a:rPr lang="ko-KR" altLang="en-US" sz="16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서블릿명 </a:t>
            </a:r>
            <a:r>
              <a:rPr lang="en-US" altLang="ko-KR" sz="16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extends HttpServlet { .... }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573016"/>
            <a:ext cx="5828572" cy="9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619672" y="4509120"/>
            <a:ext cx="6624736" cy="2062103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String requestURI = request.getRequestURI( );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String contextPath = request.getContextPath( );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String command = requestURI.substring(contextPath.length( ));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if( command.equals( "/insert.do" )){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   //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저장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}else if( command.equals( "/delete.do" )){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   //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삭제</a:t>
            </a:r>
          </a:p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6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 FrontController </a:t>
            </a:r>
            <a:r>
              <a:rPr lang="ko-KR" altLang="en-US"/>
              <a:t>패턴과 </a:t>
            </a:r>
            <a:r>
              <a:rPr lang="en-US" altLang="ko-KR"/>
              <a:t>Command </a:t>
            </a:r>
            <a:r>
              <a:rPr lang="ko-KR" altLang="en-US"/>
              <a:t>패턴 </a:t>
            </a:r>
            <a:r>
              <a:rPr lang="en-US" altLang="ko-KR"/>
              <a:t>- 5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7.1.2 Command </a:t>
            </a:r>
            <a:r>
              <a:rPr lang="ko-KR" altLang="en-US"/>
              <a:t>패턴</a:t>
            </a:r>
          </a:p>
          <a:p>
            <a:pPr lvl="1"/>
            <a:r>
              <a:rPr lang="ko-KR" altLang="en-US"/>
              <a:t>사용자의 요청을 객체인 클래스로 처리하는 것을 의미</a:t>
            </a:r>
            <a:endParaRPr lang="en-US" altLang="ko-KR"/>
          </a:p>
          <a:p>
            <a:pPr lvl="1"/>
            <a:r>
              <a:rPr lang="ko-KR" altLang="en-US"/>
              <a:t>객체 형태로 사용하면 서로 다른 사용자의 요청 값을 필요에 의해서 저장하거나 또는 취소가 가능</a:t>
            </a:r>
            <a:endParaRPr lang="en-US" altLang="ko-KR"/>
          </a:p>
          <a:p>
            <a:pPr lvl="1"/>
            <a:r>
              <a:rPr lang="ko-KR" altLang="en-US"/>
              <a:t>요청을 처리할 작업을 일반화시켜 요청의 종류와 무관하게 프로그램 작성이 가능하게 구현</a:t>
            </a:r>
            <a:endParaRPr lang="en-US" altLang="ko-KR"/>
          </a:p>
          <a:p>
            <a:pPr lvl="1"/>
            <a:r>
              <a:rPr lang="ko-KR" altLang="en-US"/>
              <a:t>구현 방법은 </a:t>
            </a:r>
            <a:r>
              <a:rPr lang="en-US" altLang="ko-KR"/>
              <a:t>Command </a:t>
            </a:r>
            <a:r>
              <a:rPr lang="ko-KR" altLang="en-US"/>
              <a:t>패턴을 적용한 </a:t>
            </a:r>
            <a:r>
              <a:rPr lang="en-US" altLang="ko-KR"/>
              <a:t>Service </a:t>
            </a:r>
            <a:r>
              <a:rPr lang="ko-KR" altLang="en-US"/>
              <a:t>이름의 클래스를 추가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717032"/>
            <a:ext cx="7189470" cy="2245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 FrontController </a:t>
            </a:r>
            <a:r>
              <a:rPr lang="ko-KR" altLang="en-US"/>
              <a:t>패턴과 </a:t>
            </a:r>
            <a:r>
              <a:rPr lang="en-US" altLang="ko-KR"/>
              <a:t>Command </a:t>
            </a:r>
            <a:r>
              <a:rPr lang="ko-KR" altLang="en-US"/>
              <a:t>패턴 </a:t>
            </a:r>
            <a:r>
              <a:rPr lang="en-US" altLang="ko-KR"/>
              <a:t>- 6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/>
              <a:t>Service </a:t>
            </a:r>
            <a:r>
              <a:rPr lang="ko-KR" altLang="en-US"/>
              <a:t>클래스는 작업 수행을 요청하는 객체인 서블릿과 실제 작업을 수행하는 객체로 분리시켜 주기 때문에 시스템간의 결합도를 낮출 수 있음</a:t>
            </a:r>
            <a:endParaRPr lang="en-US" altLang="ko-KR"/>
          </a:p>
          <a:p>
            <a:pPr lvl="1"/>
            <a:r>
              <a:rPr lang="ko-KR" altLang="en-US"/>
              <a:t>일반적으로 의존성을 낮추기 위해서 인터페이스를 사용하여 구현</a:t>
            </a:r>
            <a:endParaRPr lang="en-US" altLang="ko-KR"/>
          </a:p>
          <a:p>
            <a:pPr lvl="1"/>
            <a:r>
              <a:rPr lang="ko-KR" altLang="en-US"/>
              <a:t>서블릿과 </a:t>
            </a:r>
            <a:r>
              <a:rPr lang="en-US" altLang="ko-KR"/>
              <a:t>DAO</a:t>
            </a:r>
            <a:r>
              <a:rPr lang="ko-KR" altLang="en-US"/>
              <a:t>간의 의존성도 감소시키는 역할을 담당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 </a:t>
            </a:r>
            <a:r>
              <a:rPr lang="ko-KR" altLang="en-US"/>
              <a:t>요청 포워딩</a:t>
            </a:r>
            <a:r>
              <a:rPr lang="en-US" altLang="ko-KR"/>
              <a:t>(Request Forwarding) 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300"/>
              </a:lnSpc>
            </a:pPr>
            <a:r>
              <a:rPr lang="ko-KR" altLang="en-US"/>
              <a:t>사용자의 요청을 받은 서블릿 또는 </a:t>
            </a:r>
            <a:r>
              <a:rPr lang="en-US" altLang="ko-KR"/>
              <a:t>JSP</a:t>
            </a:r>
            <a:r>
              <a:rPr lang="ko-KR" altLang="en-US"/>
              <a:t>에서 다른 컴포넌트</a:t>
            </a:r>
            <a:r>
              <a:rPr lang="en-US" altLang="ko-KR"/>
              <a:t>(</a:t>
            </a:r>
            <a:r>
              <a:rPr lang="ko-KR" altLang="en-US"/>
              <a:t>서블릿</a:t>
            </a:r>
            <a:r>
              <a:rPr lang="en-US" altLang="ko-KR"/>
              <a:t>, JSP, html)</a:t>
            </a:r>
            <a:r>
              <a:rPr lang="ko-KR" altLang="en-US"/>
              <a:t>로 요청을 위임할 수 있는 방법</a:t>
            </a:r>
            <a:endParaRPr lang="en-US" altLang="ko-KR"/>
          </a:p>
          <a:p>
            <a:pPr>
              <a:lnSpc>
                <a:spcPts val="2300"/>
              </a:lnSpc>
            </a:pPr>
            <a:r>
              <a:rPr lang="ko-KR" altLang="en-US"/>
              <a:t>포워드</a:t>
            </a:r>
            <a:r>
              <a:rPr lang="en-US" altLang="ko-KR"/>
              <a:t>(forward)</a:t>
            </a:r>
            <a:r>
              <a:rPr lang="ko-KR" altLang="en-US"/>
              <a:t>하는 이유는 처리 작업을 모듈화하기 위함</a:t>
            </a:r>
            <a:endParaRPr lang="en-US" altLang="ko-KR"/>
          </a:p>
          <a:p>
            <a:pPr>
              <a:lnSpc>
                <a:spcPts val="2300"/>
              </a:lnSpc>
            </a:pPr>
            <a:r>
              <a:rPr lang="ko-KR" altLang="en-US"/>
              <a:t>직접 요청받은 서블릿 또는 </a:t>
            </a:r>
            <a:r>
              <a:rPr lang="en-US" altLang="ko-KR"/>
              <a:t>JSP</a:t>
            </a:r>
            <a:r>
              <a:rPr lang="ko-KR" altLang="en-US"/>
              <a:t>에서 모든 작업을 처리하지 않고 모듈화 시킨 다른 컴포넌트로 요청을 위임하여 처리할 수 있음</a:t>
            </a:r>
            <a:endParaRPr lang="en-US" altLang="ko-KR"/>
          </a:p>
          <a:p>
            <a:pPr>
              <a:lnSpc>
                <a:spcPts val="2300"/>
              </a:lnSpc>
            </a:pPr>
            <a:r>
              <a:rPr lang="ko-KR" altLang="en-US"/>
              <a:t>재사용성도 높아지고 유지보수가 쉬워짐</a:t>
            </a:r>
            <a:endParaRPr lang="en-US" altLang="ko-KR"/>
          </a:p>
          <a:p>
            <a:pPr>
              <a:lnSpc>
                <a:spcPts val="2300"/>
              </a:lnSpc>
            </a:pPr>
            <a:r>
              <a:rPr lang="ko-KR" altLang="en-US"/>
              <a:t>일반적으로 </a:t>
            </a:r>
            <a:r>
              <a:rPr lang="en-US" altLang="ko-KR"/>
              <a:t>MVC </a:t>
            </a:r>
            <a:r>
              <a:rPr lang="ko-KR" altLang="en-US"/>
              <a:t>패턴에서 서블릿이 </a:t>
            </a:r>
            <a:r>
              <a:rPr lang="en-US" altLang="ko-KR"/>
              <a:t>JSP</a:t>
            </a:r>
            <a:r>
              <a:rPr lang="ko-KR" altLang="en-US"/>
              <a:t>를 포워딩할 때 주로 사용</a:t>
            </a:r>
            <a:endParaRPr lang="en-US" altLang="ko-KR"/>
          </a:p>
          <a:p>
            <a:pPr>
              <a:lnSpc>
                <a:spcPts val="2300"/>
              </a:lnSpc>
            </a:pPr>
            <a:r>
              <a:rPr lang="ko-KR" altLang="en-US"/>
              <a:t>사용자의 요청을 받는 웹 컴포넌트와 사용자에게 응답을 처리하는 웹 컴포넌트를 모듈화하여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365104"/>
            <a:ext cx="4777740" cy="234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 </a:t>
            </a:r>
            <a:r>
              <a:rPr lang="ko-KR" altLang="en-US"/>
              <a:t>요청 포워딩</a:t>
            </a:r>
            <a:r>
              <a:rPr lang="en-US" altLang="ko-KR"/>
              <a:t>(Request Forwarding) 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일반적으로 요청을 처리하는 웹 컴포넌트는 </a:t>
            </a:r>
            <a:r>
              <a:rPr lang="en-US" altLang="ko-KR"/>
              <a:t>FrontController </a:t>
            </a:r>
            <a:r>
              <a:rPr lang="ko-KR" altLang="en-US"/>
              <a:t>패턴을 적용한 서블릿으로 구현</a:t>
            </a:r>
            <a:endParaRPr lang="en-US" altLang="ko-KR"/>
          </a:p>
          <a:p>
            <a:r>
              <a:rPr lang="ko-KR" altLang="en-US"/>
              <a:t>응답을 처리하기 위한 웹 컴포넌트는 </a:t>
            </a:r>
            <a:r>
              <a:rPr lang="en-US" altLang="ko-KR"/>
              <a:t>JSP</a:t>
            </a:r>
            <a:r>
              <a:rPr lang="ko-KR" altLang="en-US"/>
              <a:t>로 구현할 수 있음</a:t>
            </a:r>
            <a:endParaRPr lang="en-US" altLang="ko-KR"/>
          </a:p>
          <a:p>
            <a:r>
              <a:rPr lang="en-US" altLang="ko-KR"/>
              <a:t>MVC </a:t>
            </a:r>
            <a:r>
              <a:rPr lang="ko-KR" altLang="en-US"/>
              <a:t>패턴 또는 </a:t>
            </a:r>
            <a:r>
              <a:rPr lang="en-US" altLang="ko-KR"/>
              <a:t>Model 2 Architecture</a:t>
            </a:r>
            <a:r>
              <a:rPr lang="ko-KR" altLang="en-US"/>
              <a:t>라고 함</a:t>
            </a:r>
            <a:endParaRPr lang="en-US" altLang="ko-KR"/>
          </a:p>
          <a:p>
            <a:r>
              <a:rPr lang="ko-KR" altLang="en-US"/>
              <a:t>요청 포워딩을 구현하는 방법은 두 가지 방법이 제공</a:t>
            </a:r>
            <a:endParaRPr lang="en-US" altLang="ko-KR"/>
          </a:p>
          <a:p>
            <a:pPr lvl="1"/>
            <a:r>
              <a:rPr lang="en-US" altLang="ko-KR"/>
              <a:t>RequestDispatcher </a:t>
            </a:r>
            <a:r>
              <a:rPr lang="ko-KR" altLang="en-US"/>
              <a:t>클래스를 이용한 </a:t>
            </a:r>
            <a:r>
              <a:rPr lang="en-US" altLang="ko-KR"/>
              <a:t>forward </a:t>
            </a:r>
            <a:r>
              <a:rPr lang="ko-KR" altLang="en-US"/>
              <a:t>방법</a:t>
            </a:r>
          </a:p>
          <a:p>
            <a:pPr lvl="1"/>
            <a:r>
              <a:rPr lang="en-US" altLang="ko-KR"/>
              <a:t>HttpServletResponse </a:t>
            </a:r>
            <a:r>
              <a:rPr lang="ko-KR" altLang="en-US"/>
              <a:t>클래스를 이용한 </a:t>
            </a:r>
            <a:r>
              <a:rPr lang="en-US" altLang="ko-KR"/>
              <a:t>redirect </a:t>
            </a:r>
            <a:r>
              <a:rPr lang="ko-KR" altLang="en-US"/>
              <a:t>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lloyellow_print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978</Words>
  <Application>Microsoft Office PowerPoint</Application>
  <PresentationFormat>화면 슬라이드 쇼(4:3)</PresentationFormat>
  <Paragraphs>143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Times</vt:lpstr>
      <vt:lpstr>Wingdings</vt:lpstr>
      <vt:lpstr>melloyellow_print</vt:lpstr>
      <vt:lpstr>서블릿 고급</vt:lpstr>
      <vt:lpstr>7.1 FrontController 패턴과 Command 패턴 - 1</vt:lpstr>
      <vt:lpstr>7.1 FrontController 패턴과 Command 패턴 - 2</vt:lpstr>
      <vt:lpstr>7.1 FrontController 패턴과 Command 패턴 - 3</vt:lpstr>
      <vt:lpstr>7.1 FrontController 패턴과 Command 패턴 - 4</vt:lpstr>
      <vt:lpstr>7.1 FrontController 패턴과 Command 패턴 - 5</vt:lpstr>
      <vt:lpstr>7.1 FrontController 패턴과 Command 패턴 - 6</vt:lpstr>
      <vt:lpstr>7.2 요청 포워딩(Request Forwarding) - 1</vt:lpstr>
      <vt:lpstr>7.2 요청 포워딩(Request Forwarding) - 2</vt:lpstr>
      <vt:lpstr>7.2 요청 포워딩(Request Forwarding) - 3</vt:lpstr>
      <vt:lpstr>7.2 요청 포워딩(Request Forwarding) - 4</vt:lpstr>
      <vt:lpstr>7.2 요청 포워딩(Request Forwarding) - 5</vt:lpstr>
      <vt:lpstr>7.2 요청 포워딩(Request Forwarding) - 6</vt:lpstr>
    </vt:vector>
  </TitlesOfParts>
  <Company>웰북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고영진</dc:creator>
  <cp:lastModifiedBy>우균 정</cp:lastModifiedBy>
  <cp:revision>44</cp:revision>
  <dcterms:created xsi:type="dcterms:W3CDTF">2013-05-14T02:26:05Z</dcterms:created>
  <dcterms:modified xsi:type="dcterms:W3CDTF">2021-07-27T05:02:13Z</dcterms:modified>
</cp:coreProperties>
</file>