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2"/>
  </p:notes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71" r:id="rId10"/>
    <p:sldId id="273" r:id="rId11"/>
    <p:sldId id="272" r:id="rId12"/>
    <p:sldId id="267" r:id="rId13"/>
    <p:sldId id="264" r:id="rId14"/>
    <p:sldId id="266" r:id="rId15"/>
    <p:sldId id="268" r:id="rId16"/>
    <p:sldId id="280" r:id="rId17"/>
    <p:sldId id="279" r:id="rId18"/>
    <p:sldId id="278" r:id="rId19"/>
    <p:sldId id="269" r:id="rId20"/>
    <p:sldId id="281" r:id="rId21"/>
    <p:sldId id="274" r:id="rId22"/>
    <p:sldId id="283" r:id="rId23"/>
    <p:sldId id="282" r:id="rId24"/>
    <p:sldId id="275" r:id="rId25"/>
    <p:sldId id="285" r:id="rId26"/>
    <p:sldId id="284" r:id="rId27"/>
    <p:sldId id="276" r:id="rId28"/>
    <p:sldId id="286" r:id="rId29"/>
    <p:sldId id="287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D5530-D2D3-4867-92B8-F59085BF063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767BB-CFFA-4822-ACF1-019F7D0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9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6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0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7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1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2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528D4FE-5681-4C4F-89AF-CD416295B55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1239807-C94A-4F27-A2C4-A7E636A95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3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D63DE-F505-4C65-BDAE-2A6463B28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요구 사항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EE4A2E-B6BD-4D4B-89CE-C36AE92E6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3517" y="4587459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이건무</a:t>
            </a:r>
            <a:r>
              <a:rPr lang="en-US" altLang="ko-KR" sz="2000" dirty="0"/>
              <a:t>, </a:t>
            </a:r>
            <a:r>
              <a:rPr lang="ko-KR" altLang="en-US" sz="2000" dirty="0"/>
              <a:t>강현우</a:t>
            </a:r>
            <a:r>
              <a:rPr lang="en-US" altLang="ko-KR" sz="2000" dirty="0"/>
              <a:t>, </a:t>
            </a:r>
            <a:r>
              <a:rPr lang="ko-KR" altLang="en-US" sz="2000" dirty="0"/>
              <a:t>이종일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정대민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6615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F1924916-23B9-4E10-A17F-3A63E02C08E2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요구사항 정리</a:t>
            </a:r>
            <a:endParaRPr lang="en-US" altLang="ko-KR" b="1" dirty="0"/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361E81ED-8FC3-497E-A02E-4B71FA8D9E03}"/>
              </a:ext>
            </a:extLst>
          </p:cNvPr>
          <p:cNvSpPr txBox="1">
            <a:spLocks/>
          </p:cNvSpPr>
          <p:nvPr/>
        </p:nvSpPr>
        <p:spPr>
          <a:xfrm>
            <a:off x="1046096" y="744491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비회원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0E3C2B-1E84-4D2A-B87D-A7321F08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91" y="1796693"/>
            <a:ext cx="563958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3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AD2111C5-5F6B-4BDF-9872-75F72C83C69D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요구사항 정리</a:t>
            </a:r>
            <a:endParaRPr lang="en-US" altLang="ko-KR" b="1" dirty="0"/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387AF48-1290-4A2F-8E2B-B22016385777}"/>
              </a:ext>
            </a:extLst>
          </p:cNvPr>
          <p:cNvSpPr txBox="1">
            <a:spLocks/>
          </p:cNvSpPr>
          <p:nvPr/>
        </p:nvSpPr>
        <p:spPr>
          <a:xfrm>
            <a:off x="1046096" y="744491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매니저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62109A-A6B1-4288-B9A3-AC347B84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46" y="1452535"/>
            <a:ext cx="8085566" cy="50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7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096B5C-F355-447D-80D0-E719EB5C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27" y="1039458"/>
            <a:ext cx="8251345" cy="5567819"/>
          </a:xfrm>
          <a:prstGeom prst="rect">
            <a:avLst/>
          </a:prstGeom>
        </p:spPr>
      </p:pic>
      <p:sp>
        <p:nvSpPr>
          <p:cNvPr id="5" name="제목 6">
            <a:extLst>
              <a:ext uri="{FF2B5EF4-FFF2-40B4-BE49-F238E27FC236}">
                <a16:creationId xmlns:a16="http://schemas.microsoft.com/office/drawing/2014/main" id="{856AA605-28F9-46F1-B259-574C7D9928DC}"/>
              </a:ext>
            </a:extLst>
          </p:cNvPr>
          <p:cNvSpPr txBox="1">
            <a:spLocks/>
          </p:cNvSpPr>
          <p:nvPr/>
        </p:nvSpPr>
        <p:spPr>
          <a:xfrm>
            <a:off x="1075593" y="1039458"/>
            <a:ext cx="954177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4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C01442DC-8771-431F-9E96-F2B12E00604A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 err="1">
                <a:latin typeface="Arial Black" panose="020B0A04020102020204" pitchFamily="34" charset="0"/>
              </a:rPr>
              <a:t>유스케이스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2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>
            <a:extLst>
              <a:ext uri="{FF2B5EF4-FFF2-40B4-BE49-F238E27FC236}">
                <a16:creationId xmlns:a16="http://schemas.microsoft.com/office/drawing/2014/main" id="{AB1204B3-3F01-4E2E-A62D-C98650AC4EAC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 err="1">
                <a:latin typeface="Arial Black" panose="020B0A04020102020204" pitchFamily="34" charset="0"/>
              </a:rPr>
              <a:t>유스케이스</a:t>
            </a:r>
            <a:endParaRPr lang="en-US" altLang="ko-KR" b="1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latin typeface="Arial Black" panose="020B0A04020102020204" pitchFamily="34" charset="0"/>
              </a:rPr>
              <a:t>명세서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40A005FE-28BB-4AA2-88B6-2316E9AB5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16144"/>
              </p:ext>
            </p:extLst>
          </p:nvPr>
        </p:nvGraphicFramePr>
        <p:xfrm>
          <a:off x="3126659" y="308902"/>
          <a:ext cx="8672052" cy="639833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22104">
                  <a:extLst>
                    <a:ext uri="{9D8B030D-6E8A-4147-A177-3AD203B41FA5}">
                      <a16:colId xmlns:a16="http://schemas.microsoft.com/office/drawing/2014/main" val="3228368923"/>
                    </a:ext>
                  </a:extLst>
                </a:gridCol>
                <a:gridCol w="823814">
                  <a:extLst>
                    <a:ext uri="{9D8B030D-6E8A-4147-A177-3AD203B41FA5}">
                      <a16:colId xmlns:a16="http://schemas.microsoft.com/office/drawing/2014/main" val="4010152533"/>
                    </a:ext>
                  </a:extLst>
                </a:gridCol>
                <a:gridCol w="6226134">
                  <a:extLst>
                    <a:ext uri="{9D8B030D-6E8A-4147-A177-3AD203B41FA5}">
                      <a16:colId xmlns:a16="http://schemas.microsoft.com/office/drawing/2014/main" val="1764589835"/>
                    </a:ext>
                  </a:extLst>
                </a:gridCol>
              </a:tblGrid>
              <a:tr h="33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유스케이스</a:t>
                      </a:r>
                      <a:r>
                        <a:rPr lang="ko-KR" altLang="en-US" sz="1200" dirty="0"/>
                        <a:t> 명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새로운 영화 목록 관리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80480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개요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매니저는 영화 목록을 조회하고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새로운 영화를 등록할 수 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53262"/>
                  </a:ext>
                </a:extLst>
              </a:tr>
              <a:tr h="31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액터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매니저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47755"/>
                  </a:ext>
                </a:extLst>
              </a:tr>
              <a:tr h="33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관련액터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/>
                        <a:t>회원</a:t>
                      </a:r>
                      <a:r>
                        <a:rPr lang="en-US" altLang="ko-KR" sz="1050"/>
                        <a:t>, </a:t>
                      </a:r>
                      <a:r>
                        <a:rPr lang="ko-KR" altLang="en-US" sz="1050"/>
                        <a:t>비회원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28558"/>
                  </a:ext>
                </a:extLst>
              </a:tr>
              <a:tr h="316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우선순위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42000"/>
                  </a:ext>
                </a:extLst>
              </a:tr>
              <a:tr h="316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사용빈도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74870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선행조건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매니저는 매니저 계정으로 로그인하여 </a:t>
                      </a: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관리자 메뉴</a:t>
                      </a:r>
                      <a:r>
                        <a:rPr lang="en-US" altLang="ko-KR" sz="1050" dirty="0"/>
                        <a:t>]</a:t>
                      </a:r>
                      <a:r>
                        <a:rPr lang="ko-KR" altLang="en-US" sz="1050" dirty="0"/>
                        <a:t>의 </a:t>
                      </a: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카테고리 관리</a:t>
                      </a:r>
                      <a:r>
                        <a:rPr lang="en-US" altLang="ko-KR" sz="1050" dirty="0"/>
                        <a:t>] </a:t>
                      </a:r>
                      <a:r>
                        <a:rPr lang="ko-KR" altLang="en-US" sz="1050" dirty="0"/>
                        <a:t>화면에 접속하여야 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37296"/>
                  </a:ext>
                </a:extLst>
              </a:tr>
              <a:tr h="316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사후조건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매니저는 카테고리 등록을 마친 후 변경 카테고리 결과를 얻는다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13283"/>
                  </a:ext>
                </a:extLst>
              </a:tr>
              <a:tr h="7188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이벤트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흐름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기본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흐름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dirty="0"/>
                        <a:t>매니저는 게시판 카테고리 관리 메뉴에서 등록할 카테고리의 상위 카테고리를 찾아 트리메뉴에서 클릭하여 선택한다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카테고리 추가</a:t>
                      </a:r>
                      <a:r>
                        <a:rPr lang="en-US" altLang="ko-KR" sz="1050" dirty="0"/>
                        <a:t>] </a:t>
                      </a:r>
                      <a:r>
                        <a:rPr lang="ko-KR" altLang="en-US" sz="1050" dirty="0"/>
                        <a:t>버튼을 클릭하면 카테고리 이름 입력 텍스트 상자가 나타난다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dirty="0"/>
                        <a:t>카테고리 이름 입력 텍스트 상자에 카테고리를 입력한 후 </a:t>
                      </a: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등록</a:t>
                      </a:r>
                      <a:r>
                        <a:rPr lang="en-US" altLang="ko-KR" sz="1050" dirty="0"/>
                        <a:t>] </a:t>
                      </a:r>
                      <a:r>
                        <a:rPr lang="ko-KR" altLang="en-US" sz="1050" dirty="0"/>
                        <a:t>버튼을 클릭하여 카테고리 등록을 마친다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dirty="0"/>
                        <a:t>등록된 카테고리가 포함되어 표시되도록 카테고리 목록을 갱신하여 출력한다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21963"/>
                  </a:ext>
                </a:extLst>
              </a:tr>
              <a:tr h="1189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대안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흐름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A1. </a:t>
                      </a:r>
                      <a:r>
                        <a:rPr lang="ko-KR" altLang="en-US" sz="1100" b="1" dirty="0"/>
                        <a:t>상위 카테고리를 등록하려고 하는 경우</a:t>
                      </a:r>
                      <a:endParaRPr lang="en-US" altLang="ko-KR" sz="1100" b="1" dirty="0"/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050" dirty="0"/>
                        <a:t>상위 카테고리를 메뉴에서 선택하지 않고 </a:t>
                      </a: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카테고리 추가</a:t>
                      </a:r>
                      <a:r>
                        <a:rPr lang="en-US" altLang="ko-KR" sz="1050" dirty="0"/>
                        <a:t>] </a:t>
                      </a:r>
                      <a:r>
                        <a:rPr lang="ko-KR" altLang="en-US" sz="1050" dirty="0"/>
                        <a:t>버튼을 클릭하면 카테고리 이름                                                            입력 텍스트 상자가 나타난다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050" dirty="0"/>
                        <a:t>카테고리 이름 입력 텍스트상자에 카테고리 이름을 입력 후 </a:t>
                      </a: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등록</a:t>
                      </a:r>
                      <a:r>
                        <a:rPr lang="en-US" altLang="ko-KR" sz="1050" dirty="0"/>
                        <a:t>] </a:t>
                      </a:r>
                      <a:r>
                        <a:rPr lang="ko-KR" altLang="en-US" sz="1050" dirty="0"/>
                        <a:t>버튼을 클릭하여 카테고리 등록을 마친다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050" dirty="0"/>
                        <a:t>등록된 카테고리가 포함되어 표시되도록 카테고리 목록을 갱신하여 출력한다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196782"/>
                  </a:ext>
                </a:extLst>
              </a:tr>
              <a:tr h="150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예외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흐름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E1. </a:t>
                      </a:r>
                      <a:r>
                        <a:rPr lang="ko-KR" altLang="en-US" sz="1100" b="1" dirty="0"/>
                        <a:t>등록하려는 카테고리 이름이 이미 존재하는 경우</a:t>
                      </a:r>
                      <a:endParaRPr lang="en-US" altLang="ko-KR" sz="1100" b="1" dirty="0"/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050" dirty="0"/>
                        <a:t>시스템은 </a:t>
                      </a:r>
                      <a:r>
                        <a:rPr lang="en-US" altLang="ko-KR" sz="1050" dirty="0"/>
                        <a:t>‘</a:t>
                      </a:r>
                      <a:r>
                        <a:rPr lang="ko-KR" altLang="en-US" sz="1050" dirty="0"/>
                        <a:t>입력하신 카테고리 명이 이미 존재합니다</a:t>
                      </a:r>
                      <a:r>
                        <a:rPr lang="en-US" altLang="ko-KR" sz="1050" dirty="0"/>
                        <a:t>.’</a:t>
                      </a:r>
                      <a:r>
                        <a:rPr lang="ko-KR" altLang="en-US" sz="1050" dirty="0"/>
                        <a:t>라는 메시지의 </a:t>
                      </a:r>
                      <a:r>
                        <a:rPr lang="ko-KR" altLang="en-US" sz="1050" dirty="0" err="1"/>
                        <a:t>알림창을</a:t>
                      </a:r>
                      <a:r>
                        <a:rPr lang="ko-KR" altLang="en-US" sz="1050" dirty="0"/>
                        <a:t> 띄운다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또한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카테고리 이름 입력 텍스트 상자에 커서가 깜빡이게 하며 관리자가 적절한 카테고리 이름을 다시 입력할 수 있도록 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100" b="1" dirty="0"/>
                        <a:t>E2. </a:t>
                      </a:r>
                      <a:r>
                        <a:rPr lang="ko-KR" altLang="en-US" sz="1100" b="1" dirty="0"/>
                        <a:t>등록하려는 카테고리의 이름이 입력 양식에 맞지 않는 경우</a:t>
                      </a:r>
                      <a:endParaRPr lang="en-US" altLang="ko-KR" sz="1100" b="1" dirty="0"/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050" dirty="0"/>
                        <a:t>시스템은 카테고리 명 입력 양식 안내 </a:t>
                      </a:r>
                      <a:r>
                        <a:rPr lang="en-US" altLang="ko-KR" sz="1050" dirty="0"/>
                        <a:t>‘</a:t>
                      </a:r>
                      <a:r>
                        <a:rPr lang="ko-KR" altLang="en-US" sz="1050" dirty="0"/>
                        <a:t>한글 또는 영문</a:t>
                      </a:r>
                      <a:r>
                        <a:rPr lang="en-US" altLang="ko-KR" sz="1050" dirty="0"/>
                        <a:t>2~8</a:t>
                      </a:r>
                      <a:r>
                        <a:rPr lang="ko-KR" altLang="en-US" sz="1050" dirty="0"/>
                        <a:t> 글자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공백을 제외한 특수문자 입력 불가합니다</a:t>
                      </a:r>
                      <a:r>
                        <a:rPr lang="en-US" altLang="ko-KR" sz="1050" dirty="0"/>
                        <a:t>.’ </a:t>
                      </a:r>
                      <a:r>
                        <a:rPr lang="ko-KR" altLang="en-US" sz="1050" dirty="0"/>
                        <a:t>를 표시하고 등록 버튼을 클릭해도 데이터베이스에 입력되지 않도록 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5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3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2EF4F6-784A-42BC-B92C-FBF9CF1B3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73758"/>
              </p:ext>
            </p:extLst>
          </p:nvPr>
        </p:nvGraphicFramePr>
        <p:xfrm>
          <a:off x="3126659" y="308899"/>
          <a:ext cx="8672052" cy="613209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22104">
                  <a:extLst>
                    <a:ext uri="{9D8B030D-6E8A-4147-A177-3AD203B41FA5}">
                      <a16:colId xmlns:a16="http://schemas.microsoft.com/office/drawing/2014/main" val="3228368923"/>
                    </a:ext>
                  </a:extLst>
                </a:gridCol>
                <a:gridCol w="823814">
                  <a:extLst>
                    <a:ext uri="{9D8B030D-6E8A-4147-A177-3AD203B41FA5}">
                      <a16:colId xmlns:a16="http://schemas.microsoft.com/office/drawing/2014/main" val="4010152533"/>
                    </a:ext>
                  </a:extLst>
                </a:gridCol>
                <a:gridCol w="6226134">
                  <a:extLst>
                    <a:ext uri="{9D8B030D-6E8A-4147-A177-3AD203B41FA5}">
                      <a16:colId xmlns:a16="http://schemas.microsoft.com/office/drawing/2014/main" val="1764589835"/>
                    </a:ext>
                  </a:extLst>
                </a:gridCol>
              </a:tblGrid>
              <a:tr h="33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유스케이스</a:t>
                      </a:r>
                      <a:r>
                        <a:rPr lang="ko-KR" altLang="en-US" sz="1200" dirty="0"/>
                        <a:t> 명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영화 목록 관리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80480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개요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매니저는 영화 목록을 수정하고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삭제할 수 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53262"/>
                  </a:ext>
                </a:extLst>
              </a:tr>
              <a:tr h="31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액터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매니저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47755"/>
                  </a:ext>
                </a:extLst>
              </a:tr>
              <a:tr h="33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관련액터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회원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비회원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28558"/>
                  </a:ext>
                </a:extLst>
              </a:tr>
              <a:tr h="316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우선순위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42000"/>
                  </a:ext>
                </a:extLst>
              </a:tr>
              <a:tr h="316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사용빈도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74870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선행조건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매니저는 매니저 계정으로 로그인하여 </a:t>
                      </a: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관리자 메뉴</a:t>
                      </a:r>
                      <a:r>
                        <a:rPr lang="en-US" altLang="ko-KR" sz="1050" dirty="0"/>
                        <a:t>]</a:t>
                      </a:r>
                      <a:r>
                        <a:rPr lang="ko-KR" altLang="en-US" sz="1050" dirty="0"/>
                        <a:t>의 </a:t>
                      </a: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카테고리 관리</a:t>
                      </a:r>
                      <a:r>
                        <a:rPr lang="en-US" altLang="ko-KR" sz="1050" dirty="0"/>
                        <a:t>] </a:t>
                      </a:r>
                      <a:r>
                        <a:rPr lang="ko-KR" altLang="en-US" sz="1050" dirty="0"/>
                        <a:t>화면에 접속하여야 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37296"/>
                  </a:ext>
                </a:extLst>
              </a:tr>
              <a:tr h="316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사후조건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매니저는 목록 수정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삭제를 마친 후 변경된 목록 결과를 얻는다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13283"/>
                  </a:ext>
                </a:extLst>
              </a:tr>
              <a:tr h="7188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dirty="0"/>
                        <a:t>매니저는 게시판 목록 관리 메뉴에서 수정하거나 삭제할 목록을 찾아 트리메뉴에서 클릭하여 선택한다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이 때 상위 카테고리와 하위 카테고리 모두 선택할 수 있다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수정</a:t>
                      </a:r>
                      <a:r>
                        <a:rPr lang="en-US" altLang="ko-KR" sz="1050" dirty="0"/>
                        <a:t>] </a:t>
                      </a:r>
                      <a:r>
                        <a:rPr lang="ko-KR" altLang="en-US" sz="1050" dirty="0"/>
                        <a:t>또는 </a:t>
                      </a: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삭제</a:t>
                      </a:r>
                      <a:r>
                        <a:rPr lang="en-US" altLang="ko-KR" sz="1050" dirty="0"/>
                        <a:t>] </a:t>
                      </a:r>
                      <a:r>
                        <a:rPr lang="ko-KR" altLang="en-US" sz="1050" dirty="0"/>
                        <a:t>버튼을 클릭하여 카테고리를 수정하거나 삭제할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21963"/>
                  </a:ext>
                </a:extLst>
              </a:tr>
              <a:tr h="1189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대안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A1. [</a:t>
                      </a:r>
                      <a:r>
                        <a:rPr lang="ko-KR" altLang="en-US" sz="1100" b="1" dirty="0"/>
                        <a:t>수정</a:t>
                      </a:r>
                      <a:r>
                        <a:rPr lang="en-US" altLang="ko-KR" sz="1100" b="1" dirty="0"/>
                        <a:t>]</a:t>
                      </a:r>
                      <a:r>
                        <a:rPr lang="ko-KR" altLang="en-US" sz="1100" b="1" dirty="0"/>
                        <a:t>을 선택한 경우</a:t>
                      </a:r>
                      <a:endParaRPr lang="en-US" altLang="ko-KR" sz="1100" b="1" dirty="0"/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050" dirty="0"/>
                        <a:t>카테고리의 이름이 </a:t>
                      </a:r>
                      <a:r>
                        <a:rPr lang="ko-KR" altLang="en-US" sz="1050" dirty="0" err="1"/>
                        <a:t>수정가능하도록</a:t>
                      </a:r>
                      <a:r>
                        <a:rPr lang="ko-KR" altLang="en-US" sz="1050" dirty="0"/>
                        <a:t> 텍스트 상자로 표시된다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050" dirty="0"/>
                        <a:t>수정 할 카테고리명을 입력한 후 </a:t>
                      </a: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등록</a:t>
                      </a:r>
                      <a:r>
                        <a:rPr lang="en-US" altLang="ko-KR" sz="1050" dirty="0"/>
                        <a:t>] </a:t>
                      </a:r>
                      <a:r>
                        <a:rPr lang="ko-KR" altLang="en-US" sz="1050" dirty="0"/>
                        <a:t>버튼을 클릭하여 목록 수정을 완료한다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50" b="1" dirty="0"/>
                        <a:t>A2.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[</a:t>
                      </a:r>
                      <a:r>
                        <a:rPr lang="ko-KR" altLang="en-US" sz="1050" b="1" dirty="0"/>
                        <a:t>삭제</a:t>
                      </a:r>
                      <a:r>
                        <a:rPr lang="en-US" altLang="ko-KR" sz="1050" b="1" dirty="0"/>
                        <a:t>]</a:t>
                      </a:r>
                      <a:r>
                        <a:rPr lang="ko-KR" altLang="en-US" sz="1050" b="1" dirty="0"/>
                        <a:t>를 선택한 경우</a:t>
                      </a:r>
                      <a:endParaRPr lang="en-US" altLang="ko-KR" sz="1050" b="1" dirty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50" dirty="0"/>
                        <a:t>1) </a:t>
                      </a:r>
                      <a:r>
                        <a:rPr lang="ko-KR" altLang="en-US" sz="1050" dirty="0"/>
                        <a:t>삭제할 목록을 선택한 후 </a:t>
                      </a:r>
                      <a:r>
                        <a:rPr lang="en-US" altLang="ko-KR" sz="1050" dirty="0"/>
                        <a:t>[</a:t>
                      </a:r>
                      <a:r>
                        <a:rPr lang="ko-KR" altLang="en-US" sz="1050" dirty="0"/>
                        <a:t>삭제</a:t>
                      </a:r>
                      <a:r>
                        <a:rPr lang="en-US" altLang="ko-KR" sz="1050" dirty="0"/>
                        <a:t>] </a:t>
                      </a:r>
                      <a:r>
                        <a:rPr lang="ko-KR" altLang="en-US" sz="1050" dirty="0"/>
                        <a:t>버튼을 클릭한다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50" dirty="0"/>
                        <a:t>2)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‘</a:t>
                      </a:r>
                      <a:r>
                        <a:rPr lang="ko-KR" altLang="en-US" sz="1050" dirty="0"/>
                        <a:t>목록의 글이 모두 삭제됩니다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정말로 삭제 하시겠습니까</a:t>
                      </a:r>
                      <a:r>
                        <a:rPr lang="en-US" altLang="ko-KR" sz="1050" dirty="0"/>
                        <a:t>?’ </a:t>
                      </a:r>
                      <a:r>
                        <a:rPr lang="ko-KR" altLang="en-US" sz="1050" dirty="0"/>
                        <a:t>를 출력하고 </a:t>
                      </a:r>
                      <a:r>
                        <a:rPr lang="en-US" altLang="ko-KR" sz="1050" dirty="0"/>
                        <a:t>[Y]</a:t>
                      </a:r>
                      <a:r>
                        <a:rPr lang="ko-KR" altLang="en-US" sz="1050" dirty="0"/>
                        <a:t>를 선택한 경우 삭제를 완료한다</a:t>
                      </a:r>
                      <a:r>
                        <a:rPr lang="en-US" altLang="ko-KR" sz="1050" dirty="0"/>
                        <a:t>.</a:t>
                      </a:r>
                      <a:r>
                        <a:rPr lang="ko-KR" altLang="en-US" sz="105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196782"/>
                  </a:ext>
                </a:extLst>
              </a:tr>
              <a:tr h="150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흐름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/>
                        <a:t>E1.  </a:t>
                      </a:r>
                      <a:r>
                        <a:rPr lang="ko-KR" altLang="en-US" sz="1100" b="1" dirty="0"/>
                        <a:t>수정하려는 카테고리의 이름이 이미 존재하는 경우</a:t>
                      </a:r>
                      <a:endParaRPr lang="en-US" altLang="ko-KR" sz="1100" b="1" dirty="0"/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050" dirty="0"/>
                        <a:t>시스템은 </a:t>
                      </a:r>
                      <a:r>
                        <a:rPr lang="en-US" altLang="ko-KR" sz="1050" dirty="0"/>
                        <a:t>‘</a:t>
                      </a:r>
                      <a:r>
                        <a:rPr lang="ko-KR" altLang="en-US" sz="1050" dirty="0"/>
                        <a:t>입력하신 카테고리 명이 이미 존재합니다</a:t>
                      </a:r>
                      <a:r>
                        <a:rPr lang="en-US" altLang="ko-KR" sz="1050" dirty="0"/>
                        <a:t>.’ </a:t>
                      </a:r>
                      <a:r>
                        <a:rPr lang="ko-KR" altLang="en-US" sz="1050" dirty="0"/>
                        <a:t>라는 메시지의 </a:t>
                      </a:r>
                      <a:r>
                        <a:rPr lang="ko-KR" altLang="en-US" sz="1050" dirty="0" err="1"/>
                        <a:t>알림창을</a:t>
                      </a:r>
                      <a:r>
                        <a:rPr lang="ko-KR" altLang="en-US" sz="1050" dirty="0"/>
                        <a:t> 띄운다</a:t>
                      </a:r>
                      <a:r>
                        <a:rPr lang="en-US" altLang="ko-KR" sz="1050" dirty="0"/>
                        <a:t>. </a:t>
                      </a:r>
                      <a:r>
                        <a:rPr lang="ko-KR" altLang="en-US" sz="1050" dirty="0"/>
                        <a:t>또한 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카테고리 이름 입력 텍스트 상자에 커서가 깜빡이게 하여 관리자가 적절한 카테고리 이름을 다시 입력할 수 있도록 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50" b="1" dirty="0"/>
                        <a:t>E2.</a:t>
                      </a:r>
                      <a:r>
                        <a:rPr lang="ko-KR" altLang="en-US" sz="1050" b="1" dirty="0"/>
                        <a:t> 수정하려는 카테고리의 이름이 입력 양식에 맞지 않는 경우</a:t>
                      </a:r>
                      <a:endParaRPr lang="en-US" altLang="ko-KR" sz="1050" b="1" dirty="0"/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050" dirty="0"/>
                        <a:t>시스템은 카테고리 명 입력 양식 안내 </a:t>
                      </a:r>
                      <a:r>
                        <a:rPr lang="en-US" altLang="ko-KR" sz="1050" dirty="0"/>
                        <a:t>‘</a:t>
                      </a:r>
                      <a:r>
                        <a:rPr lang="ko-KR" altLang="en-US" sz="1050" dirty="0"/>
                        <a:t>한글 또는 영문</a:t>
                      </a:r>
                      <a:r>
                        <a:rPr lang="en-US" altLang="ko-KR" sz="1050" dirty="0"/>
                        <a:t>2~8</a:t>
                      </a:r>
                      <a:r>
                        <a:rPr lang="ko-KR" altLang="en-US" sz="1050" dirty="0"/>
                        <a:t>글자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공백을 제외한 특수문자 입력 불가합니다</a:t>
                      </a:r>
                      <a:r>
                        <a:rPr lang="en-US" altLang="ko-KR" sz="1050" dirty="0"/>
                        <a:t>.’ </a:t>
                      </a:r>
                      <a:r>
                        <a:rPr lang="ko-KR" altLang="en-US" sz="1050" dirty="0" err="1"/>
                        <a:t>툴팁을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텍스트상자에 표시하고 등록 버튼을 클릭해도 데이터베이스에 입력되지 않도록 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50" b="1" dirty="0"/>
                        <a:t>E3. ‘</a:t>
                      </a:r>
                      <a:r>
                        <a:rPr lang="ko-KR" altLang="en-US" sz="1050" b="1" dirty="0"/>
                        <a:t>카테고리의 글이 모두 삭제됩니다</a:t>
                      </a:r>
                      <a:r>
                        <a:rPr lang="en-US" altLang="ko-KR" sz="1050" b="1" dirty="0"/>
                        <a:t>. </a:t>
                      </a:r>
                      <a:r>
                        <a:rPr lang="ko-KR" altLang="en-US" sz="1050" b="1" dirty="0"/>
                        <a:t>정말로 </a:t>
                      </a:r>
                      <a:r>
                        <a:rPr lang="ko-KR" altLang="en-US" sz="1050" b="1" dirty="0" err="1"/>
                        <a:t>삭제하시겠습니까</a:t>
                      </a:r>
                      <a:r>
                        <a:rPr lang="en-US" altLang="ko-KR" sz="1050" b="1" dirty="0"/>
                        <a:t>?‘ </a:t>
                      </a:r>
                      <a:r>
                        <a:rPr lang="ko-KR" altLang="en-US" sz="1050" b="1" dirty="0" err="1"/>
                        <a:t>알림창에서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[N]</a:t>
                      </a:r>
                      <a:r>
                        <a:rPr lang="ko-KR" altLang="en-US" sz="1050" b="1" dirty="0"/>
                        <a:t>을 클릭한 경우</a:t>
                      </a:r>
                      <a:endParaRPr lang="en-US" altLang="ko-KR" sz="1050" b="1" dirty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50" dirty="0"/>
                        <a:t>1)</a:t>
                      </a:r>
                      <a:r>
                        <a:rPr lang="ko-KR" altLang="en-US" sz="1050" dirty="0"/>
                        <a:t> 카테고리 삭제를 완료하지 않고 이전으로 돌아간다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57426"/>
                  </a:ext>
                </a:extLst>
              </a:tr>
            </a:tbl>
          </a:graphicData>
        </a:graphic>
      </p:graphicFrame>
      <p:sp>
        <p:nvSpPr>
          <p:cNvPr id="3" name="제목 6">
            <a:extLst>
              <a:ext uri="{FF2B5EF4-FFF2-40B4-BE49-F238E27FC236}">
                <a16:creationId xmlns:a16="http://schemas.microsoft.com/office/drawing/2014/main" id="{27F5A88F-06DF-4971-AE24-B15AA07E70A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 err="1">
                <a:latin typeface="Arial Black" panose="020B0A04020102020204" pitchFamily="34" charset="0"/>
              </a:rPr>
              <a:t>유스케이스</a:t>
            </a:r>
            <a:endParaRPr lang="en-US" altLang="ko-KR" b="1" dirty="0">
              <a:latin typeface="Arial Black" panose="020B0A04020102020204" pitchFamily="34" charset="0"/>
            </a:endParaRPr>
          </a:p>
          <a:p>
            <a:r>
              <a:rPr lang="ko-KR" altLang="en-US" b="1" dirty="0">
                <a:latin typeface="Arial Black" panose="020B0A04020102020204" pitchFamily="34" charset="0"/>
              </a:rPr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311225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>
            <a:extLst>
              <a:ext uri="{FF2B5EF4-FFF2-40B4-BE49-F238E27FC236}">
                <a16:creationId xmlns:a16="http://schemas.microsoft.com/office/drawing/2014/main" id="{66444D47-F5AE-4AE0-B966-53892C4642D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요구사항 속 </a:t>
            </a:r>
            <a:r>
              <a:rPr lang="en-US" altLang="ko-KR" b="1" dirty="0"/>
              <a:t>CRUD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FD623C-627E-4CE4-A16D-4807F56F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1286604"/>
            <a:ext cx="8411749" cy="49632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A7581-9A59-4A19-B4D4-C4F78931B647}"/>
              </a:ext>
            </a:extLst>
          </p:cNvPr>
          <p:cNvSpPr/>
          <p:nvPr/>
        </p:nvSpPr>
        <p:spPr>
          <a:xfrm>
            <a:off x="1592826" y="1268361"/>
            <a:ext cx="8863780" cy="4984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>
            <a:extLst>
              <a:ext uri="{FF2B5EF4-FFF2-40B4-BE49-F238E27FC236}">
                <a16:creationId xmlns:a16="http://schemas.microsoft.com/office/drawing/2014/main" id="{66444D47-F5AE-4AE0-B966-53892C4642D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요구사항 속 </a:t>
            </a:r>
            <a:r>
              <a:rPr lang="en-US" altLang="ko-KR" b="1" dirty="0"/>
              <a:t>CRUD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24E145-D8F7-445C-8EBF-BC4F41D0F3FB}"/>
              </a:ext>
            </a:extLst>
          </p:cNvPr>
          <p:cNvSpPr/>
          <p:nvPr/>
        </p:nvSpPr>
        <p:spPr>
          <a:xfrm>
            <a:off x="1592826" y="1268361"/>
            <a:ext cx="8863780" cy="4984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5DD36-CB1D-465F-8521-13A3A834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73" y="2133418"/>
            <a:ext cx="6809453" cy="37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6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>
            <a:extLst>
              <a:ext uri="{FF2B5EF4-FFF2-40B4-BE49-F238E27FC236}">
                <a16:creationId xmlns:a16="http://schemas.microsoft.com/office/drawing/2014/main" id="{66444D47-F5AE-4AE0-B966-53892C4642D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요구사항 속 </a:t>
            </a:r>
            <a:r>
              <a:rPr lang="en-US" altLang="ko-KR" b="1" dirty="0"/>
              <a:t>CRUD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D94009-1F1E-46A6-BE7D-B42D4DAF7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88" y="1646310"/>
            <a:ext cx="8192643" cy="40963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F83A72-4E9E-4C09-AECE-B9CFEE433AA5}"/>
              </a:ext>
            </a:extLst>
          </p:cNvPr>
          <p:cNvSpPr/>
          <p:nvPr/>
        </p:nvSpPr>
        <p:spPr>
          <a:xfrm>
            <a:off x="1592826" y="1268361"/>
            <a:ext cx="8863780" cy="4984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5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>
            <a:extLst>
              <a:ext uri="{FF2B5EF4-FFF2-40B4-BE49-F238E27FC236}">
                <a16:creationId xmlns:a16="http://schemas.microsoft.com/office/drawing/2014/main" id="{66444D47-F5AE-4AE0-B966-53892C4642D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요구사항 속 </a:t>
            </a:r>
            <a:r>
              <a:rPr lang="en-US" altLang="ko-KR" b="1" dirty="0"/>
              <a:t>CRUD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2B5CD7-D462-4D77-BEED-E08147F6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04" y="1204705"/>
            <a:ext cx="10424990" cy="51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1199A92C-0557-4CA7-8326-01602010BF7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/>
              <a:t>E-R Diagram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0E35D8-2586-4FCD-8CA4-B72D6EEE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147938"/>
            <a:ext cx="11063016" cy="52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9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35C7E-36CB-4570-8D95-BB4237C0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B8C4F-373F-457E-8531-99F15EAA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구동환경</a:t>
            </a:r>
            <a:endParaRPr lang="en-US" altLang="ko-KR" dirty="0"/>
          </a:p>
          <a:p>
            <a:r>
              <a:rPr lang="ko-KR" altLang="en-US" dirty="0"/>
              <a:t>요구사항 정리</a:t>
            </a:r>
            <a:endParaRPr lang="en-US" altLang="ko-KR" dirty="0"/>
          </a:p>
          <a:p>
            <a:r>
              <a:rPr lang="ko-KR" altLang="en-US" dirty="0" err="1"/>
              <a:t>유스케이스</a:t>
            </a:r>
            <a:endParaRPr lang="en-US" altLang="ko-KR" dirty="0"/>
          </a:p>
          <a:p>
            <a:r>
              <a:rPr lang="ko-KR" altLang="en-US" dirty="0" err="1"/>
              <a:t>유스케이스</a:t>
            </a:r>
            <a:r>
              <a:rPr lang="ko-KR" altLang="en-US" dirty="0"/>
              <a:t> 명세서</a:t>
            </a:r>
            <a:endParaRPr lang="en-US" altLang="ko-KR" dirty="0"/>
          </a:p>
          <a:p>
            <a:r>
              <a:rPr lang="ko-KR" altLang="en-US" dirty="0"/>
              <a:t>요구사항속 </a:t>
            </a:r>
            <a:r>
              <a:rPr lang="en-US" altLang="ko-KR" dirty="0"/>
              <a:t>CRUD</a:t>
            </a:r>
          </a:p>
          <a:p>
            <a:r>
              <a:rPr lang="en-US" altLang="ko-KR" dirty="0"/>
              <a:t>E-R Diagram</a:t>
            </a:r>
          </a:p>
          <a:p>
            <a:r>
              <a:rPr lang="en-US" altLang="ko-KR" dirty="0"/>
              <a:t>Class Diagram</a:t>
            </a:r>
          </a:p>
          <a:p>
            <a:r>
              <a:rPr lang="en-US" altLang="ko-KR" dirty="0"/>
              <a:t>Class Diagram (</a:t>
            </a:r>
            <a:r>
              <a:rPr lang="ko-KR" altLang="en-US" dirty="0"/>
              <a:t>구체화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7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1199A92C-0557-4CA7-8326-01602010BF7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/>
              <a:t>E-R Diagram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05EEE4-CC76-4D0D-BD81-3BD78783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51" y="1175968"/>
            <a:ext cx="888806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53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1199A92C-0557-4CA7-8326-01602010BF7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/>
              <a:t>Class</a:t>
            </a:r>
          </a:p>
          <a:p>
            <a:r>
              <a:rPr lang="en-US" altLang="ko-KR" b="1" dirty="0"/>
              <a:t>Diagram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CB802-2B2B-42D8-BF19-05983391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4" y="1686570"/>
            <a:ext cx="11415252" cy="45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8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1199A92C-0557-4CA7-8326-01602010BF7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/>
              <a:t>Class</a:t>
            </a:r>
          </a:p>
          <a:p>
            <a:r>
              <a:rPr lang="en-US" altLang="ko-KR" b="1" dirty="0"/>
              <a:t>Diagram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A5F353-1E2F-400C-8EB8-EAB9A9D3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3" y="2276098"/>
            <a:ext cx="11488994" cy="27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1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1199A92C-0557-4CA7-8326-01602010BF7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/>
              <a:t>Class</a:t>
            </a:r>
          </a:p>
          <a:p>
            <a:r>
              <a:rPr lang="en-US" altLang="ko-KR" b="1" dirty="0"/>
              <a:t>Diagram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D96FA8-6F88-49ED-AF11-EDE386A2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977" y="650270"/>
            <a:ext cx="8003887" cy="5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8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4F08C762-D362-41C1-9DF3-BD115DCBA670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/>
              <a:t>Class Diagram(</a:t>
            </a:r>
            <a:r>
              <a:rPr lang="ko-KR" altLang="en-US" b="1" dirty="0"/>
              <a:t>구체화</a:t>
            </a:r>
            <a:r>
              <a:rPr lang="en-US" altLang="ko-KR" b="1" dirty="0"/>
              <a:t>)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D3CED9-06FA-4C52-BFCF-61E61C9A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6" y="1291613"/>
            <a:ext cx="11628168" cy="531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27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4F08C762-D362-41C1-9DF3-BD115DCBA670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/>
              <a:t>Class Diagram(</a:t>
            </a:r>
            <a:r>
              <a:rPr lang="ko-KR" altLang="en-US" b="1" dirty="0"/>
              <a:t>구체화</a:t>
            </a:r>
            <a:r>
              <a:rPr lang="en-US" altLang="ko-KR" b="1" dirty="0"/>
              <a:t>)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6E1846-662C-487E-8838-9FE9E243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" y="1796693"/>
            <a:ext cx="11326761" cy="38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73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4F08C762-D362-41C1-9DF3-BD115DCBA670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/>
              <a:t>Class Diagram(</a:t>
            </a:r>
            <a:r>
              <a:rPr lang="ko-KR" altLang="en-US" b="1" dirty="0"/>
              <a:t>구체화</a:t>
            </a:r>
            <a:r>
              <a:rPr lang="en-US" altLang="ko-KR" b="1" dirty="0"/>
              <a:t>)</a:t>
            </a:r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C998F-0F29-4F71-907C-7F39B1EC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77" y="1073586"/>
            <a:ext cx="8062452" cy="551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0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1199A92C-0557-4CA7-8326-01602010BF7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/>
              <a:t>API</a:t>
            </a:r>
            <a:r>
              <a:rPr lang="ko-KR" altLang="en-US" b="1" dirty="0"/>
              <a:t> 문서화</a:t>
            </a:r>
            <a:endParaRPr lang="en-US" altLang="ko-KR" b="1" dirty="0"/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70A8A-688A-4108-86F5-AAD8CA99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65" y="1219578"/>
            <a:ext cx="10526470" cy="53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5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1199A92C-0557-4CA7-8326-01602010BF7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/>
              <a:t>API</a:t>
            </a:r>
            <a:r>
              <a:rPr lang="ko-KR" altLang="en-US" b="1" dirty="0"/>
              <a:t> 문서화</a:t>
            </a:r>
            <a:endParaRPr lang="en-US" altLang="ko-KR" b="1" dirty="0"/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5A0A58-6560-4497-B8AB-E77E5161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1838103"/>
            <a:ext cx="1105054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91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1199A92C-0557-4CA7-8326-01602010BF71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/>
              <a:t>API</a:t>
            </a:r>
            <a:r>
              <a:rPr lang="ko-KR" altLang="en-US" b="1" dirty="0"/>
              <a:t> 문서화</a:t>
            </a:r>
            <a:endParaRPr lang="en-US" altLang="ko-KR" b="1" dirty="0"/>
          </a:p>
          <a:p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E3505A-75A2-4122-B358-66D0DD42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11" y="1115271"/>
            <a:ext cx="9541778" cy="55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0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43878B-4149-4BB4-A29F-73A8C0F9F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74459"/>
              </p:ext>
            </p:extLst>
          </p:nvPr>
        </p:nvGraphicFramePr>
        <p:xfrm>
          <a:off x="1931001" y="2240176"/>
          <a:ext cx="9541776" cy="31458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90296">
                  <a:extLst>
                    <a:ext uri="{9D8B030D-6E8A-4147-A177-3AD203B41FA5}">
                      <a16:colId xmlns:a16="http://schemas.microsoft.com/office/drawing/2014/main" val="3641807308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35140164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468746934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3547087983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2176584065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3955836671"/>
                    </a:ext>
                  </a:extLst>
                </a:gridCol>
              </a:tblGrid>
              <a:tr h="104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시스템명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pc="100" baseline="0" dirty="0"/>
                        <a:t>SW </a:t>
                      </a:r>
                      <a:r>
                        <a:rPr lang="ko-KR" altLang="en-US" sz="1500" spc="100" baseline="0" dirty="0"/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라이선스 적용방식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라이선스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304253"/>
                  </a:ext>
                </a:extLst>
              </a:tr>
              <a:tr h="10486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기간</a:t>
                      </a:r>
                      <a:endParaRPr lang="en-US" altLang="ko-KR" sz="1500" spc="100" baseline="0" dirty="0"/>
                    </a:p>
                    <a:p>
                      <a:pPr algn="ctr" latinLnBrk="1"/>
                      <a:r>
                        <a:rPr lang="ko-KR" altLang="en-US" sz="1500" spc="100" baseline="0" dirty="0"/>
                        <a:t>업무</a:t>
                      </a:r>
                      <a:endParaRPr lang="en-US" altLang="ko-KR" sz="1500" spc="100" baseline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시스템 </a:t>
                      </a:r>
                      <a:r>
                        <a:rPr lang="en-US" altLang="ko-KR" sz="1500" spc="100" baseline="0" dirty="0"/>
                        <a:t>A</a:t>
                      </a:r>
                      <a:endParaRPr lang="ko-KR" altLang="en-US" sz="1500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pc="100" baseline="0" dirty="0"/>
                        <a:t>Apache Tomcat 9.0.64</a:t>
                      </a:r>
                      <a:endParaRPr lang="ko-KR" altLang="en-US" sz="1500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모든 오픈소스</a:t>
                      </a:r>
                      <a:endParaRPr lang="en-US" altLang="ko-KR" sz="1500" spc="100" baseline="0" dirty="0"/>
                    </a:p>
                    <a:p>
                      <a:pPr algn="ctr" latinLnBrk="1"/>
                      <a:r>
                        <a:rPr lang="en-US" altLang="ko-KR" sz="1500" spc="100" baseline="0" dirty="0"/>
                        <a:t>Apache</a:t>
                      </a:r>
                    </a:p>
                    <a:p>
                      <a:pPr algn="ctr" latinLnBrk="1"/>
                      <a:r>
                        <a:rPr lang="en-US" altLang="ko-KR" sz="1500" spc="100" baseline="0" dirty="0"/>
                        <a:t>License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pc="100" baseline="0" dirty="0"/>
                        <a:t>1</a:t>
                      </a:r>
                      <a:endParaRPr lang="ko-KR" altLang="en-US" sz="1500" spc="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448192"/>
                  </a:ext>
                </a:extLst>
              </a:tr>
              <a:tr h="10486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pc="100" baseline="0" dirty="0"/>
                        <a:t>MySQL</a:t>
                      </a:r>
                      <a:endParaRPr lang="ko-KR" altLang="en-US" sz="1500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pc="100" baseline="0" dirty="0"/>
                        <a:t>GPL </a:t>
                      </a:r>
                      <a:r>
                        <a:rPr lang="ko-KR" altLang="en-US" sz="1500" spc="100" baseline="0" dirty="0"/>
                        <a:t>또는 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pc="100" baseline="0" dirty="0"/>
                        <a:t>1</a:t>
                      </a:r>
                      <a:endParaRPr lang="ko-KR" altLang="en-US" sz="1500" spc="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22071"/>
                  </a:ext>
                </a:extLst>
              </a:tr>
            </a:tbl>
          </a:graphicData>
        </a:graphic>
      </p:graphicFrame>
      <p:sp>
        <p:nvSpPr>
          <p:cNvPr id="6" name="제목 6">
            <a:extLst>
              <a:ext uri="{FF2B5EF4-FFF2-40B4-BE49-F238E27FC236}">
                <a16:creationId xmlns:a16="http://schemas.microsoft.com/office/drawing/2014/main" id="{82B6EBD2-D610-44FF-A1AC-607D79C0DBEC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>
                <a:latin typeface="Arial Black" panose="020B0A04020102020204" pitchFamily="34" charset="0"/>
              </a:rPr>
              <a:t>구동환경</a:t>
            </a:r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6A6D4B21-738C-4EC4-8E5A-28529A36E9C4}"/>
              </a:ext>
            </a:extLst>
          </p:cNvPr>
          <p:cNvSpPr txBox="1">
            <a:spLocks/>
          </p:cNvSpPr>
          <p:nvPr/>
        </p:nvSpPr>
        <p:spPr>
          <a:xfrm>
            <a:off x="1046096" y="744491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소프트웨어 환경</a:t>
            </a:r>
          </a:p>
        </p:txBody>
      </p:sp>
    </p:spTree>
    <p:extLst>
      <p:ext uri="{BB962C8B-B14F-4D97-AF65-F5344CB8AC3E}">
        <p14:creationId xmlns:p14="http://schemas.microsoft.com/office/powerpoint/2010/main" val="1923530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1199A92C-0557-4CA7-8326-01602010BF71}"/>
              </a:ext>
            </a:extLst>
          </p:cNvPr>
          <p:cNvSpPr txBox="1">
            <a:spLocks/>
          </p:cNvSpPr>
          <p:nvPr/>
        </p:nvSpPr>
        <p:spPr>
          <a:xfrm>
            <a:off x="1325111" y="471539"/>
            <a:ext cx="9541778" cy="591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7200" b="1" dirty="0"/>
              <a:t>감사합니다</a:t>
            </a:r>
            <a:endParaRPr lang="ko-KR" alt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6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43878B-4149-4BB4-A29F-73A8C0F9F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05663"/>
              </p:ext>
            </p:extLst>
          </p:nvPr>
        </p:nvGraphicFramePr>
        <p:xfrm>
          <a:off x="1904301" y="2223083"/>
          <a:ext cx="9395670" cy="31458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65945">
                  <a:extLst>
                    <a:ext uri="{9D8B030D-6E8A-4147-A177-3AD203B41FA5}">
                      <a16:colId xmlns:a16="http://schemas.microsoft.com/office/drawing/2014/main" val="3641807308"/>
                    </a:ext>
                  </a:extLst>
                </a:gridCol>
                <a:gridCol w="1565945">
                  <a:extLst>
                    <a:ext uri="{9D8B030D-6E8A-4147-A177-3AD203B41FA5}">
                      <a16:colId xmlns:a16="http://schemas.microsoft.com/office/drawing/2014/main" val="35140164"/>
                    </a:ext>
                  </a:extLst>
                </a:gridCol>
                <a:gridCol w="1565945">
                  <a:extLst>
                    <a:ext uri="{9D8B030D-6E8A-4147-A177-3AD203B41FA5}">
                      <a16:colId xmlns:a16="http://schemas.microsoft.com/office/drawing/2014/main" val="468746934"/>
                    </a:ext>
                  </a:extLst>
                </a:gridCol>
                <a:gridCol w="1565945">
                  <a:extLst>
                    <a:ext uri="{9D8B030D-6E8A-4147-A177-3AD203B41FA5}">
                      <a16:colId xmlns:a16="http://schemas.microsoft.com/office/drawing/2014/main" val="3547087983"/>
                    </a:ext>
                  </a:extLst>
                </a:gridCol>
                <a:gridCol w="1565945">
                  <a:extLst>
                    <a:ext uri="{9D8B030D-6E8A-4147-A177-3AD203B41FA5}">
                      <a16:colId xmlns:a16="http://schemas.microsoft.com/office/drawing/2014/main" val="2176584065"/>
                    </a:ext>
                  </a:extLst>
                </a:gridCol>
                <a:gridCol w="1565945">
                  <a:extLst>
                    <a:ext uri="{9D8B030D-6E8A-4147-A177-3AD203B41FA5}">
                      <a16:colId xmlns:a16="http://schemas.microsoft.com/office/drawing/2014/main" val="3955836671"/>
                    </a:ext>
                  </a:extLst>
                </a:gridCol>
              </a:tblGrid>
              <a:tr h="104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시스템명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서버 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주요 사양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304253"/>
                  </a:ext>
                </a:extLst>
              </a:tr>
              <a:tr h="10486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기간</a:t>
                      </a:r>
                      <a:endParaRPr lang="en-US" altLang="ko-KR" sz="1200" b="1" spc="100" baseline="0" dirty="0"/>
                    </a:p>
                    <a:p>
                      <a:pPr algn="ctr" latinLnBrk="1"/>
                      <a:r>
                        <a:rPr lang="ko-KR" altLang="en-US" sz="1200" b="1" spc="100" baseline="0" dirty="0"/>
                        <a:t>업무</a:t>
                      </a:r>
                      <a:endParaRPr lang="en-US" altLang="ko-KR" sz="1200" b="1" spc="100" baseline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시스템 </a:t>
                      </a:r>
                      <a:r>
                        <a:rPr lang="en-US" altLang="ko-KR" sz="1200" b="1" spc="100" baseline="0" dirty="0"/>
                        <a:t>A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AP </a:t>
                      </a:r>
                      <a:r>
                        <a:rPr lang="ko-KR" altLang="en-US" sz="1200" b="1" spc="100" baseline="0" dirty="0"/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DELL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INSPIRON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5515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Window 11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CPU : 4Core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 err="1"/>
                        <a:t>Memoey</a:t>
                      </a:r>
                      <a:r>
                        <a:rPr lang="en-US" altLang="ko-KR" sz="1200" b="1" spc="100" baseline="0" dirty="0"/>
                        <a:t> : 16GB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HDD : 500GB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1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448192"/>
                  </a:ext>
                </a:extLst>
              </a:tr>
              <a:tr h="10486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DB </a:t>
                      </a:r>
                      <a:r>
                        <a:rPr lang="ko-KR" altLang="en-US" sz="1200" b="1" spc="100" baseline="0" dirty="0"/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SAMSUNG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GALAXYBO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OK360 PRO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Window11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CPU : 4Core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Memory : 16GB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HDD : 500GB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1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22071"/>
                  </a:ext>
                </a:extLst>
              </a:tr>
            </a:tbl>
          </a:graphicData>
        </a:graphic>
      </p:graphicFrame>
      <p:sp>
        <p:nvSpPr>
          <p:cNvPr id="9" name="제목 6">
            <a:extLst>
              <a:ext uri="{FF2B5EF4-FFF2-40B4-BE49-F238E27FC236}">
                <a16:creationId xmlns:a16="http://schemas.microsoft.com/office/drawing/2014/main" id="{04C00DF3-6D92-4AF4-8C72-307AF696A4EE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>
                <a:latin typeface="Arial Black" panose="020B0A04020102020204" pitchFamily="34" charset="0"/>
              </a:rPr>
              <a:t>구동환경</a:t>
            </a:r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F3C8F600-62D8-48F1-B72A-2BC137703DEC}"/>
              </a:ext>
            </a:extLst>
          </p:cNvPr>
          <p:cNvSpPr txBox="1">
            <a:spLocks/>
          </p:cNvSpPr>
          <p:nvPr/>
        </p:nvSpPr>
        <p:spPr>
          <a:xfrm>
            <a:off x="1046096" y="744491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하드웨어 환경</a:t>
            </a:r>
          </a:p>
        </p:txBody>
      </p:sp>
    </p:spTree>
    <p:extLst>
      <p:ext uri="{BB962C8B-B14F-4D97-AF65-F5344CB8AC3E}">
        <p14:creationId xmlns:p14="http://schemas.microsoft.com/office/powerpoint/2010/main" val="179422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43878B-4149-4BB4-A29F-73A8C0F9F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26448"/>
              </p:ext>
            </p:extLst>
          </p:nvPr>
        </p:nvGraphicFramePr>
        <p:xfrm>
          <a:off x="1904300" y="2223083"/>
          <a:ext cx="9541776" cy="31458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90296">
                  <a:extLst>
                    <a:ext uri="{9D8B030D-6E8A-4147-A177-3AD203B41FA5}">
                      <a16:colId xmlns:a16="http://schemas.microsoft.com/office/drawing/2014/main" val="3641807308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35140164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468746934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3547087983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2176584065"/>
                    </a:ext>
                  </a:extLst>
                </a:gridCol>
                <a:gridCol w="1590296">
                  <a:extLst>
                    <a:ext uri="{9D8B030D-6E8A-4147-A177-3AD203B41FA5}">
                      <a16:colId xmlns:a16="http://schemas.microsoft.com/office/drawing/2014/main" val="3955836671"/>
                    </a:ext>
                  </a:extLst>
                </a:gridCol>
              </a:tblGrid>
              <a:tr h="104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장비제품명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주요 사양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304253"/>
                  </a:ext>
                </a:extLst>
              </a:tr>
              <a:tr h="104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전산 센터</a:t>
                      </a:r>
                      <a:endParaRPr lang="en-US" altLang="ko-KR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방화벽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Azure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메모리 </a:t>
                      </a:r>
                      <a:r>
                        <a:rPr lang="en-US" altLang="ko-KR" sz="1200" b="1" spc="100" baseline="0" dirty="0"/>
                        <a:t>: 64GB</a:t>
                      </a:r>
                    </a:p>
                    <a:p>
                      <a:pPr algn="ctr" latinLnBrk="1"/>
                      <a:r>
                        <a:rPr lang="ko-KR" altLang="en-US" sz="1200" b="1" spc="100" baseline="0" dirty="0"/>
                        <a:t>저장소 </a:t>
                      </a:r>
                      <a:r>
                        <a:rPr lang="en-US" altLang="ko-KR" sz="1200" b="1" spc="100" baseline="0" dirty="0"/>
                        <a:t>2</a:t>
                      </a:r>
                      <a:r>
                        <a:rPr lang="ko-KR" altLang="en-US" sz="1200" b="1" spc="100" baseline="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448192"/>
                  </a:ext>
                </a:extLst>
              </a:tr>
              <a:tr h="1048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IDC(</a:t>
                      </a:r>
                      <a:r>
                        <a:rPr lang="ko-KR" altLang="en-US" sz="1200" b="1" spc="100" baseline="0" dirty="0"/>
                        <a:t>인터넷 데이터 센터</a:t>
                      </a:r>
                      <a:r>
                        <a:rPr lang="en-US" altLang="ko-KR" sz="1200" b="1" spc="100" baseline="0" dirty="0"/>
                        <a:t>, Internet Data Center)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라우터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 err="1"/>
                        <a:t>Cisoo</a:t>
                      </a:r>
                      <a:r>
                        <a:rPr lang="en-US" altLang="ko-KR" sz="1200" b="1" spc="100" baseline="0" dirty="0"/>
                        <a:t> 7609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9 </a:t>
                      </a:r>
                      <a:r>
                        <a:rPr lang="ko-KR" altLang="en-US" sz="1200" b="1" spc="100" baseline="0" dirty="0"/>
                        <a:t>슬롯 새시</a:t>
                      </a:r>
                      <a:endParaRPr lang="en-US" altLang="ko-KR" sz="1200" b="1" spc="100" baseline="0" dirty="0"/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NEBS </a:t>
                      </a:r>
                      <a:r>
                        <a:rPr lang="ko-KR" altLang="en-US" sz="1200" b="1" spc="100" baseline="0" dirty="0"/>
                        <a:t>레벨 </a:t>
                      </a:r>
                      <a:r>
                        <a:rPr lang="en-US" altLang="ko-KR" sz="1200" b="1" spc="100" baseline="0" dirty="0"/>
                        <a:t>3 </a:t>
                      </a:r>
                      <a:r>
                        <a:rPr lang="ko-KR" altLang="en-US" sz="1200" b="1" spc="100" baseline="0" dirty="0"/>
                        <a:t>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1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22071"/>
                  </a:ext>
                </a:extLst>
              </a:tr>
            </a:tbl>
          </a:graphicData>
        </a:graphic>
      </p:graphicFrame>
      <p:sp>
        <p:nvSpPr>
          <p:cNvPr id="10" name="제목 6">
            <a:extLst>
              <a:ext uri="{FF2B5EF4-FFF2-40B4-BE49-F238E27FC236}">
                <a16:creationId xmlns:a16="http://schemas.microsoft.com/office/drawing/2014/main" id="{20BF7C8F-345D-4CA5-B9E1-BB06679F7C9D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>
                <a:latin typeface="Arial Black" panose="020B0A04020102020204" pitchFamily="34" charset="0"/>
              </a:rPr>
              <a:t>구동환경</a:t>
            </a:r>
          </a:p>
        </p:txBody>
      </p:sp>
      <p:sp>
        <p:nvSpPr>
          <p:cNvPr id="11" name="제목 6">
            <a:extLst>
              <a:ext uri="{FF2B5EF4-FFF2-40B4-BE49-F238E27FC236}">
                <a16:creationId xmlns:a16="http://schemas.microsoft.com/office/drawing/2014/main" id="{C35931EA-3B6B-4B60-9054-8338C0C1212A}"/>
              </a:ext>
            </a:extLst>
          </p:cNvPr>
          <p:cNvSpPr txBox="1">
            <a:spLocks/>
          </p:cNvSpPr>
          <p:nvPr/>
        </p:nvSpPr>
        <p:spPr>
          <a:xfrm>
            <a:off x="1046096" y="744491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네트워크 환경</a:t>
            </a:r>
          </a:p>
        </p:txBody>
      </p:sp>
    </p:spTree>
    <p:extLst>
      <p:ext uri="{BB962C8B-B14F-4D97-AF65-F5344CB8AC3E}">
        <p14:creationId xmlns:p14="http://schemas.microsoft.com/office/powerpoint/2010/main" val="95687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43878B-4149-4BB4-A29F-73A8C0F9F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9978"/>
              </p:ext>
            </p:extLst>
          </p:nvPr>
        </p:nvGraphicFramePr>
        <p:xfrm>
          <a:off x="1811361" y="2145210"/>
          <a:ext cx="9336950" cy="389455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67390">
                  <a:extLst>
                    <a:ext uri="{9D8B030D-6E8A-4147-A177-3AD203B41FA5}">
                      <a16:colId xmlns:a16="http://schemas.microsoft.com/office/drawing/2014/main" val="3641807308"/>
                    </a:ext>
                  </a:extLst>
                </a:gridCol>
                <a:gridCol w="1867390">
                  <a:extLst>
                    <a:ext uri="{9D8B030D-6E8A-4147-A177-3AD203B41FA5}">
                      <a16:colId xmlns:a16="http://schemas.microsoft.com/office/drawing/2014/main" val="35140164"/>
                    </a:ext>
                  </a:extLst>
                </a:gridCol>
                <a:gridCol w="1867390">
                  <a:extLst>
                    <a:ext uri="{9D8B030D-6E8A-4147-A177-3AD203B41FA5}">
                      <a16:colId xmlns:a16="http://schemas.microsoft.com/office/drawing/2014/main" val="468746934"/>
                    </a:ext>
                  </a:extLst>
                </a:gridCol>
                <a:gridCol w="1867390">
                  <a:extLst>
                    <a:ext uri="{9D8B030D-6E8A-4147-A177-3AD203B41FA5}">
                      <a16:colId xmlns:a16="http://schemas.microsoft.com/office/drawing/2014/main" val="3547087983"/>
                    </a:ext>
                  </a:extLst>
                </a:gridCol>
                <a:gridCol w="1867390">
                  <a:extLst>
                    <a:ext uri="{9D8B030D-6E8A-4147-A177-3AD203B41FA5}">
                      <a16:colId xmlns:a16="http://schemas.microsoft.com/office/drawing/2014/main" val="2176584065"/>
                    </a:ext>
                  </a:extLst>
                </a:gridCol>
              </a:tblGrid>
              <a:tr h="1136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저작자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pc="100" baseline="0" dirty="0"/>
                        <a:t>Predecessor</a:t>
                      </a:r>
                      <a:endParaRPr lang="ko-KR" altLang="en-US" sz="1500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비용 및</a:t>
                      </a:r>
                      <a:endParaRPr lang="en-US" altLang="ko-KR" sz="1500" spc="100" baseline="0" dirty="0"/>
                    </a:p>
                    <a:p>
                      <a:pPr algn="ctr" latinLnBrk="1"/>
                      <a:r>
                        <a:rPr lang="ko-KR" altLang="en-US" sz="1500" spc="100" baseline="0" dirty="0"/>
                        <a:t>라이선스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주요 용도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304253"/>
                  </a:ext>
                </a:extLst>
              </a:tr>
              <a:tr h="949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Windows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Microsoft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OS/2, MS-DOS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유상</a:t>
                      </a:r>
                      <a:r>
                        <a:rPr lang="en-US" altLang="ko-KR" sz="1200" b="1" spc="100" baseline="0" dirty="0"/>
                        <a:t>, </a:t>
                      </a:r>
                      <a:r>
                        <a:rPr lang="ko-KR" altLang="en-US" sz="1200" b="1" spc="100" baseline="0" dirty="0"/>
                        <a:t>다양한</a:t>
                      </a:r>
                      <a:endParaRPr lang="en-US" altLang="ko-KR" sz="1200" b="1" spc="100" baseline="0" dirty="0"/>
                    </a:p>
                    <a:p>
                      <a:pPr algn="ctr" latinLnBrk="1"/>
                      <a:r>
                        <a:rPr lang="ko-KR" altLang="en-US" sz="1200" b="1" spc="100" baseline="0" dirty="0"/>
                        <a:t>라이선스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중소규모 서버</a:t>
                      </a:r>
                      <a:r>
                        <a:rPr lang="en-US" altLang="ko-KR" sz="1200" b="1" spc="100" baseline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spc="100" baseline="0" dirty="0"/>
                        <a:t>개인용 </a:t>
                      </a:r>
                      <a:r>
                        <a:rPr lang="en-US" altLang="ko-KR" sz="1200" b="1" spc="100" baseline="0" dirty="0"/>
                        <a:t>PC,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Tablet PC,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Embedded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448192"/>
                  </a:ext>
                </a:extLst>
              </a:tr>
              <a:tr h="958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Linus </a:t>
                      </a:r>
                      <a:r>
                        <a:rPr lang="en-US" altLang="ko-KR" sz="1200" b="1" spc="100" baseline="0" dirty="0" err="1"/>
                        <a:t>Tovalds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Linux Kernel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무료</a:t>
                      </a:r>
                      <a:r>
                        <a:rPr lang="en-US" altLang="ko-KR" sz="1200" b="1" spc="100" baseline="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GNU GPLv2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중대 규모 서버</a:t>
                      </a:r>
                      <a:endParaRPr lang="en-US" altLang="ko-KR" sz="1200" b="1" spc="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22071"/>
                  </a:ext>
                </a:extLst>
              </a:tr>
              <a:tr h="794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Android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Google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Linux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무료</a:t>
                      </a:r>
                      <a:r>
                        <a:rPr lang="en-US" altLang="ko-KR" sz="1200" b="1" spc="100" baseline="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Apache 2.0,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GNU GPLv2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스마트폰</a:t>
                      </a:r>
                      <a:r>
                        <a:rPr lang="en-US" altLang="ko-KR" sz="1200" b="1" spc="100" baseline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spc="100" baseline="0" dirty="0" err="1"/>
                        <a:t>태플릿</a:t>
                      </a:r>
                      <a:r>
                        <a:rPr lang="ko-KR" altLang="en-US" sz="1200" b="1" spc="100" baseline="0" dirty="0"/>
                        <a:t> </a:t>
                      </a:r>
                      <a:r>
                        <a:rPr lang="en-US" altLang="ko-KR" sz="1200" b="1" spc="100" baseline="0" dirty="0"/>
                        <a:t>PC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071413"/>
                  </a:ext>
                </a:extLst>
              </a:tr>
            </a:tbl>
          </a:graphicData>
        </a:graphic>
      </p:graphicFrame>
      <p:sp>
        <p:nvSpPr>
          <p:cNvPr id="10" name="제목 6">
            <a:extLst>
              <a:ext uri="{FF2B5EF4-FFF2-40B4-BE49-F238E27FC236}">
                <a16:creationId xmlns:a16="http://schemas.microsoft.com/office/drawing/2014/main" id="{6F024E58-4F30-410D-8795-94929166CA3D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>
                <a:latin typeface="Arial Black" panose="020B0A04020102020204" pitchFamily="34" charset="0"/>
              </a:rPr>
              <a:t>구동환경</a:t>
            </a:r>
          </a:p>
        </p:txBody>
      </p:sp>
      <p:sp>
        <p:nvSpPr>
          <p:cNvPr id="11" name="제목 6">
            <a:extLst>
              <a:ext uri="{FF2B5EF4-FFF2-40B4-BE49-F238E27FC236}">
                <a16:creationId xmlns:a16="http://schemas.microsoft.com/office/drawing/2014/main" id="{25ECDAA0-B84E-46A5-B860-D8E6AC91AF8E}"/>
              </a:ext>
            </a:extLst>
          </p:cNvPr>
          <p:cNvSpPr txBox="1">
            <a:spLocks/>
          </p:cNvSpPr>
          <p:nvPr/>
        </p:nvSpPr>
        <p:spPr>
          <a:xfrm>
            <a:off x="1046096" y="744491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- OS </a:t>
            </a:r>
            <a:r>
              <a:rPr lang="ko-KR" altLang="en-US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80814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43878B-4149-4BB4-A29F-73A8C0F9F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35770"/>
              </p:ext>
            </p:extLst>
          </p:nvPr>
        </p:nvGraphicFramePr>
        <p:xfrm>
          <a:off x="1825946" y="2177720"/>
          <a:ext cx="9439364" cy="364082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66995">
                  <a:extLst>
                    <a:ext uri="{9D8B030D-6E8A-4147-A177-3AD203B41FA5}">
                      <a16:colId xmlns:a16="http://schemas.microsoft.com/office/drawing/2014/main" val="3641807308"/>
                    </a:ext>
                  </a:extLst>
                </a:gridCol>
                <a:gridCol w="2541864">
                  <a:extLst>
                    <a:ext uri="{9D8B030D-6E8A-4147-A177-3AD203B41FA5}">
                      <a16:colId xmlns:a16="http://schemas.microsoft.com/office/drawing/2014/main" val="35140164"/>
                    </a:ext>
                  </a:extLst>
                </a:gridCol>
                <a:gridCol w="1627465">
                  <a:extLst>
                    <a:ext uri="{9D8B030D-6E8A-4147-A177-3AD203B41FA5}">
                      <a16:colId xmlns:a16="http://schemas.microsoft.com/office/drawing/2014/main" val="468746934"/>
                    </a:ext>
                  </a:extLst>
                </a:gridCol>
                <a:gridCol w="3703040">
                  <a:extLst>
                    <a:ext uri="{9D8B030D-6E8A-4147-A177-3AD203B41FA5}">
                      <a16:colId xmlns:a16="http://schemas.microsoft.com/office/drawing/2014/main" val="3547087983"/>
                    </a:ext>
                  </a:extLst>
                </a:gridCol>
              </a:tblGrid>
              <a:tr h="96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제작자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비용 및</a:t>
                      </a:r>
                      <a:endParaRPr lang="en-US" altLang="ko-KR" sz="1500" spc="100" baseline="0" dirty="0"/>
                    </a:p>
                    <a:p>
                      <a:pPr algn="ctr" latinLnBrk="1"/>
                      <a:r>
                        <a:rPr lang="ko-KR" altLang="en-US" sz="1500" spc="100" baseline="0" dirty="0"/>
                        <a:t>라이선스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주요용도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304253"/>
                  </a:ext>
                </a:extLst>
              </a:tr>
              <a:tr h="137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MYSQL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Microsoft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중소 규모 데이터의 안정적인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448192"/>
                  </a:ext>
                </a:extLst>
              </a:tr>
              <a:tr h="130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Oracle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Oracle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Corporation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대규모</a:t>
                      </a:r>
                      <a:r>
                        <a:rPr lang="en-US" altLang="ko-KR" sz="1200" b="1" spc="100" baseline="0" dirty="0"/>
                        <a:t>, </a:t>
                      </a:r>
                      <a:r>
                        <a:rPr lang="ko-KR" altLang="en-US" sz="1200" b="1" spc="100" baseline="0" dirty="0"/>
                        <a:t>대량 데이터의 안정적인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22071"/>
                  </a:ext>
                </a:extLst>
              </a:tr>
            </a:tbl>
          </a:graphicData>
        </a:graphic>
      </p:graphicFrame>
      <p:sp>
        <p:nvSpPr>
          <p:cNvPr id="10" name="제목 6">
            <a:extLst>
              <a:ext uri="{FF2B5EF4-FFF2-40B4-BE49-F238E27FC236}">
                <a16:creationId xmlns:a16="http://schemas.microsoft.com/office/drawing/2014/main" id="{4493E28C-481C-4D73-9E84-60DB466BFE95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>
                <a:latin typeface="Arial Black" panose="020B0A04020102020204" pitchFamily="34" charset="0"/>
              </a:rPr>
              <a:t>구동환경</a:t>
            </a:r>
          </a:p>
        </p:txBody>
      </p:sp>
      <p:sp>
        <p:nvSpPr>
          <p:cNvPr id="11" name="제목 6">
            <a:extLst>
              <a:ext uri="{FF2B5EF4-FFF2-40B4-BE49-F238E27FC236}">
                <a16:creationId xmlns:a16="http://schemas.microsoft.com/office/drawing/2014/main" id="{5604043D-3E4F-456A-A349-29C49241C59D}"/>
              </a:ext>
            </a:extLst>
          </p:cNvPr>
          <p:cNvSpPr txBox="1">
            <a:spLocks/>
          </p:cNvSpPr>
          <p:nvPr/>
        </p:nvSpPr>
        <p:spPr>
          <a:xfrm>
            <a:off x="1046096" y="744491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- Database</a:t>
            </a:r>
            <a:r>
              <a:rPr lang="ko-KR" altLang="en-US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 종류</a:t>
            </a:r>
          </a:p>
        </p:txBody>
      </p:sp>
    </p:spTree>
    <p:extLst>
      <p:ext uri="{BB962C8B-B14F-4D97-AF65-F5344CB8AC3E}">
        <p14:creationId xmlns:p14="http://schemas.microsoft.com/office/powerpoint/2010/main" val="290855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43878B-4149-4BB4-A29F-73A8C0F9F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78414"/>
              </p:ext>
            </p:extLst>
          </p:nvPr>
        </p:nvGraphicFramePr>
        <p:xfrm>
          <a:off x="1870191" y="2450843"/>
          <a:ext cx="9439364" cy="251669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83105">
                  <a:extLst>
                    <a:ext uri="{9D8B030D-6E8A-4147-A177-3AD203B41FA5}">
                      <a16:colId xmlns:a16="http://schemas.microsoft.com/office/drawing/2014/main" val="3641807308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35140164"/>
                    </a:ext>
                  </a:extLst>
                </a:gridCol>
                <a:gridCol w="1677798">
                  <a:extLst>
                    <a:ext uri="{9D8B030D-6E8A-4147-A177-3AD203B41FA5}">
                      <a16:colId xmlns:a16="http://schemas.microsoft.com/office/drawing/2014/main" val="468746934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3547087983"/>
                    </a:ext>
                  </a:extLst>
                </a:gridCol>
                <a:gridCol w="1535185">
                  <a:extLst>
                    <a:ext uri="{9D8B030D-6E8A-4147-A177-3AD203B41FA5}">
                      <a16:colId xmlns:a16="http://schemas.microsoft.com/office/drawing/2014/main" val="2499272995"/>
                    </a:ext>
                  </a:extLst>
                </a:gridCol>
                <a:gridCol w="1555459">
                  <a:extLst>
                    <a:ext uri="{9D8B030D-6E8A-4147-A177-3AD203B41FA5}">
                      <a16:colId xmlns:a16="http://schemas.microsoft.com/office/drawing/2014/main" val="2710404885"/>
                    </a:ext>
                  </a:extLst>
                </a:gridCol>
              </a:tblGrid>
              <a:tr h="1067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쓰여진 </a:t>
                      </a:r>
                      <a:r>
                        <a:rPr lang="en-US" altLang="ko-KR" sz="1500" spc="100" baseline="0" dirty="0"/>
                        <a:t>WAS</a:t>
                      </a:r>
                      <a:endParaRPr lang="ko-KR" altLang="en-US" sz="1500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벤더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비용 및</a:t>
                      </a:r>
                      <a:endParaRPr lang="en-US" altLang="ko-KR" sz="1500" spc="100" baseline="0" dirty="0"/>
                    </a:p>
                    <a:p>
                      <a:pPr algn="ctr" latinLnBrk="1"/>
                      <a:r>
                        <a:rPr lang="ko-KR" altLang="en-US" sz="1500" spc="100" baseline="0" dirty="0"/>
                        <a:t>라이선스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주요 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쓰여진 </a:t>
                      </a:r>
                      <a:r>
                        <a:rPr lang="en-US" altLang="ko-KR" sz="1500" spc="100" baseline="0" dirty="0"/>
                        <a:t>WAS</a:t>
                      </a:r>
                      <a:endParaRPr lang="ko-KR" altLang="en-US" sz="1500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100" baseline="0" dirty="0"/>
                        <a:t>벤더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304253"/>
                  </a:ext>
                </a:extLst>
              </a:tr>
              <a:tr h="1449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Apache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Tomcat 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Apache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오픈소스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100" baseline="0" dirty="0"/>
                        <a:t>서버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Apache</a:t>
                      </a:r>
                    </a:p>
                    <a:p>
                      <a:pPr algn="ctr" latinLnBrk="1"/>
                      <a:r>
                        <a:rPr lang="en-US" altLang="ko-KR" sz="1200" b="1" spc="100" baseline="0" dirty="0"/>
                        <a:t>Tomcat 10.0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100" baseline="0" dirty="0"/>
                        <a:t>Apache</a:t>
                      </a:r>
                      <a:endParaRPr lang="ko-KR" altLang="en-US" sz="1200" b="1" spc="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22071"/>
                  </a:ext>
                </a:extLst>
              </a:tr>
            </a:tbl>
          </a:graphicData>
        </a:graphic>
      </p:graphicFrame>
      <p:sp>
        <p:nvSpPr>
          <p:cNvPr id="10" name="제목 6">
            <a:extLst>
              <a:ext uri="{FF2B5EF4-FFF2-40B4-BE49-F238E27FC236}">
                <a16:creationId xmlns:a16="http://schemas.microsoft.com/office/drawing/2014/main" id="{9FC2CCC9-67DF-4CF3-8B3B-0CBC2703E0B7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>
                <a:latin typeface="Arial Black" panose="020B0A04020102020204" pitchFamily="34" charset="0"/>
              </a:rPr>
              <a:t>구동환경</a:t>
            </a:r>
          </a:p>
        </p:txBody>
      </p:sp>
      <p:sp>
        <p:nvSpPr>
          <p:cNvPr id="11" name="제목 6">
            <a:extLst>
              <a:ext uri="{FF2B5EF4-FFF2-40B4-BE49-F238E27FC236}">
                <a16:creationId xmlns:a16="http://schemas.microsoft.com/office/drawing/2014/main" id="{7DEDD468-DEF3-49AF-9166-F3BC37093610}"/>
              </a:ext>
            </a:extLst>
          </p:cNvPr>
          <p:cNvSpPr txBox="1">
            <a:spLocks/>
          </p:cNvSpPr>
          <p:nvPr/>
        </p:nvSpPr>
        <p:spPr>
          <a:xfrm>
            <a:off x="1046096" y="744491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- WAS </a:t>
            </a:r>
            <a:r>
              <a:rPr lang="ko-KR" altLang="en-US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4285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>
            <a:extLst>
              <a:ext uri="{FF2B5EF4-FFF2-40B4-BE49-F238E27FC236}">
                <a16:creationId xmlns:a16="http://schemas.microsoft.com/office/drawing/2014/main" id="{A2BA393D-BC98-4FCE-A551-341B5ACB95CB}"/>
              </a:ext>
            </a:extLst>
          </p:cNvPr>
          <p:cNvSpPr txBox="1">
            <a:spLocks/>
          </p:cNvSpPr>
          <p:nvPr/>
        </p:nvSpPr>
        <p:spPr>
          <a:xfrm>
            <a:off x="1046096" y="744491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solidFill>
                  <a:srgbClr val="92D050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2400" b="1" dirty="0">
                <a:solidFill>
                  <a:srgbClr val="92D050"/>
                </a:solidFill>
                <a:latin typeface="Arial Black" panose="020B0A04020102020204" pitchFamily="34" charset="0"/>
              </a:rPr>
              <a:t>회원</a:t>
            </a: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40A4A88D-0EDB-420B-8962-CE6296445127}"/>
              </a:ext>
            </a:extLst>
          </p:cNvPr>
          <p:cNvSpPr txBox="1">
            <a:spLocks/>
          </p:cNvSpPr>
          <p:nvPr/>
        </p:nvSpPr>
        <p:spPr>
          <a:xfrm>
            <a:off x="544653" y="471130"/>
            <a:ext cx="954177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요구사항 정리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180835-CF18-413E-97A1-08042AB1F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1171979"/>
            <a:ext cx="6487430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831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188</TotalTime>
  <Words>864</Words>
  <Application>Microsoft Office PowerPoint</Application>
  <PresentationFormat>와이드스크린</PresentationFormat>
  <Paragraphs>252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 Black</vt:lpstr>
      <vt:lpstr>Corbel</vt:lpstr>
      <vt:lpstr>기본</vt:lpstr>
      <vt:lpstr>요구 사항 분석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 사항 분석</dc:title>
  <dc:creator>FullName</dc:creator>
  <cp:lastModifiedBy>FullName</cp:lastModifiedBy>
  <cp:revision>17</cp:revision>
  <dcterms:created xsi:type="dcterms:W3CDTF">2024-03-15T00:34:47Z</dcterms:created>
  <dcterms:modified xsi:type="dcterms:W3CDTF">2024-03-15T03:44:55Z</dcterms:modified>
</cp:coreProperties>
</file>