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1" r:id="rId1"/>
    <p:sldMasterId id="2147483668" r:id="rId2"/>
  </p:sldMasterIdLst>
  <p:notesMasterIdLst>
    <p:notesMasterId r:id="rId18"/>
  </p:notesMasterIdLst>
  <p:sldIdLst>
    <p:sldId id="282" r:id="rId3"/>
    <p:sldId id="284" r:id="rId4"/>
    <p:sldId id="283" r:id="rId5"/>
    <p:sldId id="285" r:id="rId6"/>
    <p:sldId id="286" r:id="rId7"/>
    <p:sldId id="287" r:id="rId8"/>
    <p:sldId id="295" r:id="rId9"/>
    <p:sldId id="288" r:id="rId10"/>
    <p:sldId id="289" r:id="rId11"/>
    <p:sldId id="290" r:id="rId12"/>
    <p:sldId id="291" r:id="rId13"/>
    <p:sldId id="294" r:id="rId14"/>
    <p:sldId id="292" r:id="rId15"/>
    <p:sldId id="296" r:id="rId16"/>
    <p:sldId id="297" r:id="rId17"/>
  </p:sldIdLst>
  <p:sldSz cx="14630400" cy="8229600"/>
  <p:notesSz cx="8229600" cy="14630400"/>
  <p:embeddedFontLst>
    <p:embeddedFont>
      <p:font typeface="Pretendard ExtraBold" panose="02000903000000020004" pitchFamily="2" charset="-127"/>
      <p:bold r:id="rId19"/>
    </p:embeddedFont>
    <p:embeddedFont>
      <p:font typeface="Pretendard SemiBold" panose="02000703000000020004" pitchFamily="2" charset="-127"/>
      <p:bold r:id="rId20"/>
    </p:embeddedFont>
    <p:embeddedFont>
      <p:font typeface="Pretendard Black" panose="02000A03000000020004" pitchFamily="2" charset="-127"/>
      <p:bold r:id="rId21"/>
    </p:embeddedFont>
    <p:embeddedFont>
      <p:font typeface="Pretendard Medium" panose="02000603000000020004" pitchFamily="2" charset="-127"/>
      <p:regular r:id="rId22"/>
    </p:embeddedFont>
    <p:embeddedFont>
      <p:font typeface="Pretendard Light" panose="02000403000000020004" pitchFamily="2" charset="-127"/>
      <p:regular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F9DE"/>
    <a:srgbClr val="E0E0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70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1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fld id="{0DC06BFD-0468-452C-8E93-612796B0855C}" type="datetimeFigureOut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2024-01-08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8FFF1885-F02A-4FD5-B839-7A201307549F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fld id="{0DC06BFD-0468-452C-8E93-612796B0855C}" type="datetimeFigureOut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2024-01-08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8FFF1885-F02A-4FD5-B839-7A201307549F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31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64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4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6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2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98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4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7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240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1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30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36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64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fld id="{0DC06BFD-0468-452C-8E93-612796B0855C}" type="datetimeFigureOut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2024-01-08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8FFF1885-F02A-4FD5-B839-7A201307549F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96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fld id="{0DC06BFD-0468-452C-8E93-612796B0855C}" type="datetimeFigureOut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2024-01-08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8FFF1885-F02A-4FD5-B839-7A201307549F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53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658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0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6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hdr="0" ftr="0" dt="0"/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 latinLnBrk="1">
              <a:defRPr/>
            </a:pPr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 latinLnBrk="1">
              <a:defRPr/>
            </a:pPr>
            <a:fld id="{D4A85FBC-2750-4EB2-BEE8-FADFF901BC27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 defTabSz="1097280" latinLnBrk="1">
                <a:defRPr/>
              </a:p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2615513" y="1992776"/>
            <a:ext cx="9475030" cy="16250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1097280" latinLnBrk="1">
              <a:defRPr/>
            </a:pPr>
            <a:r>
              <a:rPr lang="en-US" altLang="ko-KR" sz="10560" spc="-3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FESTIVAL IN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8C0B2-0807-4B4A-A11F-BA365A18DE97}"/>
              </a:ext>
            </a:extLst>
          </p:cNvPr>
          <p:cNvSpPr txBox="1"/>
          <p:nvPr/>
        </p:nvSpPr>
        <p:spPr>
          <a:xfrm>
            <a:off x="3351839" y="3776422"/>
            <a:ext cx="792672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97280" latinLnBrk="1">
              <a:defRPr/>
            </a:pPr>
            <a:r>
              <a:rPr lang="ko-KR" altLang="en-US" sz="2880" spc="-36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임베디드</a:t>
            </a: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소프트웨어 융합 </a:t>
            </a:r>
            <a:r>
              <a:rPr lang="ko-KR" altLang="en-US" sz="2880" spc="-36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풀스택</a:t>
            </a: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개발자 양성과정</a:t>
            </a: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B  5</a:t>
            </a: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조</a:t>
            </a:r>
            <a:endParaRPr lang="en-US" altLang="ko-KR" sz="2880" spc="-36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2F19AD2-2364-4F8D-A88F-8D09F86BF0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366" y="659130"/>
            <a:ext cx="1703069" cy="23366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3165472" y="3617837"/>
            <a:ext cx="81130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A8C0B2-0807-4B4A-A11F-BA365A18DE97}"/>
              </a:ext>
            </a:extLst>
          </p:cNvPr>
          <p:cNvSpPr txBox="1"/>
          <p:nvPr/>
        </p:nvSpPr>
        <p:spPr>
          <a:xfrm>
            <a:off x="6643534" y="5117745"/>
            <a:ext cx="134332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97280" latinLnBrk="1">
              <a:lnSpc>
                <a:spcPct val="125000"/>
              </a:lnSpc>
              <a:defRPr/>
            </a:pPr>
            <a:r>
              <a:rPr lang="ko-KR" altLang="en-US" sz="2880" spc="-36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홍재성</a:t>
            </a:r>
            <a:endParaRPr lang="en-US" altLang="ko-KR" sz="2880" spc="-36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ctr" defTabSz="1097280" latinLnBrk="1">
              <a:lnSpc>
                <a:spcPct val="125000"/>
              </a:lnSpc>
              <a:defRPr/>
            </a:pPr>
            <a:r>
              <a:rPr lang="ko-KR" altLang="en-US" sz="2880" spc="-36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정대민</a:t>
            </a:r>
            <a:endParaRPr lang="en-US" altLang="ko-KR" sz="2880" spc="-36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ctr" defTabSz="1097280" latinLnBrk="1">
              <a:lnSpc>
                <a:spcPct val="125000"/>
              </a:lnSpc>
              <a:defRPr/>
            </a:pP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이종일</a:t>
            </a:r>
            <a:endParaRPr lang="en-US" altLang="ko-KR" sz="2880" spc="-36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4271041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레이아웃</a:t>
            </a: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– Contents Area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5021" y="2727523"/>
            <a:ext cx="7912760" cy="4107093"/>
            <a:chOff x="813796" y="1955777"/>
            <a:chExt cx="12438043" cy="5772838"/>
          </a:xfrm>
        </p:grpSpPr>
        <p:grpSp>
          <p:nvGrpSpPr>
            <p:cNvPr id="2" name="그룹 1"/>
            <p:cNvGrpSpPr/>
            <p:nvPr/>
          </p:nvGrpSpPr>
          <p:grpSpPr>
            <a:xfrm>
              <a:off x="5055290" y="1955777"/>
              <a:ext cx="8196549" cy="5772838"/>
              <a:chOff x="5055290" y="1955777"/>
              <a:chExt cx="8196549" cy="5772838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6162" y="2043848"/>
                <a:ext cx="6420424" cy="273107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6162" y="4774924"/>
                <a:ext cx="6420424" cy="2817966"/>
              </a:xfrm>
              <a:prstGeom prst="rect">
                <a:avLst/>
              </a:prstGeom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6575617" y="1955777"/>
                <a:ext cx="6676222" cy="27321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75617" y="4774924"/>
                <a:ext cx="6676222" cy="29536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5055290" y="3299835"/>
                <a:ext cx="15203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5055290" y="6151368"/>
                <a:ext cx="15203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13796" y="5926946"/>
              <a:ext cx="4241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6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테마 기획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3796" y="3091035"/>
              <a:ext cx="4241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6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이벤트리스트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22074"/>
              </p:ext>
            </p:extLst>
          </p:nvPr>
        </p:nvGraphicFramePr>
        <p:xfrm>
          <a:off x="9024729" y="2515502"/>
          <a:ext cx="4944636" cy="478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60">
                  <a:extLst>
                    <a:ext uri="{9D8B030D-6E8A-4147-A177-3AD203B41FA5}">
                      <a16:colId xmlns:a16="http://schemas.microsoft.com/office/drawing/2014/main" val="1109551110"/>
                    </a:ext>
                  </a:extLst>
                </a:gridCol>
                <a:gridCol w="2897176">
                  <a:extLst>
                    <a:ext uri="{9D8B030D-6E8A-4147-A177-3AD203B41FA5}">
                      <a16:colId xmlns:a16="http://schemas.microsoft.com/office/drawing/2014/main" val="606838302"/>
                    </a:ext>
                  </a:extLst>
                </a:gridCol>
              </a:tblGrid>
              <a:tr h="482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lt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lt"/>
                        </a:rPr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528647"/>
                  </a:ext>
                </a:extLst>
              </a:tr>
              <a:tr h="19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lt"/>
                        </a:rPr>
                        <a:t>이벤트리스트</a:t>
                      </a:r>
                      <a:endParaRPr lang="en-US" altLang="ko-KR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+mn-lt"/>
                        </a:rPr>
                        <a:t>현재 진행중이거나</a:t>
                      </a:r>
                      <a:r>
                        <a:rPr lang="en-US" altLang="ko-KR" sz="2000" dirty="0">
                          <a:latin typeface="+mn-lt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>
                          <a:latin typeface="+mn-lt"/>
                        </a:rPr>
                        <a:t>예정된 큰 규모를 가진 인기있는 축제의 포스터나</a:t>
                      </a:r>
                      <a:r>
                        <a:rPr lang="en-US" altLang="ko-KR" sz="2000" dirty="0">
                          <a:latin typeface="+mn-lt"/>
                        </a:rPr>
                        <a:t>, </a:t>
                      </a:r>
                      <a:r>
                        <a:rPr lang="ko-KR" altLang="en-US" sz="2000" dirty="0">
                          <a:latin typeface="+mn-lt"/>
                        </a:rPr>
                        <a:t>이미지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3505"/>
                  </a:ext>
                </a:extLst>
              </a:tr>
              <a:tr h="233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+mn-lt"/>
                        </a:rPr>
                        <a:t>테마기획</a:t>
                      </a:r>
                      <a:endParaRPr lang="en-US" altLang="ko-KR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+mn-lt"/>
                        </a:rPr>
                        <a:t>진행중인 축제들의</a:t>
                      </a:r>
                      <a:endParaRPr lang="en-US" altLang="ko-KR" sz="20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2000" dirty="0">
                          <a:latin typeface="+mn-lt"/>
                        </a:rPr>
                        <a:t>이미지</a:t>
                      </a:r>
                      <a:r>
                        <a:rPr lang="en-US" altLang="ko-KR" sz="2000" dirty="0">
                          <a:latin typeface="+mn-lt"/>
                        </a:rPr>
                        <a:t>,</a:t>
                      </a:r>
                      <a:r>
                        <a:rPr lang="en-US" altLang="ko-KR" sz="2000" baseline="0" dirty="0">
                          <a:latin typeface="+mn-lt"/>
                        </a:rPr>
                        <a:t> </a:t>
                      </a:r>
                      <a:r>
                        <a:rPr lang="ko-KR" altLang="en-US" sz="2000" baseline="0" dirty="0">
                          <a:latin typeface="+mn-lt"/>
                        </a:rPr>
                        <a:t>포스터 출력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22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8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384425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레이아웃</a:t>
            </a: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– Footer Area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86852" y="1763390"/>
            <a:ext cx="9305964" cy="4241024"/>
            <a:chOff x="1857826" y="2020628"/>
            <a:chExt cx="11090099" cy="534494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7826" y="2027039"/>
              <a:ext cx="10677074" cy="533853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8935" y="3500540"/>
              <a:ext cx="2995355" cy="208111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9544050" y="3295650"/>
              <a:ext cx="2800240" cy="24574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86000" y="3295650"/>
              <a:ext cx="4362450" cy="28003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190561" y="2480401"/>
              <a:ext cx="4376" cy="8152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1981761" y="2480400"/>
              <a:ext cx="4376" cy="8152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228773" y="2020628"/>
              <a:ext cx="192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회사 정보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24349" y="2027038"/>
              <a:ext cx="192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로고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42732"/>
              </p:ext>
            </p:extLst>
          </p:nvPr>
        </p:nvGraphicFramePr>
        <p:xfrm>
          <a:off x="2310870" y="6227571"/>
          <a:ext cx="10057928" cy="180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16">
                  <a:extLst>
                    <a:ext uri="{9D8B030D-6E8A-4147-A177-3AD203B41FA5}">
                      <a16:colId xmlns:a16="http://schemas.microsoft.com/office/drawing/2014/main" val="1109551110"/>
                    </a:ext>
                  </a:extLst>
                </a:gridCol>
                <a:gridCol w="8378112">
                  <a:extLst>
                    <a:ext uri="{9D8B030D-6E8A-4147-A177-3AD203B41FA5}">
                      <a16:colId xmlns:a16="http://schemas.microsoft.com/office/drawing/2014/main" val="606838302"/>
                    </a:ext>
                  </a:extLst>
                </a:gridCol>
              </a:tblGrid>
              <a:tr h="425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528647"/>
                  </a:ext>
                </a:extLst>
              </a:tr>
              <a:tr h="68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회사 정보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회사의 기본 정보들을 공시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3505"/>
                  </a:ext>
                </a:extLst>
              </a:tr>
              <a:tr h="68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로고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홈 화면으로 돌아가기 기능이 없는 로고이며</a:t>
                      </a:r>
                      <a:r>
                        <a:rPr lang="en-US" altLang="ko-KR" sz="2000" dirty="0"/>
                        <a:t>,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회사의 로고 마크만 공시</a:t>
                      </a:r>
                      <a:r>
                        <a:rPr lang="en-US" altLang="ko-KR" sz="2000" baseline="0" dirty="0"/>
                        <a:t>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22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3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112080" y="2422631"/>
            <a:ext cx="219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간편한 구조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177163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97280" latinLnBrk="1"/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Navigation</a:t>
            </a:r>
          </a:p>
        </p:txBody>
      </p:sp>
      <p:sp>
        <p:nvSpPr>
          <p:cNvPr id="3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348626" y="2380153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1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97280" latinLnBrk="1"/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defTabSz="1097280" latinLnBrk="1">
              <a:defRPr/>
            </a:pPr>
            <a:r>
              <a:rPr lang="en-US" altLang="ko-KR" sz="16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301234" y="2422631"/>
            <a:ext cx="273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시각적인 힌트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5537781" y="2380153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2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10490390" y="2422631"/>
            <a:ext cx="259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모바일 최적화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9726936" y="2380153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3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sp>
        <p:nvSpPr>
          <p:cNvPr id="19" name="Text 4"/>
          <p:cNvSpPr/>
          <p:nvPr/>
        </p:nvSpPr>
        <p:spPr>
          <a:xfrm>
            <a:off x="1348626" y="391921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단순하고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직관적인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네비게이션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구조를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설계해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사용자가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웹사이트를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쉽게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탐색할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수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있도록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합니다</a:t>
            </a: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.</a:t>
            </a:r>
            <a:endParaRPr lang="en-US" sz="2000" dirty="0"/>
          </a:p>
        </p:txBody>
      </p:sp>
      <p:sp>
        <p:nvSpPr>
          <p:cNvPr id="21" name="Text 6"/>
          <p:cNvSpPr/>
          <p:nvPr/>
        </p:nvSpPr>
        <p:spPr>
          <a:xfrm>
            <a:off x="5537781" y="3919217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활성화된 메뉴 항목이나 페이지 위치를 시각적으로 강조하여 사용자가 현재 위치를 파악할 수 있도록 합니다.</a:t>
            </a:r>
            <a:endParaRPr lang="en-US" sz="2000" dirty="0"/>
          </a:p>
        </p:txBody>
      </p:sp>
      <p:sp>
        <p:nvSpPr>
          <p:cNvPr id="23" name="Text 8"/>
          <p:cNvSpPr/>
          <p:nvPr/>
        </p:nvSpPr>
        <p:spPr>
          <a:xfrm>
            <a:off x="9726936" y="3876739"/>
            <a:ext cx="3156347" cy="19537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Pretendard Light" pitchFamily="34" charset="0"/>
                <a:ea typeface="Pretendard Light" pitchFamily="34" charset="-122"/>
                <a:cs typeface="Pretendard Light" pitchFamily="34" charset="-120"/>
              </a:rPr>
              <a:t>스마트폰 사용량 증가에 대비하여 모바일 환경에서의 네비게이션 사용을 용이하게 합니다.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7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345331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Navigation - Header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36" y="2528914"/>
            <a:ext cx="12771428" cy="42857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009650" y="2528914"/>
            <a:ext cx="1714500" cy="42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19450" y="2528914"/>
            <a:ext cx="1714500" cy="42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379555" y="2528914"/>
            <a:ext cx="1714500" cy="42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49599" y="2523710"/>
            <a:ext cx="1714500" cy="42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739521" y="2524179"/>
            <a:ext cx="1714500" cy="42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899626" y="2518975"/>
            <a:ext cx="1714500" cy="42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11363-F08D-A740-2A6B-CF039EC873BA}"/>
              </a:ext>
            </a:extLst>
          </p:cNvPr>
          <p:cNvSpPr txBox="1"/>
          <p:nvPr/>
        </p:nvSpPr>
        <p:spPr>
          <a:xfrm>
            <a:off x="1409701" y="4619625"/>
            <a:ext cx="4586384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Navigation – Contents Area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26" name="직선 연결선 9">
            <a:extLst>
              <a:ext uri="{FF2B5EF4-FFF2-40B4-BE49-F238E27FC236}">
                <a16:creationId xmlns:a16="http://schemas.microsoft.com/office/drawing/2014/main" id="{44D4D874-7BB6-D925-982C-F10333FC00F0}"/>
              </a:ext>
            </a:extLst>
          </p:cNvPr>
          <p:cNvCxnSpPr>
            <a:cxnSpLocks/>
          </p:cNvCxnSpPr>
          <p:nvPr/>
        </p:nvCxnSpPr>
        <p:spPr>
          <a:xfrm>
            <a:off x="1171378" y="5138502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0">
            <a:extLst>
              <a:ext uri="{FF2B5EF4-FFF2-40B4-BE49-F238E27FC236}">
                <a16:creationId xmlns:a16="http://schemas.microsoft.com/office/drawing/2014/main" id="{0A98D708-8F61-5681-01EC-6E9F7F3DBD3A}"/>
              </a:ext>
            </a:extLst>
          </p:cNvPr>
          <p:cNvCxnSpPr>
            <a:cxnSpLocks/>
          </p:cNvCxnSpPr>
          <p:nvPr/>
        </p:nvCxnSpPr>
        <p:spPr>
          <a:xfrm>
            <a:off x="685021" y="5138502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AF0D25-22AD-94C4-EDE1-D367C9A1D6A6}"/>
              </a:ext>
            </a:extLst>
          </p:cNvPr>
          <p:cNvSpPr txBox="1"/>
          <p:nvPr/>
        </p:nvSpPr>
        <p:spPr>
          <a:xfrm>
            <a:off x="685021" y="4619625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C79D1-E5FD-DC12-289C-AF3278B45454}"/>
              </a:ext>
            </a:extLst>
          </p:cNvPr>
          <p:cNvSpPr txBox="1"/>
          <p:nvPr/>
        </p:nvSpPr>
        <p:spPr>
          <a:xfrm>
            <a:off x="685021" y="4272484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DD94F4F-8B20-FB3D-96DA-23E921275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4366141"/>
            <a:ext cx="882779" cy="7723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6F1EAA9-DC1F-4EB0-7C71-47392614E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00" y="5957219"/>
            <a:ext cx="13800000" cy="128571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9F683-394C-6B8C-DC86-8ABCEC0910DE}"/>
              </a:ext>
            </a:extLst>
          </p:cNvPr>
          <p:cNvSpPr/>
          <p:nvPr/>
        </p:nvSpPr>
        <p:spPr>
          <a:xfrm>
            <a:off x="703194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78F5E-B74E-B0E3-081F-73B1E499764B}"/>
              </a:ext>
            </a:extLst>
          </p:cNvPr>
          <p:cNvSpPr/>
          <p:nvPr/>
        </p:nvSpPr>
        <p:spPr>
          <a:xfrm>
            <a:off x="2409411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4C59BF-DD6B-19B7-4CD9-0BC7D7A5935E}"/>
              </a:ext>
            </a:extLst>
          </p:cNvPr>
          <p:cNvSpPr/>
          <p:nvPr/>
        </p:nvSpPr>
        <p:spPr>
          <a:xfrm>
            <a:off x="4126039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C1C81C-BD43-3E18-4505-F66BEBE54D7C}"/>
              </a:ext>
            </a:extLst>
          </p:cNvPr>
          <p:cNvSpPr/>
          <p:nvPr/>
        </p:nvSpPr>
        <p:spPr>
          <a:xfrm>
            <a:off x="5911768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6081D6-E0A3-DB30-385E-FF2161DC55BE}"/>
              </a:ext>
            </a:extLst>
          </p:cNvPr>
          <p:cNvSpPr/>
          <p:nvPr/>
        </p:nvSpPr>
        <p:spPr>
          <a:xfrm>
            <a:off x="7697497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27AE83-73EA-3FC9-FB0D-D9636B24F908}"/>
              </a:ext>
            </a:extLst>
          </p:cNvPr>
          <p:cNvSpPr/>
          <p:nvPr/>
        </p:nvSpPr>
        <p:spPr>
          <a:xfrm>
            <a:off x="9403714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1E8FF6-A23E-DE67-4834-0EC9CAF51294}"/>
              </a:ext>
            </a:extLst>
          </p:cNvPr>
          <p:cNvSpPr/>
          <p:nvPr/>
        </p:nvSpPr>
        <p:spPr>
          <a:xfrm>
            <a:off x="11124122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630A7B-9903-C0FF-F843-56F9A149C1BF}"/>
              </a:ext>
            </a:extLst>
          </p:cNvPr>
          <p:cNvSpPr/>
          <p:nvPr/>
        </p:nvSpPr>
        <p:spPr>
          <a:xfrm>
            <a:off x="12850217" y="6042944"/>
            <a:ext cx="1295043" cy="111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23032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구성요소 정의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</a:t>
            </a: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24219"/>
              </p:ext>
            </p:extLst>
          </p:nvPr>
        </p:nvGraphicFramePr>
        <p:xfrm>
          <a:off x="685020" y="1967610"/>
          <a:ext cx="13281200" cy="589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371">
                  <a:extLst>
                    <a:ext uri="{9D8B030D-6E8A-4147-A177-3AD203B41FA5}">
                      <a16:colId xmlns:a16="http://schemas.microsoft.com/office/drawing/2014/main" val="1778793502"/>
                    </a:ext>
                  </a:extLst>
                </a:gridCol>
                <a:gridCol w="11580829">
                  <a:extLst>
                    <a:ext uri="{9D8B030D-6E8A-4147-A177-3AD203B41FA5}">
                      <a16:colId xmlns:a16="http://schemas.microsoft.com/office/drawing/2014/main" val="3924460105"/>
                    </a:ext>
                  </a:extLst>
                </a:gridCol>
              </a:tblGrid>
              <a:tr h="736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126914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회원가입 화면으로 이동하는 버튼 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62949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1097280"/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로그인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386267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메인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396399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입력한 내용과 관련된 정보를 나열하는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252366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정보수정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00229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로그아웃을 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71261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주문내역을 확인 하는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4618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1" y="2806296"/>
            <a:ext cx="1260701" cy="498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9E2FDB-175C-EE91-B4FD-D9F49A9B3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871" y="3576499"/>
            <a:ext cx="1178080" cy="498418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D59E2FF9-C3CA-9850-1FE2-9E01BD83136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58010" y="4272079"/>
            <a:ext cx="1550714" cy="5488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5E043F-8E27-8E98-1983-E2CAF091E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93" y="4979958"/>
            <a:ext cx="1550714" cy="5439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A21D5D-A8C0-B5D2-16FF-56CA44953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15" y="5761952"/>
            <a:ext cx="1386869" cy="5067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530C18-39CB-F276-839D-70BE68C0E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379" y="6537564"/>
            <a:ext cx="1325159" cy="4250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27FF34-8EF7-25CD-58F9-9A2A6A68A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222" y="7231488"/>
            <a:ext cx="1412184" cy="4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23032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구성요소 정의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</a:t>
            </a: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02D141-919C-A1D7-1892-EA7433963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42082"/>
              </p:ext>
            </p:extLst>
          </p:nvPr>
        </p:nvGraphicFramePr>
        <p:xfrm>
          <a:off x="685020" y="1967610"/>
          <a:ext cx="13281200" cy="589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371">
                  <a:extLst>
                    <a:ext uri="{9D8B030D-6E8A-4147-A177-3AD203B41FA5}">
                      <a16:colId xmlns:a16="http://schemas.microsoft.com/office/drawing/2014/main" val="1778793502"/>
                    </a:ext>
                  </a:extLst>
                </a:gridCol>
                <a:gridCol w="11580829">
                  <a:extLst>
                    <a:ext uri="{9D8B030D-6E8A-4147-A177-3AD203B41FA5}">
                      <a16:colId xmlns:a16="http://schemas.microsoft.com/office/drawing/2014/main" val="3924460105"/>
                    </a:ext>
                  </a:extLst>
                </a:gridCol>
              </a:tblGrid>
              <a:tr h="736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126914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2400" b="0" i="0" u="none" strike="noStrike" kern="1200" cap="none" spc="-24" normalizeH="0" baseline="0" noProof="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Pretendard SemiBold" panose="02000703000000020004" pitchFamily="50" charset="-127"/>
                          <a:cs typeface="+mn-cs"/>
                        </a:rPr>
                        <a:t>지역별 축제가 나열된 화면으로 이동하는 버튼</a:t>
                      </a:r>
                      <a:endParaRPr lang="ko-KR" altLang="en-US" sz="216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Pretendard SemiBold" panose="02000703000000020004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62949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1097280"/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전국 축제가 나열된 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386267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축제의 체험 정보가 나열된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396399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테마별로 기획된 축제의 정보가 나열된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252366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할인권을 발매할 수 있는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00229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71261"/>
                  </a:ext>
                </a:extLst>
              </a:tr>
              <a:tr h="73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24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95000"/>
                              <a:lumOff val="5000"/>
                            </a:srgb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가이드북 구매 화면으로 이동하는 버튼</a:t>
                      </a:r>
                      <a:endParaRPr lang="id-ID" altLang="ko-KR" sz="2400" spc="-24" dirty="0">
                        <a:ln>
                          <a:solidFill>
                            <a:srgbClr val="000000"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46180"/>
                  </a:ext>
                </a:extLst>
              </a:tr>
            </a:tbl>
          </a:graphicData>
        </a:graphic>
      </p:graphicFrame>
      <p:pic>
        <p:nvPicPr>
          <p:cNvPr id="3075" name="_x696198192">
            <a:extLst>
              <a:ext uri="{FF2B5EF4-FFF2-40B4-BE49-F238E27FC236}">
                <a16:creationId xmlns:a16="http://schemas.microsoft.com/office/drawing/2014/main" id="{21FDF1CA-8DAC-E4C3-44F4-2EFE8C4D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8" y="2776507"/>
            <a:ext cx="1519685" cy="5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327550728">
            <a:extLst>
              <a:ext uri="{FF2B5EF4-FFF2-40B4-BE49-F238E27FC236}">
                <a16:creationId xmlns:a16="http://schemas.microsoft.com/office/drawing/2014/main" id="{EA023BD0-F441-7E04-1D4A-AAB55FC5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9" y="3489306"/>
            <a:ext cx="1605038" cy="6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327558432">
            <a:extLst>
              <a:ext uri="{FF2B5EF4-FFF2-40B4-BE49-F238E27FC236}">
                <a16:creationId xmlns:a16="http://schemas.microsoft.com/office/drawing/2014/main" id="{C05D70D3-0AD3-8598-B9A1-605C8B21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23" y="4225040"/>
            <a:ext cx="1605038" cy="6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_x327558432">
            <a:extLst>
              <a:ext uri="{FF2B5EF4-FFF2-40B4-BE49-F238E27FC236}">
                <a16:creationId xmlns:a16="http://schemas.microsoft.com/office/drawing/2014/main" id="{F6013EA0-1EB8-30F8-B90E-D31CB736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90" y="4984629"/>
            <a:ext cx="1546385" cy="6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_x696588928">
            <a:extLst>
              <a:ext uri="{FF2B5EF4-FFF2-40B4-BE49-F238E27FC236}">
                <a16:creationId xmlns:a16="http://schemas.microsoft.com/office/drawing/2014/main" id="{B2C7A2EE-E6DB-BD5E-B780-5CCEE694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" y="5710343"/>
            <a:ext cx="1605038" cy="6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_x696576328">
            <a:extLst>
              <a:ext uri="{FF2B5EF4-FFF2-40B4-BE49-F238E27FC236}">
                <a16:creationId xmlns:a16="http://schemas.microsoft.com/office/drawing/2014/main" id="{16399F6B-A5FC-44ED-BD68-C33B2136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4" y="7185560"/>
            <a:ext cx="1567226" cy="61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_x696575608">
            <a:extLst>
              <a:ext uri="{FF2B5EF4-FFF2-40B4-BE49-F238E27FC236}">
                <a16:creationId xmlns:a16="http://schemas.microsoft.com/office/drawing/2014/main" id="{19B49BA9-3BA8-D4A9-C478-F7B8BFF6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6" y="6418396"/>
            <a:ext cx="1605037" cy="6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5" y="2113031"/>
            <a:ext cx="57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24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OS : Windows</a:t>
            </a:r>
            <a:endParaRPr kumimoji="0" lang="id-ID" altLang="ko-KR" sz="2800" b="0" i="0" u="none" strike="noStrike" kern="1200" cap="none" spc="-24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1575111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구동 환경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1" y="2070553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/>
                <a:cs typeface="+mn-cs"/>
              </a:rPr>
              <a:t>1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Pretendard Light"/>
              <a:cs typeface="+mn-cs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2696124" y="5584748"/>
            <a:ext cx="10192342" cy="225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화면 구조</a:t>
            </a:r>
            <a:endParaRPr kumimoji="0" lang="en-US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상단메뉴</a:t>
            </a:r>
            <a:endParaRPr kumimoji="0" lang="en-US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Navigation</a:t>
            </a: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Contents Area</a:t>
            </a: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Footer Area</a:t>
            </a:r>
            <a:endParaRPr kumimoji="0" lang="id-ID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4" y="3083179"/>
            <a:ext cx="858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24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Browser : Chrome</a:t>
            </a:r>
            <a:endParaRPr kumimoji="0" lang="id-ID" altLang="ko-KR" sz="2800" b="0" i="0" u="none" strike="noStrike" kern="1200" cap="none" spc="-24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1" y="3040701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/>
                <a:cs typeface="+mn-cs"/>
              </a:rPr>
              <a:t>2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Pretendard Light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5" y="4091380"/>
            <a:ext cx="73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24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해상도 </a:t>
            </a:r>
            <a:r>
              <a:rPr kumimoji="0" lang="en-US" altLang="ko-KR" sz="2800" b="0" i="0" u="none" strike="noStrike" kern="1200" cap="none" spc="-24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1200px X 1080px</a:t>
            </a:r>
            <a:endParaRPr kumimoji="0" lang="id-ID" altLang="ko-KR" sz="2800" b="0" i="0" u="none" strike="noStrike" kern="1200" cap="none" spc="-24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1" y="4048902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/>
                <a:cs typeface="+mn-cs"/>
              </a:rPr>
              <a:t>3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Pretendard Light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4" y="5061528"/>
            <a:ext cx="934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24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레이아웃</a:t>
            </a:r>
            <a:endParaRPr kumimoji="0" lang="id-ID" altLang="ko-KR" sz="2800" b="0" i="0" u="none" strike="noStrike" kern="1200" cap="none" spc="-24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1" y="5019050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/>
                <a:cs typeface="+mn-cs"/>
              </a:rPr>
              <a:t>4</a:t>
            </a:r>
            <a:endParaRPr kumimoji="0" lang="id-ID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3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6" y="3072765"/>
            <a:ext cx="57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로고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1939185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97280" latinLnBrk="1"/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디자인 요소</a:t>
            </a:r>
            <a:endParaRPr lang="en-US" altLang="ko-KR" sz="2880" spc="-36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3022474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1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97280" latinLnBrk="1"/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defTabSz="1097280" latinLnBrk="1">
              <a:defRPr/>
            </a:pPr>
            <a:r>
              <a:rPr lang="en-US" altLang="ko-KR" sz="16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5" y="4359891"/>
            <a:ext cx="858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4310512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2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6" y="5652277"/>
            <a:ext cx="73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색상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5602898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3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5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313117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디자인 요소 </a:t>
            </a: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로고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1458213" y="3308881"/>
            <a:ext cx="6085587" cy="225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축제는 여러 사람들과 함께 즐기는 것의 의미가 있기에 축제를 뜻하는 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Festival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과 함께라는 의미를 가진 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IN US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를 조합하였다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로고는 </a:t>
            </a:r>
            <a:r>
              <a:rPr lang="en-US" altLang="ko-KR" sz="2160" spc="-6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BrandCrowd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사이트를 참고하였다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kumimoji="0" lang="id-ID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9" name="Image 0" descr="preencoded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91422" y="2520000"/>
            <a:ext cx="4100985" cy="35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313117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디자인 요소 </a:t>
            </a: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폰트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1458213" y="3308881"/>
            <a:ext cx="6085587" cy="225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카카오 오븐에서 지원되는 폰트의 종류에 제약이 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있어 </a:t>
            </a:r>
            <a:r>
              <a:rPr lang="en-US" altLang="ko-KR" sz="2160" spc="-6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HanSans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160" spc="-6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본고딕으로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작성 되었다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폰트는 </a:t>
            </a:r>
            <a:r>
              <a:rPr lang="ko-KR" altLang="en-US" sz="2160" spc="-6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가독성을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높이기 위해 하나의 폰트만 사용하였다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kumimoji="0" lang="id-ID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26" name="Picture 2" descr="다양한 스타일의 본고딕 KR 서체를 표시하는 카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16" y="3134298"/>
            <a:ext cx="6191250" cy="30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313117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디자인 요소 </a:t>
            </a: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- </a:t>
            </a: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색상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1458213" y="3308881"/>
            <a:ext cx="6085587" cy="182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60" b="0" i="0" u="none" strike="noStrike" kern="1200" cap="none" spc="-6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사용자의 눈에 부하를 주지 않기 위해 단색 </a:t>
            </a: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계열의 색상을 사용하였다</a:t>
            </a:r>
            <a:r>
              <a:rPr lang="en-US" altLang="ko-KR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marR="0" lvl="0" indent="-342900" algn="l" defTabSz="109728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160" spc="-6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사용된 색깔의 코드는 오른쪽에 기술하였다</a:t>
            </a:r>
            <a:endParaRPr kumimoji="0" lang="id-ID" altLang="ko-KR" sz="2160" b="0" i="0" u="none" strike="noStrike" kern="1200" cap="none" spc="-6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5439" y="3308881"/>
            <a:ext cx="1487277" cy="122287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802716" y="3308881"/>
            <a:ext cx="1487277" cy="1222872"/>
          </a:xfrm>
          <a:prstGeom prst="rect">
            <a:avLst/>
          </a:prstGeom>
          <a:solidFill>
            <a:srgbClr val="CAF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289993" y="3308881"/>
            <a:ext cx="1487277" cy="1222872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56752" y="4734970"/>
            <a:ext cx="140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RGB</a:t>
            </a:r>
          </a:p>
          <a:p>
            <a:pPr algn="ctr"/>
            <a:r>
              <a:rPr lang="en-US" altLang="ko-KR" dirty="0"/>
              <a:t> R  : 255</a:t>
            </a:r>
          </a:p>
          <a:p>
            <a:pPr algn="ctr"/>
            <a:r>
              <a:rPr lang="en-US" altLang="ko-KR" dirty="0"/>
              <a:t> G : 255</a:t>
            </a:r>
          </a:p>
          <a:p>
            <a:pPr algn="ctr"/>
            <a:r>
              <a:rPr lang="en-US" altLang="ko-KR" dirty="0"/>
              <a:t> B : 255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44029" y="4734970"/>
            <a:ext cx="140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RGB</a:t>
            </a:r>
          </a:p>
          <a:p>
            <a:pPr algn="ctr"/>
            <a:r>
              <a:rPr lang="en-US" altLang="ko-KR" dirty="0"/>
              <a:t>R : 202</a:t>
            </a:r>
          </a:p>
          <a:p>
            <a:pPr algn="ctr"/>
            <a:r>
              <a:rPr lang="en-US" altLang="ko-KR" dirty="0"/>
              <a:t>G : 249</a:t>
            </a:r>
          </a:p>
          <a:p>
            <a:pPr algn="ctr"/>
            <a:r>
              <a:rPr lang="en-US" altLang="ko-KR" dirty="0"/>
              <a:t>B : 222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31306" y="4734970"/>
            <a:ext cx="140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RGB</a:t>
            </a:r>
          </a:p>
          <a:p>
            <a:pPr algn="ctr"/>
            <a:r>
              <a:rPr lang="en-US" altLang="ko-KR" dirty="0"/>
              <a:t> R : 224</a:t>
            </a:r>
          </a:p>
          <a:p>
            <a:pPr algn="ctr"/>
            <a:r>
              <a:rPr lang="en-US" altLang="ko-KR" dirty="0"/>
              <a:t> G : 224</a:t>
            </a:r>
          </a:p>
          <a:p>
            <a:pPr algn="ctr"/>
            <a:r>
              <a:rPr lang="en-US" altLang="ko-KR" dirty="0"/>
              <a:t> B : 224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6" y="2755967"/>
            <a:ext cx="57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선택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1939185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97280" latinLnBrk="1"/>
            <a:r>
              <a:rPr lang="ko-KR" altLang="en-US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디자인 원칙</a:t>
            </a:r>
            <a:endParaRPr lang="en-US" altLang="ko-KR" sz="2880" spc="-36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2652312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1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97280" latinLnBrk="1"/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defTabSz="1097280" latinLnBrk="1">
              <a:defRPr/>
            </a:pPr>
            <a:r>
              <a:rPr lang="en-US" altLang="ko-KR" sz="16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5" y="3726115"/>
            <a:ext cx="858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색상 조합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3627357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2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6" y="4676385"/>
            <a:ext cx="73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사용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4577627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3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696126" y="5626655"/>
            <a:ext cx="73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상세한 </a:t>
            </a:r>
            <a:r>
              <a:rPr lang="en-US" altLang="ko-KR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 </a:t>
            </a:r>
            <a:r>
              <a:rPr lang="ko-KR" altLang="en-US" sz="2800" spc="-24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가이드라인</a:t>
            </a:r>
            <a:endParaRPr lang="id-ID" altLang="ko-KR" sz="2800" spc="-24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932672" y="5527897"/>
            <a:ext cx="620029" cy="621978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97280">
              <a:defRPr/>
            </a:pPr>
            <a:r>
              <a:rPr lang="en-US" sz="3200" kern="0" dirty="0">
                <a:solidFill>
                  <a:prstClr val="white"/>
                </a:solidFill>
                <a:latin typeface="Pretendard Light" panose="02000403000000020004" pitchFamily="50" charset="-127"/>
                <a:ea typeface="Pretendard Light"/>
              </a:rPr>
              <a:t>4</a:t>
            </a:r>
            <a:endParaRPr lang="id-ID" sz="3200" kern="0" dirty="0">
              <a:solidFill>
                <a:prstClr val="white"/>
              </a:solidFill>
              <a:latin typeface="Pretendard Light" panose="02000403000000020004" pitchFamily="50" charset="-127"/>
              <a:ea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7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1456296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레이아웃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65997" y="2405682"/>
            <a:ext cx="2700000" cy="4608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38703" y="2405682"/>
            <a:ext cx="2700000" cy="460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85614" y="7218675"/>
            <a:ext cx="206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홈 화면 레이아웃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58626" y="7218669"/>
            <a:ext cx="206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레이아웃</a:t>
            </a:r>
          </a:p>
        </p:txBody>
      </p:sp>
    </p:spTree>
    <p:extLst>
      <p:ext uri="{BB962C8B-B14F-4D97-AF65-F5344CB8AC3E}">
        <p14:creationId xmlns:p14="http://schemas.microsoft.com/office/powerpoint/2010/main" val="20268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409701" y="986667"/>
            <a:ext cx="3137975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레이아웃</a:t>
            </a:r>
            <a:r>
              <a:rPr lang="en-US" altLang="ko-KR" sz="2880" spc="-36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- Header</a:t>
            </a:r>
            <a:endParaRPr kumimoji="0" lang="en-US" altLang="ko-KR" sz="2880" b="0" i="0" u="none" strike="noStrike" kern="1200" cap="none" spc="-36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171378" y="1505544"/>
            <a:ext cx="127979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685021" y="1505544"/>
            <a:ext cx="483644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685021" y="986667"/>
            <a:ext cx="41395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685021" y="639526"/>
            <a:ext cx="1546385" cy="2585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109728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80" b="0" i="0" u="none" strike="noStrike" kern="1200" cap="none" spc="-36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3086586" y="733183"/>
            <a:ext cx="882779" cy="7723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87484"/>
            <a:ext cx="9990289" cy="11016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40771" y="3187484"/>
            <a:ext cx="1784732" cy="1101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8931" y="3503268"/>
            <a:ext cx="2800134" cy="470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719412" y="3187483"/>
            <a:ext cx="1079653" cy="22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3" idx="0"/>
          </p:cNvCxnSpPr>
          <p:nvPr/>
        </p:nvCxnSpPr>
        <p:spPr>
          <a:xfrm>
            <a:off x="7028761" y="2372235"/>
            <a:ext cx="4376" cy="81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0394622" y="2688019"/>
            <a:ext cx="4376" cy="81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1259238" y="2342604"/>
            <a:ext cx="4376" cy="81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66973" y="1876476"/>
            <a:ext cx="192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7210" y="2348034"/>
            <a:ext cx="192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검색바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7450" y="1970557"/>
            <a:ext cx="192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회원메뉴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61643"/>
              </p:ext>
            </p:extLst>
          </p:nvPr>
        </p:nvGraphicFramePr>
        <p:xfrm>
          <a:off x="2037993" y="4661471"/>
          <a:ext cx="9990290" cy="261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46">
                  <a:extLst>
                    <a:ext uri="{9D8B030D-6E8A-4147-A177-3AD203B41FA5}">
                      <a16:colId xmlns:a16="http://schemas.microsoft.com/office/drawing/2014/main" val="1018797058"/>
                    </a:ext>
                  </a:extLst>
                </a:gridCol>
                <a:gridCol w="8084244">
                  <a:extLst>
                    <a:ext uri="{9D8B030D-6E8A-4147-A177-3AD203B41FA5}">
                      <a16:colId xmlns:a16="http://schemas.microsoft.com/office/drawing/2014/main" val="1153201670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42019"/>
                  </a:ext>
                </a:extLst>
              </a:tr>
              <a:tr h="619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로고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메인 화면으로 돌아간다</a:t>
                      </a:r>
                      <a:r>
                        <a:rPr lang="en-US" altLang="ko-KR" sz="20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589123"/>
                  </a:ext>
                </a:extLst>
              </a:tr>
              <a:tr h="800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60" dirty="0" err="1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검색바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원하는 축제의 카테고리를 검색해 관련 정보를 얻을 수 있는 화면으로 들어간다</a:t>
                      </a:r>
                      <a:r>
                        <a:rPr lang="en-US" altLang="ko-KR" sz="20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4965"/>
                  </a:ext>
                </a:extLst>
              </a:tr>
              <a:tr h="800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60" dirty="0" err="1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회원메뉴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spc="-60" dirty="0">
                          <a:ln>
                            <a:solidFill>
                              <a:srgbClr val="0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회원 정보관리와 회원가입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55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463</Words>
  <Application>Microsoft Office PowerPoint</Application>
  <PresentationFormat>사용자 지정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Pretendard ExtraBold</vt:lpstr>
      <vt:lpstr>Pretendard SemiBold</vt:lpstr>
      <vt:lpstr>Pretendard Black</vt:lpstr>
      <vt:lpstr>Arial</vt:lpstr>
      <vt:lpstr>Pretendard Medium</vt:lpstr>
      <vt:lpstr>Pretendard Light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FullName</cp:lastModifiedBy>
  <cp:revision>32</cp:revision>
  <dcterms:created xsi:type="dcterms:W3CDTF">2024-01-03T03:14:34Z</dcterms:created>
  <dcterms:modified xsi:type="dcterms:W3CDTF">2024-01-07T23:44:43Z</dcterms:modified>
</cp:coreProperties>
</file>