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Pretendard Black" panose="020B0600000101010101" charset="-127"/>
      <p:bold r:id="rId26"/>
    </p:embeddedFont>
    <p:embeddedFont>
      <p:font typeface="Pretendard SemiBold" panose="020B0600000101010101" charset="-127"/>
      <p:bold r:id="rId27"/>
    </p:embeddedFont>
    <p:embeddedFont>
      <p:font typeface="Pretendard Light" panose="020B0600000101010101" charset="-127"/>
      <p:regular r:id="rId28"/>
    </p:embeddedFont>
    <p:embeddedFont>
      <p:font typeface="Pretendard Medium" panose="020B0600000101010101" charset="-127"/>
      <p:regular r:id="rId29"/>
    </p:embeddedFont>
    <p:embeddedFont>
      <p:font typeface="Pretendard ExtraBold" panose="020B0600000101010101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6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0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8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5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8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8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20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10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92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75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1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6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24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20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87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123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630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30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889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186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602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6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87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538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68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445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3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3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6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1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4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1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0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2116543" y="1660647"/>
            <a:ext cx="795890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3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FESTIVAL </a:t>
            </a: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IN US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2793199" y="3147018"/>
            <a:ext cx="6605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임베디드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소프트웨어 융합 </a:t>
            </a: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풀스택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개발자 양성과정</a:t>
            </a: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B  5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조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2F19AD2-2364-4F8D-A88F-8D09F86BF0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638" y="549275"/>
            <a:ext cx="1419224" cy="194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2637893" y="3014864"/>
            <a:ext cx="67609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5536278" y="4264787"/>
            <a:ext cx="1119441" cy="1343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홍재성</a:t>
            </a:r>
            <a:endParaRPr kumimoji="0" lang="en-US" altLang="ko-KR" sz="2400" b="0" i="0" u="none" strike="noStrike" kern="1200" cap="none" spc="-30" normalizeH="0" baseline="0" noProof="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정대민</a:t>
            </a:r>
            <a:endParaRPr lang="en-US" altLang="ko-KR" sz="2400" spc="-3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이종일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07877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Class Diagram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171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7228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Sequence Diagram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7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4BD388-9A17-5C6E-BAE4-F8E3A308BD53}"/>
              </a:ext>
            </a:extLst>
          </p:cNvPr>
          <p:cNvSpPr txBox="1"/>
          <p:nvPr/>
        </p:nvSpPr>
        <p:spPr>
          <a:xfrm>
            <a:off x="1491440" y="2907479"/>
            <a:ext cx="1772921" cy="104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프로토타입</a:t>
            </a:r>
            <a:endParaRPr kumimoji="0" lang="en-US" altLang="ko-KR" sz="2400" b="0" i="0" u="none" strike="noStrike" kern="1200" cap="none" spc="-30" normalizeH="0" baseline="0" noProof="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스토리보드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311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프로토타입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93" y="1701913"/>
            <a:ext cx="4533900" cy="4657725"/>
          </a:xfrm>
          <a:prstGeom prst="rect">
            <a:avLst/>
          </a:prstGeom>
          <a:effectLst>
            <a:outerShdw blurRad="50800" dist="38100" dir="2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4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256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Menu Structure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0851" y="1575637"/>
            <a:ext cx="965342" cy="342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1depth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0851" y="2001223"/>
            <a:ext cx="965342" cy="34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2depth</a:t>
            </a:r>
            <a:endParaRPr lang="ko-KR" altLang="en-US" dirty="0">
              <a:solidFill>
                <a:sysClr val="windowText" lastClr="00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5316" y="1575637"/>
            <a:ext cx="3152633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Festival Searching </a:t>
            </a:r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사이트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10" y="2137808"/>
            <a:ext cx="1039631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로그인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30811" y="2137808"/>
            <a:ext cx="1107648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회원가입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0850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축제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9961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2024 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전국 축제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26608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체험정보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6943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테마기획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30811" y="2902949"/>
            <a:ext cx="1107648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마이페이지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0850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1298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6943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850" y="4272278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41298" y="4272278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선택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850" y="4956142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월별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41298" y="4956142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키워드</a:t>
            </a:r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(#)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1298" y="5640006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커뮤니티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30810" y="3588414"/>
            <a:ext cx="1107649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회원정보수정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30811" y="4272277"/>
            <a:ext cx="1107648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주문내역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52589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할인권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41700" y="2902949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가이드북</a:t>
            </a:r>
            <a:r>
              <a:rPr lang="en-US" altLang="ko-KR" sz="1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구매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59961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52589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41699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52589" y="4272276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키워드</a:t>
            </a:r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(#)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cxnSp>
        <p:nvCxnSpPr>
          <p:cNvPr id="38" name="꺾인 연결선 37"/>
          <p:cNvCxnSpPr>
            <a:stCxn id="13" idx="0"/>
            <a:endCxn id="47" idx="0"/>
          </p:cNvCxnSpPr>
          <p:nvPr/>
        </p:nvCxnSpPr>
        <p:spPr>
          <a:xfrm rot="5400000" flipH="1" flipV="1">
            <a:off x="4922530" y="-781675"/>
            <a:ext cx="1601" cy="7370850"/>
          </a:xfrm>
          <a:prstGeom prst="bentConnector3">
            <a:avLst>
              <a:gd name="adj1" fmla="val 143785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4" idx="0"/>
          </p:cNvCxnSpPr>
          <p:nvPr/>
        </p:nvCxnSpPr>
        <p:spPr>
          <a:xfrm flipV="1">
            <a:off x="2727016" y="2678906"/>
            <a:ext cx="0" cy="22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5" idx="0"/>
          </p:cNvCxnSpPr>
          <p:nvPr/>
        </p:nvCxnSpPr>
        <p:spPr>
          <a:xfrm flipH="1" flipV="1">
            <a:off x="4191000" y="2674144"/>
            <a:ext cx="2663" cy="230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0"/>
          </p:cNvCxnSpPr>
          <p:nvPr/>
        </p:nvCxnSpPr>
        <p:spPr>
          <a:xfrm flipV="1">
            <a:off x="5663998" y="2670099"/>
            <a:ext cx="0" cy="234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4" idx="0"/>
          </p:cNvCxnSpPr>
          <p:nvPr/>
        </p:nvCxnSpPr>
        <p:spPr>
          <a:xfrm flipV="1">
            <a:off x="7119644" y="2678906"/>
            <a:ext cx="0" cy="22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" idx="2"/>
          </p:cNvCxnSpPr>
          <p:nvPr/>
        </p:nvCxnSpPr>
        <p:spPr>
          <a:xfrm flipH="1">
            <a:off x="5051632" y="2220686"/>
            <a:ext cx="1" cy="458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2" idx="1"/>
          </p:cNvCxnSpPr>
          <p:nvPr/>
        </p:nvCxnSpPr>
        <p:spPr>
          <a:xfrm flipH="1" flipV="1">
            <a:off x="5051632" y="2460332"/>
            <a:ext cx="43791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9675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List of Screen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83753"/>
              </p:ext>
            </p:extLst>
          </p:nvPr>
        </p:nvGraphicFramePr>
        <p:xfrm>
          <a:off x="95534" y="1392020"/>
          <a:ext cx="11996383" cy="5363622"/>
        </p:xfrm>
        <a:graphic>
          <a:graphicData uri="http://schemas.openxmlformats.org/drawingml/2006/table">
            <a:tbl>
              <a:tblPr firstRow="1" firstCol="1" lastRow="1"/>
              <a:tblGrid>
                <a:gridCol w="81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105">
                  <a:extLst>
                    <a:ext uri="{9D8B030D-6E8A-4147-A177-3AD203B41FA5}">
                      <a16:colId xmlns:a16="http://schemas.microsoft.com/office/drawing/2014/main" val="378033957"/>
                    </a:ext>
                  </a:extLst>
                </a:gridCol>
                <a:gridCol w="3202004">
                  <a:extLst>
                    <a:ext uri="{9D8B030D-6E8A-4147-A177-3AD203B41FA5}">
                      <a16:colId xmlns:a16="http://schemas.microsoft.com/office/drawing/2014/main" val="935081010"/>
                    </a:ext>
                  </a:extLst>
                </a:gridCol>
                <a:gridCol w="3290576">
                  <a:extLst>
                    <a:ext uri="{9D8B030D-6E8A-4147-A177-3AD203B41FA5}">
                      <a16:colId xmlns:a16="http://schemas.microsoft.com/office/drawing/2014/main" val="2638252074"/>
                    </a:ext>
                  </a:extLst>
                </a:gridCol>
                <a:gridCol w="665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87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대 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 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소메뉴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Screen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ID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Page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Title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8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0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170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Process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4433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Flowchart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08" y="1284588"/>
            <a:ext cx="10376785" cy="5485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1922" y="1343381"/>
            <a:ext cx="1504578" cy="35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6126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Permission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456857"/>
              </p:ext>
            </p:extLst>
          </p:nvPr>
        </p:nvGraphicFramePr>
        <p:xfrm>
          <a:off x="570848" y="1494588"/>
          <a:ext cx="11070289" cy="4982411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996205647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3307682327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1919684430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146426317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56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대 구분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 구분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사용자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보기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수정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삭제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쓰기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37">
                <a:tc rowSpan="12"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페이지 권한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커뮤니티 관리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자유게시판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커뮤니티는 회원 전용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68836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42705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 정보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페이지 관리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축제 정보 검색은 회원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,</a:t>
                      </a:r>
                      <a:r>
                        <a:rPr lang="en-US" altLang="ko-KR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 둘 다 가능하다</a:t>
                      </a:r>
                      <a:r>
                        <a:rPr lang="en-US" altLang="ko-KR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2943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68047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페이지 관리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77701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67050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마이페이지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7329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8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50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History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</a:t>
            </a:r>
            <a:r>
              <a:rPr kumimoji="0" lang="en-US" altLang="ko-KR" sz="1400" b="0" i="0" u="none" strike="noStrike" kern="1200" cap="none" spc="-30" normalizeH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25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00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252029"/>
              </p:ext>
            </p:extLst>
          </p:nvPr>
        </p:nvGraphicFramePr>
        <p:xfrm>
          <a:off x="570848" y="1494593"/>
          <a:ext cx="11070289" cy="49265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0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5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기본버전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완성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2023-12-28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홍재성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2023-12-29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정대민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Ver.01.04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이종일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홍재성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2024-01-04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정대민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2024-01-05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이종일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0086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874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Policy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791436"/>
              </p:ext>
            </p:extLst>
          </p:nvPr>
        </p:nvGraphicFramePr>
        <p:xfrm>
          <a:off x="570848" y="1494593"/>
          <a:ext cx="11070289" cy="3843712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0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대 구분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중 구분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87152"/>
                  </a:ext>
                </a:extLst>
              </a:tr>
              <a:tr h="159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62033"/>
                  </a:ext>
                </a:extLst>
              </a:tr>
              <a:tr h="159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4515"/>
                  </a:ext>
                </a:extLst>
              </a:tr>
              <a:tr h="3195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5138"/>
                  </a:ext>
                </a:extLst>
              </a:tr>
              <a:tr h="639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7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67123"/>
                  </a:ext>
                </a:extLst>
              </a:tr>
              <a:tr h="159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85618"/>
                  </a:ext>
                </a:extLst>
              </a:tr>
              <a:tr h="159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1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0" y="1050225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167812" y="104620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186738"/>
              </p:ext>
            </p:extLst>
          </p:nvPr>
        </p:nvGraphicFramePr>
        <p:xfrm>
          <a:off x="570849" y="255104"/>
          <a:ext cx="11070288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5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2024.01.02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78524"/>
              </p:ext>
            </p:extLst>
          </p:nvPr>
        </p:nvGraphicFramePr>
        <p:xfrm>
          <a:off x="8565775" y="1468029"/>
          <a:ext cx="3075361" cy="4799880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985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0" y="1050225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49" y="1043129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280892"/>
              </p:ext>
            </p:extLst>
          </p:nvPr>
        </p:nvGraphicFramePr>
        <p:xfrm>
          <a:off x="570849" y="255104"/>
          <a:ext cx="11070288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5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2024.01.03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78524"/>
              </p:ext>
            </p:extLst>
          </p:nvPr>
        </p:nvGraphicFramePr>
        <p:xfrm>
          <a:off x="8565775" y="1468029"/>
          <a:ext cx="3075361" cy="4799880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985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0" y="1050225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1186384" y="104620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869240"/>
              </p:ext>
            </p:extLst>
          </p:nvPr>
        </p:nvGraphicFramePr>
        <p:xfrm>
          <a:off x="570849" y="255104"/>
          <a:ext cx="11070288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5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2024.01.04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78524"/>
              </p:ext>
            </p:extLst>
          </p:nvPr>
        </p:nvGraphicFramePr>
        <p:xfrm>
          <a:off x="8565775" y="1468029"/>
          <a:ext cx="3075361" cy="4799880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985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 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99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999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9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30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BD388-9A17-5C6E-BAE4-F8E3A308BD53}"/>
              </a:ext>
            </a:extLst>
          </p:cNvPr>
          <p:cNvSpPr txBox="1"/>
          <p:nvPr/>
        </p:nvSpPr>
        <p:spPr>
          <a:xfrm>
            <a:off x="6554094" y="2147686"/>
            <a:ext cx="4064574" cy="2705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프로젝트 개요</a:t>
            </a:r>
            <a:endParaRPr lang="en-US" altLang="ko-KR" sz="2400" spc="-3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ER Diagram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3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Class Diagram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Sequence Diagram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246770" y="2044780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동기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6385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프로젝트 개요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2246770" y="2629555"/>
            <a:ext cx="849361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웹사이트 사용 시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사용자가 편리하게 축제 정보를 조회하고 키워드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지역별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기간별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검색을 통해 유용한 정보를 제공하는 프로그램을 만들고 싶다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축제 커뮤니티를 이용함으로써 사용자의 경험을 기록하고 공유할 수 있는 프로그램을 만들고 싶다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197809" y="1898256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+mn-ea"/>
                <a:cs typeface="+mn-cs"/>
              </a:rPr>
              <a:t>1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</a:t>
            </a:r>
            <a:r>
              <a:rPr kumimoji="0" lang="en-US" altLang="ko-KR" sz="1400" b="0" i="0" u="none" strike="noStrike" kern="1200" cap="none" spc="-30" normalizeH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246770" y="4397270"/>
            <a:ext cx="88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목적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2246770" y="4982045"/>
            <a:ext cx="849361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축제 및 체험 정보 제공</a:t>
            </a:r>
            <a:endParaRPr lang="en-US" altLang="ko-KR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가이드북 결제 시스템 구축</a:t>
            </a:r>
            <a:endParaRPr lang="en-US" altLang="ko-KR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커뮤니티 구축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197809" y="4250746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prstClr val="white"/>
                </a:solidFill>
                <a:latin typeface="Pretendard Light" panose="02000403000000020004" pitchFamily="50" charset="-127"/>
              </a:rPr>
              <a:t>2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ER Diagram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73" y="1364999"/>
            <a:ext cx="9083654" cy="53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9877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축제를 조회한다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키워드별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조회 시스템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지역별 축제에 접속한다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 또는 월을 선택한다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키워드별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축제정보를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키워드별</a:t>
            </a: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축제 조회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축제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294117"/>
              </p:ext>
            </p:extLst>
          </p:nvPr>
        </p:nvGraphicFramePr>
        <p:xfrm>
          <a:off x="650263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 정보를 검색한다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검색어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입력 시스템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검색어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입력 칸에 축제 키워드를 검색한다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키워드에 맞는 정보를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‘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검색결과 없음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’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을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106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786219"/>
              </p:ext>
            </p:extLst>
          </p:nvPr>
        </p:nvGraphicFramePr>
        <p:xfrm>
          <a:off x="570849" y="1804205"/>
          <a:ext cx="11070289" cy="4369848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320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사용자가 가이드북을 결제를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회원가입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비회원은 축제 정보 조회만 가능하므로 회원가입을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가이드북 구매 메뉴를 들어간다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3. 7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가지의 가이드북 구매가 가능하다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원하는 가이드북 을 선택해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결제창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페이지 표시를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 요청을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묶음선택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포장유무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코팅방식을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선택한다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 정보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주소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우편번호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배송메모사항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를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입력한다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6.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카드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(1)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를 선택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7.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카드번호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유효기간을 입력 받는 화면으로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이동 후 입력을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8.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유효기간이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일치한지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시스템에서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사용가능여부를 확인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9.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유효하다면 결제완료 메시지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(2)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 출력이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10.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결제가 종료된다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카드 결제를 취소 하는 경우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다시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5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번 화면으로 돌아가게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개인 정보 입력을 다시 입력하게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결제가 실패할 경우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비밀번호가 틀렸다는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메세지를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회원에게 알려준다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 입력 란이 다시 회원에게 보여진다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05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770</Words>
  <Application>Microsoft Office PowerPoint</Application>
  <PresentationFormat>와이드스크린</PresentationFormat>
  <Paragraphs>328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Pretendard Black</vt:lpstr>
      <vt:lpstr>Arial</vt:lpstr>
      <vt:lpstr>Pretendard SemiBold</vt:lpstr>
      <vt:lpstr>Pretendard Light</vt:lpstr>
      <vt:lpstr>Wingdings</vt:lpstr>
      <vt:lpstr>Pretendard Medium</vt:lpstr>
      <vt:lpstr>Pretendard ExtraBold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24</cp:revision>
  <dcterms:created xsi:type="dcterms:W3CDTF">2024-01-03T03:23:47Z</dcterms:created>
  <dcterms:modified xsi:type="dcterms:W3CDTF">2024-01-08T00:06:59Z</dcterms:modified>
</cp:coreProperties>
</file>