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18" r:id="rId4"/>
  </p:sldMasterIdLst>
  <p:notesMasterIdLst>
    <p:notesMasterId r:id="rId22"/>
  </p:notesMasterIdLst>
  <p:handoutMasterIdLst>
    <p:handoutMasterId r:id="rId23"/>
  </p:handoutMasterIdLst>
  <p:sldIdLst>
    <p:sldId id="1123" r:id="rId5"/>
    <p:sldId id="1124" r:id="rId6"/>
    <p:sldId id="1125" r:id="rId7"/>
    <p:sldId id="1126" r:id="rId8"/>
    <p:sldId id="1142" r:id="rId9"/>
    <p:sldId id="1143" r:id="rId10"/>
    <p:sldId id="1127" r:id="rId11"/>
    <p:sldId id="1128" r:id="rId12"/>
    <p:sldId id="1129" r:id="rId13"/>
    <p:sldId id="1131" r:id="rId14"/>
    <p:sldId id="1130" r:id="rId15"/>
    <p:sldId id="1132" r:id="rId16"/>
    <p:sldId id="1133" r:id="rId17"/>
    <p:sldId id="1135" r:id="rId18"/>
    <p:sldId id="1137" r:id="rId19"/>
    <p:sldId id="1138" r:id="rId20"/>
    <p:sldId id="1141" r:id="rId2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252"/>
    <a:srgbClr val="002050"/>
    <a:srgbClr val="1193FF"/>
    <a:srgbClr val="0078D7"/>
    <a:srgbClr val="00BCF2"/>
    <a:srgbClr val="00188F"/>
    <a:srgbClr val="A80000"/>
    <a:srgbClr val="5C2D91"/>
    <a:srgbClr val="4271C6"/>
    <a:srgbClr val="EB2E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2980" autoAdjust="0"/>
  </p:normalViewPr>
  <p:slideViewPr>
    <p:cSldViewPr snapToObjects="1">
      <p:cViewPr varScale="1">
        <p:scale>
          <a:sx n="76" d="100"/>
          <a:sy n="76" d="100"/>
        </p:scale>
        <p:origin x="1080" y="90"/>
      </p:cViewPr>
      <p:guideLst/>
    </p:cSldViewPr>
  </p:slideViewPr>
  <p:outlineViewPr>
    <p:cViewPr>
      <p:scale>
        <a:sx n="33" d="100"/>
        <a:sy n="33" d="100"/>
      </p:scale>
      <p:origin x="0" y="-15570"/>
    </p:cViewPr>
  </p:outlineViewPr>
  <p:notesTextViewPr>
    <p:cViewPr>
      <p:scale>
        <a:sx n="3" d="2"/>
        <a:sy n="3" d="2"/>
      </p:scale>
      <p:origin x="0" y="0"/>
    </p:cViewPr>
  </p:notesTextViewPr>
  <p:sorterViewPr>
    <p:cViewPr>
      <p:scale>
        <a:sx n="33" d="100"/>
        <a:sy n="33" d="100"/>
      </p:scale>
      <p:origin x="0" y="0"/>
    </p:cViewPr>
  </p:sorterViewPr>
  <p:notesViewPr>
    <p:cSldViewPr snapToObjects="1" showGuides="1">
      <p:cViewPr varScale="1">
        <p:scale>
          <a:sx n="65" d="100"/>
          <a:sy n="65" d="100"/>
        </p:scale>
        <p:origin x="2376"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6/15/2015</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TechReady 20</a:t>
            </a:r>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TechReady 20</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6/15/2015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A14FA6D-5CC1-477D-A0DC-F2245326A311}" type="datetime1">
              <a:rPr lang="en-US" smtClean="0"/>
              <a:t>6/15/2015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27803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1011339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6/15/2015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069967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6/15/2015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706056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6/15/2015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468539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6/15/2015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304298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6/15/2015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883374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6/15/2015 3:41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368635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6/15/2015 3:41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0664476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007867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84167390"/>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332974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736940314"/>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8099205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88406439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3645781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Slide - ANIMATED">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9ED7"/>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635"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a:t>
            </a:r>
            <a:endParaRPr lang="en-US" dirty="0"/>
          </a:p>
        </p:txBody>
      </p:sp>
    </p:spTree>
    <p:extLst>
      <p:ext uri="{BB962C8B-B14F-4D97-AF65-F5344CB8AC3E}">
        <p14:creationId xmlns:p14="http://schemas.microsoft.com/office/powerpoint/2010/main" val="40148675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grpId="0" nodeType="withEffect">
                                  <p:stCondLst>
                                    <p:cond delay="70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950"/>
                                        <p:tgtEl>
                                          <p:spTgt spid="17"/>
                                        </p:tgtEl>
                                      </p:cBhvr>
                                    </p:animEffect>
                                  </p:childTnLst>
                                </p:cTn>
                              </p:par>
                              <p:par>
                                <p:cTn id="30" presetID="63" presetClass="path" presetSubtype="0" decel="100000" fill="hold" grpId="1" nodeType="withEffect">
                                  <p:stCondLst>
                                    <p:cond delay="700"/>
                                  </p:stCondLst>
                                  <p:childTnLst>
                                    <p:animMotion origin="layout" path="M -0.01455 -1.34362E-6 L -3.90605E-7 -1.34362E-6 " pathEditMode="relative" rAng="0" ptsTypes="AA">
                                      <p:cBhvr>
                                        <p:cTn id="31" dur="950" fill="hold"/>
                                        <p:tgtEl>
                                          <p:spTgt spid="17"/>
                                        </p:tgtEl>
                                        <p:attrNameLst>
                                          <p:attrName>ppt_x</p:attrName>
                                          <p:attrName>ppt_y</p:attrName>
                                        </p:attrNameLst>
                                      </p:cBhvr>
                                      <p:rCtr x="728" y="0"/>
                                    </p:animMotion>
                                  </p:childTnLst>
                                </p:cTn>
                              </p:par>
                              <p:par>
                                <p:cTn id="32" presetID="6" presetClass="emph" presetSubtype="0" accel="100000" autoRev="1" fill="hold" grpId="2" nodeType="withEffect">
                                  <p:stCondLst>
                                    <p:cond delay="0"/>
                                  </p:stCondLst>
                                  <p:childTnLst>
                                    <p:animScale>
                                      <p:cBhvr>
                                        <p:cTn id="33" dur="500" fill="hold"/>
                                        <p:tgtEl>
                                          <p:spTgt spid="1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3501688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182379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7314044" cy="3475534"/>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4685507"/>
            <a:ext cx="7315200" cy="1829593"/>
          </a:xfrm>
          <a:noFill/>
        </p:spPr>
        <p:txBody>
          <a:bodyPr lIns="182880" tIns="146304" rIns="182880" bIns="146304">
            <a:noAutofit/>
          </a:bodyPr>
          <a:lstStyle>
            <a:lvl1pPr marL="0" indent="0">
              <a:spcBef>
                <a:spcPts val="0"/>
              </a:spcBef>
              <a:buNone/>
              <a:defRPr sz="3600" spc="0" baseline="0">
                <a:gradFill>
                  <a:gsLst>
                    <a:gs pos="75912">
                      <a:schemeClr val="tx1"/>
                    </a:gs>
                    <a:gs pos="34307">
                      <a:schemeClr val="tx1"/>
                    </a:gs>
                    <a:gs pos="43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94372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3177806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4143612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04126800"/>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406206712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117697421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50277876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23084410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62515276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85116661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2"/>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22"/>
          <a:stretch>
            <a:fillRect/>
          </a:stretch>
        </p:blipFill>
        <p:spPr>
          <a:xfrm rot="5400000">
            <a:off x="9489149" y="3050513"/>
            <a:ext cx="6995160" cy="894134"/>
          </a:xfrm>
          <a:prstGeom prst="rect">
            <a:avLst/>
          </a:prstGeom>
        </p:spPr>
      </p:pic>
    </p:spTree>
    <p:extLst>
      <p:ext uri="{BB962C8B-B14F-4D97-AF65-F5344CB8AC3E}">
        <p14:creationId xmlns:p14="http://schemas.microsoft.com/office/powerpoint/2010/main" val="2942411306"/>
      </p:ext>
    </p:extLst>
  </p:cSld>
  <p:clrMap bg1="lt1" tx1="dk1" bg2="lt2" tx2="dk2" accent1="accent1" accent2="accent2" accent3="accent3" accent4="accent4" accent5="accent5" accent6="accent6" hlink="hlink" folHlink="folHlink"/>
  <p:sldLayoutIdLst>
    <p:sldLayoutId id="2147484219" r:id="rId1"/>
    <p:sldLayoutId id="2147484220" r:id="rId2"/>
    <p:sldLayoutId id="2147484221" r:id="rId3"/>
    <p:sldLayoutId id="2147484222" r:id="rId4"/>
    <p:sldLayoutId id="2147484223" r:id="rId5"/>
    <p:sldLayoutId id="2147484224" r:id="rId6"/>
    <p:sldLayoutId id="2147484225" r:id="rId7"/>
    <p:sldLayoutId id="2147484226" r:id="rId8"/>
    <p:sldLayoutId id="2147484227" r:id="rId9"/>
    <p:sldLayoutId id="2147484228" r:id="rId10"/>
    <p:sldLayoutId id="2147484229" r:id="rId11"/>
    <p:sldLayoutId id="2147484231" r:id="rId12"/>
    <p:sldLayoutId id="2147484232" r:id="rId13"/>
    <p:sldLayoutId id="2147484233" r:id="rId14"/>
    <p:sldLayoutId id="2147484234" r:id="rId15"/>
    <p:sldLayoutId id="2147484235" r:id="rId16"/>
    <p:sldLayoutId id="2147484236" r:id="rId17"/>
    <p:sldLayoutId id="2147484237" r:id="rId18"/>
    <p:sldLayoutId id="2147484238" r:id="rId19"/>
    <p:sldLayoutId id="2147484239" r:id="rId20"/>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7" orient="horz" pos="187" userDrawn="1">
          <p15:clr>
            <a:srgbClr val="5ACBF0"/>
          </p15:clr>
        </p15:guide>
        <p15:guide id="28" pos="173" userDrawn="1">
          <p15:clr>
            <a:srgbClr val="5ACBF0"/>
          </p15:clr>
        </p15:guide>
        <p15:guide id="29" pos="7661" userDrawn="1">
          <p15:clr>
            <a:srgbClr val="5ACBF0"/>
          </p15:clr>
        </p15:guide>
        <p15:guide id="30" orient="horz" pos="4219" userDrawn="1">
          <p15:clr>
            <a:srgbClr val="5ACBF0"/>
          </p15:clr>
        </p15:guide>
        <p15:guide id="31" pos="749" userDrawn="1">
          <p15:clr>
            <a:srgbClr val="5ACBF0"/>
          </p15:clr>
        </p15:guide>
        <p15:guide id="32" pos="1325" userDrawn="1">
          <p15:clr>
            <a:srgbClr val="5ACBF0"/>
          </p15:clr>
        </p15:guide>
        <p15:guide id="33" pos="1901" userDrawn="1">
          <p15:clr>
            <a:srgbClr val="5ACBF0"/>
          </p15:clr>
        </p15:guide>
        <p15:guide id="34" pos="2477" userDrawn="1">
          <p15:clr>
            <a:srgbClr val="5ACBF0"/>
          </p15:clr>
        </p15:guide>
        <p15:guide id="35" pos="3053" userDrawn="1">
          <p15:clr>
            <a:srgbClr val="5ACBF0"/>
          </p15:clr>
        </p15:guide>
        <p15:guide id="36" pos="3629" userDrawn="1">
          <p15:clr>
            <a:srgbClr val="5ACBF0"/>
          </p15:clr>
        </p15:guide>
        <p15:guide id="37" pos="4205" userDrawn="1">
          <p15:clr>
            <a:srgbClr val="5ACBF0"/>
          </p15:clr>
        </p15:guide>
        <p15:guide id="38" pos="4781" userDrawn="1">
          <p15:clr>
            <a:srgbClr val="5ACBF0"/>
          </p15:clr>
        </p15:guide>
        <p15:guide id="39" pos="5357" userDrawn="1">
          <p15:clr>
            <a:srgbClr val="5ACBF0"/>
          </p15:clr>
        </p15:guide>
        <p15:guide id="40" pos="5933" userDrawn="1">
          <p15:clr>
            <a:srgbClr val="5ACBF0"/>
          </p15:clr>
        </p15:guide>
        <p15:guide id="41" pos="6509" userDrawn="1">
          <p15:clr>
            <a:srgbClr val="5ACBF0"/>
          </p15:clr>
        </p15:guide>
        <p15:guide id="42" pos="7085" userDrawn="1">
          <p15:clr>
            <a:srgbClr val="5ACBF0"/>
          </p15:clr>
        </p15:guide>
        <p15:guide id="43" orient="horz" pos="763" userDrawn="1">
          <p15:clr>
            <a:srgbClr val="5ACBF0"/>
          </p15:clr>
        </p15:guide>
        <p15:guide id="44" orient="horz" pos="1339" userDrawn="1">
          <p15:clr>
            <a:srgbClr val="5ACBF0"/>
          </p15:clr>
        </p15:guide>
        <p15:guide id="45" orient="horz" pos="1915" userDrawn="1">
          <p15:clr>
            <a:srgbClr val="5ACBF0"/>
          </p15:clr>
        </p15:guide>
        <p15:guide id="46" orient="horz" pos="2491" userDrawn="1">
          <p15:clr>
            <a:srgbClr val="5ACBF0"/>
          </p15:clr>
        </p15:guide>
        <p15:guide id="47" orient="horz" pos="3067" userDrawn="1">
          <p15:clr>
            <a:srgbClr val="5ACBF0"/>
          </p15:clr>
        </p15:guide>
        <p15:guide id="48" orient="horz" pos="3643" userDrawn="1">
          <p15:clr>
            <a:srgbClr val="5ACBF0"/>
          </p15:clr>
        </p15:guide>
        <p15:guide id="49" pos="288" userDrawn="1">
          <p15:clr>
            <a:srgbClr val="C35EA4"/>
          </p15:clr>
        </p15:guide>
        <p15:guide id="50" pos="7546" userDrawn="1">
          <p15:clr>
            <a:srgbClr val="C35EA4"/>
          </p15:clr>
        </p15:guide>
        <p15:guide id="51" orient="horz" pos="302" userDrawn="1">
          <p15:clr>
            <a:srgbClr val="C35EA4"/>
          </p15:clr>
        </p15:guide>
        <p15:guide id="52"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spnet/mvc" TargetMode="External"/><Relationship Id="rId2" Type="http://schemas.openxmlformats.org/officeDocument/2006/relationships/hyperlink" Target="http://asp.net/vnext" TargetMode="External"/><Relationship Id="rId1" Type="http://schemas.openxmlformats.org/officeDocument/2006/relationships/slideLayout" Target="../slideLayouts/slideLayout18.xml"/><Relationship Id="rId4" Type="http://schemas.openxmlformats.org/officeDocument/2006/relationships/hyperlink" Target="https://github.com/aspnet/musicsto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spnet/mvc"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en-US" dirty="0" smtClean="0"/>
              <a:t>Jon Galloway</a:t>
            </a:r>
          </a:p>
          <a:p>
            <a:r>
              <a:rPr lang="en-US" dirty="0" smtClean="0"/>
              <a:t>Tech Evangelist</a:t>
            </a:r>
          </a:p>
          <a:p>
            <a:r>
              <a:rPr lang="en-US" dirty="0" smtClean="0"/>
              <a:t>ASP.NET / Azure</a:t>
            </a:r>
            <a:endParaRPr lang="en-US" dirty="0"/>
          </a:p>
        </p:txBody>
      </p:sp>
      <p:sp>
        <p:nvSpPr>
          <p:cNvPr id="4" name="Title 3"/>
          <p:cNvSpPr>
            <a:spLocks noGrp="1"/>
          </p:cNvSpPr>
          <p:nvPr>
            <p:ph type="title"/>
          </p:nvPr>
        </p:nvSpPr>
        <p:spPr/>
        <p:txBody>
          <a:bodyPr/>
          <a:lstStyle/>
          <a:p>
            <a:r>
              <a:rPr lang="en-US" dirty="0" smtClean="0"/>
              <a:t>ASP.NET MVC 6</a:t>
            </a:r>
            <a:endParaRPr lang="en-US" dirty="0"/>
          </a:p>
        </p:txBody>
      </p:sp>
    </p:spTree>
    <p:extLst>
      <p:ext uri="{BB962C8B-B14F-4D97-AF65-F5344CB8AC3E}">
        <p14:creationId xmlns:p14="http://schemas.microsoft.com/office/powerpoint/2010/main" val="27858036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Areas</a:t>
            </a:r>
            <a:endParaRPr lang="en-US" dirty="0"/>
          </a:p>
        </p:txBody>
      </p:sp>
      <p:sp>
        <p:nvSpPr>
          <p:cNvPr id="3" name="Text Placeholder 2"/>
          <p:cNvSpPr>
            <a:spLocks noGrp="1"/>
          </p:cNvSpPr>
          <p:nvPr>
            <p:ph type="body" sz="quarter" idx="11"/>
          </p:nvPr>
        </p:nvSpPr>
        <p:spPr>
          <a:xfrm>
            <a:off x="274639" y="1212849"/>
            <a:ext cx="11889564" cy="2092881"/>
          </a:xfrm>
        </p:spPr>
        <p:txBody>
          <a:bodyPr/>
          <a:lstStyle/>
          <a:p>
            <a:r>
              <a:rPr lang="en-US" dirty="0" smtClean="0"/>
              <a:t>Add route with {</a:t>
            </a:r>
            <a:r>
              <a:rPr lang="en-US" dirty="0" err="1" smtClean="0"/>
              <a:t>area:exists</a:t>
            </a:r>
            <a:r>
              <a:rPr lang="en-US" dirty="0" smtClean="0"/>
              <a:t>} route value</a:t>
            </a:r>
          </a:p>
          <a:p>
            <a:r>
              <a:rPr lang="en-US" dirty="0" smtClean="0"/>
              <a:t>Mark controllers with [Area(&lt;area&gt;)] attribute</a:t>
            </a:r>
          </a:p>
          <a:p>
            <a:r>
              <a:rPr lang="en-US" dirty="0" smtClean="0"/>
              <a:t>Put area specific views in areas/&lt;area&gt;/Views folder</a:t>
            </a:r>
          </a:p>
        </p:txBody>
      </p:sp>
    </p:spTree>
    <p:extLst>
      <p:ext uri="{BB962C8B-B14F-4D97-AF65-F5344CB8AC3E}">
        <p14:creationId xmlns:p14="http://schemas.microsoft.com/office/powerpoint/2010/main" val="217164133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267223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binding and formatting</a:t>
            </a:r>
            <a:endParaRPr lang="en-US" dirty="0"/>
          </a:p>
        </p:txBody>
      </p:sp>
      <p:sp>
        <p:nvSpPr>
          <p:cNvPr id="3" name="Text Placeholder 2"/>
          <p:cNvSpPr>
            <a:spLocks noGrp="1"/>
          </p:cNvSpPr>
          <p:nvPr>
            <p:ph type="body" sz="quarter" idx="11"/>
          </p:nvPr>
        </p:nvSpPr>
        <p:spPr>
          <a:xfrm>
            <a:off x="274639" y="1212849"/>
            <a:ext cx="11889564" cy="5016758"/>
          </a:xfrm>
        </p:spPr>
        <p:txBody>
          <a:bodyPr/>
          <a:lstStyle/>
          <a:p>
            <a:r>
              <a:rPr lang="en-US" dirty="0" smtClean="0"/>
              <a:t>Use [From*] attributes control how data is bound</a:t>
            </a:r>
          </a:p>
          <a:p>
            <a:pPr lvl="1"/>
            <a:r>
              <a:rPr lang="en-US" dirty="0" smtClean="0"/>
              <a:t>[</a:t>
            </a:r>
            <a:r>
              <a:rPr lang="en-US" dirty="0" err="1" smtClean="0"/>
              <a:t>FromBody</a:t>
            </a:r>
            <a:r>
              <a:rPr lang="en-US" dirty="0" smtClean="0"/>
              <a:t>] - Bind </a:t>
            </a:r>
            <a:r>
              <a:rPr lang="en-US" dirty="0"/>
              <a:t>formatted data using available </a:t>
            </a:r>
            <a:r>
              <a:rPr lang="en-US" dirty="0" smtClean="0"/>
              <a:t>formatters</a:t>
            </a:r>
          </a:p>
          <a:p>
            <a:pPr lvl="1"/>
            <a:r>
              <a:rPr lang="en-US" dirty="0" smtClean="0"/>
              <a:t>[</a:t>
            </a:r>
            <a:r>
              <a:rPr lang="en-US" dirty="0" err="1" smtClean="0"/>
              <a:t>FromForm</a:t>
            </a:r>
            <a:r>
              <a:rPr lang="en-US" dirty="0" smtClean="0"/>
              <a:t>] – Bind from form data in the body</a:t>
            </a:r>
          </a:p>
          <a:p>
            <a:pPr lvl="1"/>
            <a:r>
              <a:rPr lang="en-US" dirty="0" smtClean="0"/>
              <a:t>[</a:t>
            </a:r>
            <a:r>
              <a:rPr lang="en-US" dirty="0" err="1" smtClean="0"/>
              <a:t>FromQuery</a:t>
            </a:r>
            <a:r>
              <a:rPr lang="en-US" dirty="0" smtClean="0"/>
              <a:t>] – Bind from query parameters</a:t>
            </a:r>
          </a:p>
          <a:p>
            <a:pPr lvl="1"/>
            <a:r>
              <a:rPr lang="en-US" dirty="0" smtClean="0"/>
              <a:t>[</a:t>
            </a:r>
            <a:r>
              <a:rPr lang="en-US" dirty="0" err="1" smtClean="0"/>
              <a:t>FromRoute</a:t>
            </a:r>
            <a:r>
              <a:rPr lang="en-US" dirty="0" smtClean="0"/>
              <a:t>] – Bind from route data</a:t>
            </a:r>
          </a:p>
          <a:p>
            <a:pPr lvl="1"/>
            <a:r>
              <a:rPr lang="en-US" dirty="0" smtClean="0"/>
              <a:t>[</a:t>
            </a:r>
            <a:r>
              <a:rPr lang="en-US" dirty="0" err="1" smtClean="0"/>
              <a:t>FromHeader</a:t>
            </a:r>
            <a:r>
              <a:rPr lang="en-US" dirty="0" smtClean="0"/>
              <a:t>] – Bind from request header value</a:t>
            </a:r>
          </a:p>
          <a:p>
            <a:r>
              <a:rPr lang="en-US" dirty="0" smtClean="0"/>
              <a:t>Use [Produces]/[Consumes] to control which formats are supported</a:t>
            </a:r>
          </a:p>
          <a:p>
            <a:pPr lvl="1"/>
            <a:r>
              <a:rPr lang="en-US" dirty="0" smtClean="0"/>
              <a:t>Ex [Produces(“application/</a:t>
            </a:r>
            <a:r>
              <a:rPr lang="en-US" dirty="0" err="1" smtClean="0"/>
              <a:t>json</a:t>
            </a:r>
            <a:r>
              <a:rPr lang="en-US" dirty="0" smtClean="0"/>
              <a:t>”)] – Action only produces JSON formatted data</a:t>
            </a:r>
          </a:p>
          <a:p>
            <a:r>
              <a:rPr lang="en-US" dirty="0" smtClean="0"/>
              <a:t>Formats: JSON, XML (separate package)</a:t>
            </a:r>
          </a:p>
          <a:p>
            <a:pPr lvl="1"/>
            <a:endParaRPr lang="en-US" dirty="0" smtClean="0"/>
          </a:p>
        </p:txBody>
      </p:sp>
    </p:spTree>
    <p:extLst>
      <p:ext uri="{BB962C8B-B14F-4D97-AF65-F5344CB8AC3E}">
        <p14:creationId xmlns:p14="http://schemas.microsoft.com/office/powerpoint/2010/main" val="40534662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Dependency Injection</a:t>
            </a:r>
            <a:endParaRPr lang="en-US" dirty="0"/>
          </a:p>
        </p:txBody>
      </p:sp>
      <p:sp>
        <p:nvSpPr>
          <p:cNvPr id="5" name="Text Placeholder 4"/>
          <p:cNvSpPr>
            <a:spLocks noGrp="1"/>
          </p:cNvSpPr>
          <p:nvPr>
            <p:ph type="body" sz="quarter" idx="11"/>
          </p:nvPr>
        </p:nvSpPr>
        <p:spPr>
          <a:xfrm>
            <a:off x="274639" y="1212849"/>
            <a:ext cx="11889564" cy="5016758"/>
          </a:xfrm>
        </p:spPr>
        <p:txBody>
          <a:bodyPr/>
          <a:lstStyle/>
          <a:p>
            <a:r>
              <a:rPr lang="en-US" dirty="0" smtClean="0"/>
              <a:t>Inject services anywhere you need them</a:t>
            </a:r>
          </a:p>
          <a:p>
            <a:pPr lvl="1"/>
            <a:r>
              <a:rPr lang="en-US" dirty="0" smtClean="0"/>
              <a:t>Controllers, actions, filters, view components, tag helpers, views, models</a:t>
            </a:r>
          </a:p>
          <a:p>
            <a:r>
              <a:rPr lang="en-US" dirty="0"/>
              <a:t>Use [Activate] </a:t>
            </a:r>
            <a:r>
              <a:rPr lang="en-US" dirty="0" smtClean="0"/>
              <a:t>on properties to inject services or relevant context </a:t>
            </a:r>
            <a:r>
              <a:rPr lang="en-US" dirty="0" smtClean="0"/>
              <a:t>objects </a:t>
            </a:r>
            <a:r>
              <a:rPr lang="en-US" i="1" dirty="0" smtClean="0"/>
              <a:t>(note: changing)</a:t>
            </a:r>
            <a:endParaRPr lang="en-US" i="1" dirty="0"/>
          </a:p>
          <a:p>
            <a:r>
              <a:rPr lang="en-US" dirty="0" smtClean="0"/>
              <a:t>Use [</a:t>
            </a:r>
            <a:r>
              <a:rPr lang="en-US" dirty="0" err="1" smtClean="0"/>
              <a:t>FromServices</a:t>
            </a:r>
            <a:r>
              <a:rPr lang="en-US" dirty="0" smtClean="0"/>
              <a:t>] when model binding</a:t>
            </a:r>
          </a:p>
          <a:p>
            <a:r>
              <a:rPr lang="en-US" dirty="0" smtClean="0"/>
              <a:t>Use @inject from within views</a:t>
            </a:r>
          </a:p>
          <a:p>
            <a:r>
              <a:rPr lang="en-US" dirty="0"/>
              <a:t>Choose your filter factory </a:t>
            </a:r>
            <a:r>
              <a:rPr lang="en-US" dirty="0" smtClean="0"/>
              <a:t>type</a:t>
            </a:r>
          </a:p>
          <a:p>
            <a:pPr lvl="1"/>
            <a:r>
              <a:rPr lang="en-US" dirty="0"/>
              <a:t>[</a:t>
            </a:r>
            <a:r>
              <a:rPr lang="en-US" dirty="0" err="1"/>
              <a:t>ServiceFilter</a:t>
            </a:r>
            <a:r>
              <a:rPr lang="en-US" dirty="0"/>
              <a:t>(</a:t>
            </a:r>
            <a:r>
              <a:rPr lang="en-US" dirty="0" err="1"/>
              <a:t>typeof</a:t>
            </a:r>
            <a:r>
              <a:rPr lang="en-US" dirty="0"/>
              <a:t>(</a:t>
            </a:r>
            <a:r>
              <a:rPr lang="en-US" dirty="0" err="1"/>
              <a:t>MyFilter</a:t>
            </a:r>
            <a:r>
              <a:rPr lang="en-US" dirty="0" smtClean="0"/>
              <a:t>))] – Filters configured as services</a:t>
            </a:r>
          </a:p>
          <a:p>
            <a:pPr lvl="1"/>
            <a:r>
              <a:rPr lang="en-US" dirty="0"/>
              <a:t>[</a:t>
            </a:r>
            <a:r>
              <a:rPr lang="en-US" dirty="0" err="1"/>
              <a:t>TypeFilter</a:t>
            </a:r>
            <a:r>
              <a:rPr lang="en-US" dirty="0"/>
              <a:t>(</a:t>
            </a:r>
            <a:r>
              <a:rPr lang="en-US" dirty="0" err="1"/>
              <a:t>typeof</a:t>
            </a:r>
            <a:r>
              <a:rPr lang="en-US" dirty="0"/>
              <a:t>(</a:t>
            </a:r>
            <a:r>
              <a:rPr lang="en-US" dirty="0" err="1"/>
              <a:t>MyFilter</a:t>
            </a:r>
            <a:r>
              <a:rPr lang="en-US" dirty="0" smtClean="0"/>
              <a:t>))] –</a:t>
            </a:r>
            <a:r>
              <a:rPr lang="en-US" dirty="0"/>
              <a:t> </a:t>
            </a:r>
            <a:r>
              <a:rPr lang="en-US" dirty="0" smtClean="0"/>
              <a:t>Filters </a:t>
            </a:r>
            <a:r>
              <a:rPr lang="en-US" dirty="0"/>
              <a:t>activated with available services </a:t>
            </a:r>
            <a:r>
              <a:rPr lang="en-US" dirty="0" smtClean="0"/>
              <a:t>and context</a:t>
            </a:r>
            <a:endParaRPr lang="en-US" dirty="0"/>
          </a:p>
        </p:txBody>
      </p:sp>
    </p:spTree>
    <p:extLst>
      <p:ext uri="{BB962C8B-B14F-4D97-AF65-F5344CB8AC3E}">
        <p14:creationId xmlns:p14="http://schemas.microsoft.com/office/powerpoint/2010/main" val="407198234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TagHelpers</a:t>
            </a:r>
            <a:endParaRPr lang="en-US" dirty="0"/>
          </a:p>
        </p:txBody>
      </p:sp>
      <p:sp>
        <p:nvSpPr>
          <p:cNvPr id="5" name="Text Placeholder 4"/>
          <p:cNvSpPr>
            <a:spLocks noGrp="1"/>
          </p:cNvSpPr>
          <p:nvPr>
            <p:ph type="body" sz="quarter" idx="11"/>
          </p:nvPr>
        </p:nvSpPr>
        <p:spPr>
          <a:xfrm>
            <a:off x="274639" y="1212849"/>
            <a:ext cx="11889564" cy="4124206"/>
          </a:xfrm>
        </p:spPr>
        <p:txBody>
          <a:bodyPr/>
          <a:lstStyle/>
          <a:p>
            <a:r>
              <a:rPr lang="en-US" dirty="0" smtClean="0"/>
              <a:t>HTML helpers expressed as tags</a:t>
            </a:r>
          </a:p>
          <a:p>
            <a:pPr lvl="1"/>
            <a:r>
              <a:rPr lang="en-US" dirty="0" smtClean="0"/>
              <a:t>Ex. Instead of: 	</a:t>
            </a:r>
            <a:r>
              <a:rPr lang="it-IT" dirty="0" smtClean="0"/>
              <a:t>@</a:t>
            </a:r>
            <a:r>
              <a:rPr lang="it-IT" dirty="0"/>
              <a:t>Html.LabelFor(m =&gt; m.UserName, new { @class = "col-md-2 control-label" </a:t>
            </a:r>
            <a:r>
              <a:rPr lang="it-IT" dirty="0" smtClean="0"/>
              <a:t>})</a:t>
            </a:r>
            <a:endParaRPr lang="en-US" dirty="0" smtClean="0"/>
          </a:p>
          <a:p>
            <a:pPr lvl="1"/>
            <a:r>
              <a:rPr lang="en-US" dirty="0" smtClean="0"/>
              <a:t>Write this: 	&lt;</a:t>
            </a:r>
            <a:r>
              <a:rPr lang="en-US" dirty="0"/>
              <a:t>label </a:t>
            </a:r>
            <a:r>
              <a:rPr lang="en-US" b="1" dirty="0"/>
              <a:t>asp-for="</a:t>
            </a:r>
            <a:r>
              <a:rPr lang="en-US" b="1" dirty="0" err="1"/>
              <a:t>UserName</a:t>
            </a:r>
            <a:r>
              <a:rPr lang="en-US" b="1" dirty="0"/>
              <a:t>"</a:t>
            </a:r>
            <a:r>
              <a:rPr lang="en-US" dirty="0"/>
              <a:t> class="col-md-2 control-label"&gt;&lt;/label&gt;</a:t>
            </a:r>
            <a:endParaRPr lang="en-US" dirty="0" smtClean="0"/>
          </a:p>
          <a:p>
            <a:r>
              <a:rPr lang="en-US" dirty="0" smtClean="0"/>
              <a:t>Easier to customize with additional attributes</a:t>
            </a:r>
          </a:p>
          <a:p>
            <a:r>
              <a:rPr lang="en-US" dirty="0" smtClean="0"/>
              <a:t>Work seamlessly with the HTML editor</a:t>
            </a:r>
          </a:p>
          <a:p>
            <a:endParaRPr lang="en-US" i="1" dirty="0" smtClean="0"/>
          </a:p>
          <a:p>
            <a:endParaRPr lang="en-US" dirty="0"/>
          </a:p>
        </p:txBody>
      </p:sp>
    </p:spTree>
    <p:extLst>
      <p:ext uri="{BB962C8B-B14F-4D97-AF65-F5344CB8AC3E}">
        <p14:creationId xmlns:p14="http://schemas.microsoft.com/office/powerpoint/2010/main" val="118101816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Helpers</a:t>
            </a:r>
            <a:endParaRPr lang="en-US" dirty="0"/>
          </a:p>
        </p:txBody>
      </p:sp>
      <p:sp>
        <p:nvSpPr>
          <p:cNvPr id="3" name="Text Placeholder 2"/>
          <p:cNvSpPr>
            <a:spLocks noGrp="1"/>
          </p:cNvSpPr>
          <p:nvPr>
            <p:ph type="body" sz="quarter" idx="11"/>
          </p:nvPr>
        </p:nvSpPr>
        <p:spPr>
          <a:xfrm>
            <a:off x="397150" y="1554045"/>
            <a:ext cx="11889564" cy="4985980"/>
          </a:xfrm>
          <a:solidFill>
            <a:schemeClr val="tx1"/>
          </a:solidFill>
        </p:spPr>
        <p:txBody>
          <a:bodyPr/>
          <a:lstStyle/>
          <a:p>
            <a:r>
              <a:rPr lang="en-US" sz="2400" dirty="0">
                <a:solidFill>
                  <a:schemeClr val="bg1"/>
                </a:solidFill>
                <a:latin typeface="Consolas" panose="020B0609020204030204" pitchFamily="49" charset="0"/>
                <a:cs typeface="Consolas" panose="020B0609020204030204" pitchFamily="49" charset="0"/>
              </a:rPr>
              <a:t>@using (</a:t>
            </a:r>
            <a:r>
              <a:rPr lang="en-US" sz="2400" dirty="0" err="1">
                <a:solidFill>
                  <a:schemeClr val="bg1"/>
                </a:solidFill>
                <a:latin typeface="Consolas" panose="020B0609020204030204" pitchFamily="49" charset="0"/>
                <a:cs typeface="Consolas" panose="020B0609020204030204" pitchFamily="49" charset="0"/>
              </a:rPr>
              <a:t>Html.BeginForm</a:t>
            </a:r>
            <a:r>
              <a:rPr lang="en-US" sz="2400" dirty="0">
                <a:solidFill>
                  <a:schemeClr val="bg1"/>
                </a:solidFill>
                <a:latin typeface="Consolas" panose="020B0609020204030204" pitchFamily="49" charset="0"/>
                <a:cs typeface="Consolas" panose="020B0609020204030204" pitchFamily="49" charset="0"/>
              </a:rPr>
              <a:t>(new { </a:t>
            </a:r>
            <a:r>
              <a:rPr lang="en-US" sz="2400" dirty="0" err="1">
                <a:solidFill>
                  <a:schemeClr val="bg1"/>
                </a:solidFill>
                <a:latin typeface="Consolas" panose="020B0609020204030204" pitchFamily="49" charset="0"/>
                <a:cs typeface="Consolas" panose="020B0609020204030204" pitchFamily="49" charset="0"/>
              </a:rPr>
              <a:t>ReturnUrl</a:t>
            </a:r>
            <a:r>
              <a:rPr lang="en-US" sz="2400" dirty="0">
                <a:solidFill>
                  <a:schemeClr val="bg1"/>
                </a:solidFill>
                <a:latin typeface="Consolas" panose="020B0609020204030204" pitchFamily="49" charset="0"/>
                <a:cs typeface="Consolas" panose="020B0609020204030204" pitchFamily="49" charset="0"/>
              </a:rPr>
              <a:t> = </a:t>
            </a:r>
            <a:r>
              <a:rPr lang="en-US" sz="2400" dirty="0" err="1">
                <a:solidFill>
                  <a:schemeClr val="bg1"/>
                </a:solidFill>
                <a:latin typeface="Consolas" panose="020B0609020204030204" pitchFamily="49" charset="0"/>
                <a:cs typeface="Consolas" panose="020B0609020204030204" pitchFamily="49" charset="0"/>
              </a:rPr>
              <a:t>ViewBag.ReturnUrl</a:t>
            </a:r>
            <a:r>
              <a:rPr lang="en-US" sz="2400" dirty="0">
                <a:solidFill>
                  <a:schemeClr val="bg1"/>
                </a:solidFill>
                <a:latin typeface="Consolas" panose="020B0609020204030204" pitchFamily="49" charset="0"/>
                <a:cs typeface="Consolas" panose="020B0609020204030204" pitchFamily="49" charset="0"/>
              </a:rPr>
              <a:t> })) {</a:t>
            </a:r>
          </a:p>
          <a:p>
            <a:r>
              <a:rPr lang="en-US" sz="2400" dirty="0">
                <a:solidFill>
                  <a:schemeClr val="bg1"/>
                </a:solidFill>
                <a:latin typeface="Consolas" panose="020B0609020204030204" pitchFamily="49" charset="0"/>
                <a:cs typeface="Consolas" panose="020B0609020204030204" pitchFamily="49" charset="0"/>
              </a:rPr>
              <a:t>    @</a:t>
            </a:r>
            <a:r>
              <a:rPr lang="en-US" sz="2400" dirty="0" err="1">
                <a:solidFill>
                  <a:schemeClr val="bg1"/>
                </a:solidFill>
                <a:latin typeface="Consolas" panose="020B0609020204030204" pitchFamily="49" charset="0"/>
                <a:cs typeface="Consolas" panose="020B0609020204030204" pitchFamily="49" charset="0"/>
              </a:rPr>
              <a:t>Html.AntiForgeryToken</a:t>
            </a:r>
            <a:r>
              <a:rPr lang="en-US" sz="2400" dirty="0">
                <a:solidFill>
                  <a:schemeClr val="bg1"/>
                </a:solidFill>
                <a:latin typeface="Consolas" panose="020B0609020204030204" pitchFamily="49" charset="0"/>
                <a:cs typeface="Consolas" panose="020B0609020204030204" pitchFamily="49" charset="0"/>
              </a:rPr>
              <a:t>()</a:t>
            </a:r>
          </a:p>
          <a:p>
            <a:r>
              <a:rPr lang="en-US" sz="2400" dirty="0">
                <a:solidFill>
                  <a:schemeClr val="bg1"/>
                </a:solidFill>
                <a:latin typeface="Consolas" panose="020B0609020204030204" pitchFamily="49" charset="0"/>
                <a:cs typeface="Consolas" panose="020B0609020204030204" pitchFamily="49" charset="0"/>
              </a:rPr>
              <a:t>    @</a:t>
            </a:r>
            <a:r>
              <a:rPr lang="en-US" sz="2400" dirty="0" err="1">
                <a:solidFill>
                  <a:schemeClr val="bg1"/>
                </a:solidFill>
                <a:latin typeface="Consolas" panose="020B0609020204030204" pitchFamily="49" charset="0"/>
                <a:cs typeface="Consolas" panose="020B0609020204030204" pitchFamily="49" charset="0"/>
              </a:rPr>
              <a:t>Html.ValidationSummary</a:t>
            </a:r>
            <a:r>
              <a:rPr lang="en-US" sz="2400" dirty="0">
                <a:solidFill>
                  <a:schemeClr val="bg1"/>
                </a:solidFill>
                <a:latin typeface="Consolas" panose="020B0609020204030204" pitchFamily="49" charset="0"/>
                <a:cs typeface="Consolas" panose="020B0609020204030204" pitchFamily="49" charset="0"/>
              </a:rPr>
              <a:t>(true)</a:t>
            </a:r>
          </a:p>
          <a:p>
            <a:endParaRPr lang="en-US" sz="2400" dirty="0">
              <a:solidFill>
                <a:schemeClr val="bg1"/>
              </a:solidFill>
              <a:latin typeface="Consolas" panose="020B0609020204030204" pitchFamily="49" charset="0"/>
              <a:cs typeface="Consolas" panose="020B0609020204030204" pitchFamily="49" charset="0"/>
            </a:endParaRPr>
          </a:p>
          <a:p>
            <a:r>
              <a:rPr lang="en-US" sz="2400" dirty="0">
                <a:solidFill>
                  <a:schemeClr val="bg1"/>
                </a:solidFill>
                <a:latin typeface="Consolas" panose="020B0609020204030204" pitchFamily="49" charset="0"/>
                <a:cs typeface="Consolas" panose="020B0609020204030204" pitchFamily="49" charset="0"/>
              </a:rPr>
              <a:t>    &lt;</a:t>
            </a:r>
            <a:r>
              <a:rPr lang="en-US" sz="2400" dirty="0" err="1">
                <a:solidFill>
                  <a:schemeClr val="bg1"/>
                </a:solidFill>
                <a:latin typeface="Consolas" panose="020B0609020204030204" pitchFamily="49" charset="0"/>
                <a:cs typeface="Consolas" panose="020B0609020204030204" pitchFamily="49" charset="0"/>
              </a:rPr>
              <a:t>fieldset</a:t>
            </a:r>
            <a:r>
              <a:rPr lang="en-US" sz="2400" dirty="0">
                <a:solidFill>
                  <a:schemeClr val="bg1"/>
                </a:solidFill>
                <a:latin typeface="Consolas" panose="020B0609020204030204" pitchFamily="49" charset="0"/>
                <a:cs typeface="Consolas" panose="020B0609020204030204" pitchFamily="49" charset="0"/>
              </a:rPr>
              <a:t>&gt;</a:t>
            </a:r>
          </a:p>
          <a:p>
            <a:r>
              <a:rPr lang="en-US" sz="2400" dirty="0">
                <a:solidFill>
                  <a:schemeClr val="bg1"/>
                </a:solidFill>
                <a:latin typeface="Consolas" panose="020B0609020204030204" pitchFamily="49" charset="0"/>
                <a:cs typeface="Consolas" panose="020B0609020204030204" pitchFamily="49" charset="0"/>
              </a:rPr>
              <a:t>        &lt;legend&gt;Log in Form&lt;/legend&gt;</a:t>
            </a:r>
          </a:p>
          <a:p>
            <a:r>
              <a:rPr lang="en-US" sz="2400" dirty="0">
                <a:solidFill>
                  <a:schemeClr val="bg1"/>
                </a:solidFill>
                <a:latin typeface="Consolas" panose="020B0609020204030204" pitchFamily="49" charset="0"/>
                <a:cs typeface="Consolas" panose="020B0609020204030204" pitchFamily="49" charset="0"/>
              </a:rPr>
              <a:t>        &lt;</a:t>
            </a:r>
            <a:r>
              <a:rPr lang="en-US" sz="2400" dirty="0" err="1">
                <a:solidFill>
                  <a:schemeClr val="bg1"/>
                </a:solidFill>
                <a:latin typeface="Consolas" panose="020B0609020204030204" pitchFamily="49" charset="0"/>
                <a:cs typeface="Consolas" panose="020B0609020204030204" pitchFamily="49" charset="0"/>
              </a:rPr>
              <a:t>ol</a:t>
            </a:r>
            <a:r>
              <a:rPr lang="en-US" sz="2400" dirty="0">
                <a:solidFill>
                  <a:schemeClr val="bg1"/>
                </a:solidFill>
                <a:latin typeface="Consolas" panose="020B0609020204030204" pitchFamily="49" charset="0"/>
                <a:cs typeface="Consolas" panose="020B0609020204030204" pitchFamily="49" charset="0"/>
              </a:rPr>
              <a:t>&gt;</a:t>
            </a:r>
          </a:p>
          <a:p>
            <a:r>
              <a:rPr lang="en-US" sz="2400" dirty="0">
                <a:solidFill>
                  <a:schemeClr val="bg1"/>
                </a:solidFill>
                <a:latin typeface="Consolas" panose="020B0609020204030204" pitchFamily="49" charset="0"/>
                <a:cs typeface="Consolas" panose="020B0609020204030204" pitchFamily="49" charset="0"/>
              </a:rPr>
              <a:t>            &lt;li&gt;</a:t>
            </a:r>
          </a:p>
          <a:p>
            <a:r>
              <a:rPr lang="en-US" sz="2400" dirty="0">
                <a:solidFill>
                  <a:schemeClr val="bg1"/>
                </a:solidFill>
                <a:latin typeface="Consolas" panose="020B0609020204030204" pitchFamily="49" charset="0"/>
                <a:cs typeface="Consolas" panose="020B0609020204030204" pitchFamily="49" charset="0"/>
              </a:rPr>
              <a:t>                @</a:t>
            </a:r>
            <a:r>
              <a:rPr lang="en-US" sz="2400" dirty="0" err="1">
                <a:solidFill>
                  <a:schemeClr val="bg1"/>
                </a:solidFill>
                <a:latin typeface="Consolas" panose="020B0609020204030204" pitchFamily="49" charset="0"/>
                <a:cs typeface="Consolas" panose="020B0609020204030204" pitchFamily="49" charset="0"/>
              </a:rPr>
              <a:t>Html.LabelFor</a:t>
            </a:r>
            <a:r>
              <a:rPr lang="en-US" sz="2400" dirty="0">
                <a:solidFill>
                  <a:schemeClr val="bg1"/>
                </a:solidFill>
                <a:latin typeface="Consolas" panose="020B0609020204030204" pitchFamily="49" charset="0"/>
                <a:cs typeface="Consolas" panose="020B0609020204030204" pitchFamily="49" charset="0"/>
              </a:rPr>
              <a:t>(m =&gt; </a:t>
            </a:r>
            <a:r>
              <a:rPr lang="en-US" sz="2400" dirty="0" err="1">
                <a:solidFill>
                  <a:schemeClr val="bg1"/>
                </a:solidFill>
                <a:latin typeface="Consolas" panose="020B0609020204030204" pitchFamily="49" charset="0"/>
                <a:cs typeface="Consolas" panose="020B0609020204030204" pitchFamily="49" charset="0"/>
              </a:rPr>
              <a:t>m.UserName</a:t>
            </a:r>
            <a:r>
              <a:rPr lang="en-US" sz="2400" dirty="0">
                <a:solidFill>
                  <a:schemeClr val="bg1"/>
                </a:solidFill>
                <a:latin typeface="Consolas" panose="020B0609020204030204" pitchFamily="49" charset="0"/>
                <a:cs typeface="Consolas" panose="020B0609020204030204" pitchFamily="49" charset="0"/>
              </a:rPr>
              <a:t>)</a:t>
            </a:r>
          </a:p>
          <a:p>
            <a:r>
              <a:rPr lang="en-US" sz="2400" dirty="0">
                <a:solidFill>
                  <a:schemeClr val="bg1"/>
                </a:solidFill>
                <a:latin typeface="Consolas" panose="020B0609020204030204" pitchFamily="49" charset="0"/>
                <a:cs typeface="Consolas" panose="020B0609020204030204" pitchFamily="49" charset="0"/>
              </a:rPr>
              <a:t>                @</a:t>
            </a:r>
            <a:r>
              <a:rPr lang="en-US" sz="2400" dirty="0" err="1">
                <a:solidFill>
                  <a:schemeClr val="bg1"/>
                </a:solidFill>
                <a:latin typeface="Consolas" panose="020B0609020204030204" pitchFamily="49" charset="0"/>
                <a:cs typeface="Consolas" panose="020B0609020204030204" pitchFamily="49" charset="0"/>
              </a:rPr>
              <a:t>Html.TextBoxFor</a:t>
            </a:r>
            <a:r>
              <a:rPr lang="en-US" sz="2400" dirty="0">
                <a:solidFill>
                  <a:schemeClr val="bg1"/>
                </a:solidFill>
                <a:latin typeface="Consolas" panose="020B0609020204030204" pitchFamily="49" charset="0"/>
                <a:cs typeface="Consolas" panose="020B0609020204030204" pitchFamily="49" charset="0"/>
              </a:rPr>
              <a:t>(m =&gt; </a:t>
            </a:r>
            <a:r>
              <a:rPr lang="en-US" sz="2400" dirty="0" err="1">
                <a:solidFill>
                  <a:schemeClr val="bg1"/>
                </a:solidFill>
                <a:latin typeface="Consolas" panose="020B0609020204030204" pitchFamily="49" charset="0"/>
                <a:cs typeface="Consolas" panose="020B0609020204030204" pitchFamily="49" charset="0"/>
              </a:rPr>
              <a:t>m.UserName</a:t>
            </a:r>
            <a:r>
              <a:rPr lang="en-US" sz="2400" dirty="0">
                <a:solidFill>
                  <a:schemeClr val="bg1"/>
                </a:solidFill>
                <a:latin typeface="Consolas" panose="020B0609020204030204" pitchFamily="49" charset="0"/>
                <a:cs typeface="Consolas" panose="020B0609020204030204" pitchFamily="49" charset="0"/>
              </a:rPr>
              <a:t>)</a:t>
            </a:r>
          </a:p>
          <a:p>
            <a:r>
              <a:rPr lang="en-US" sz="2400" dirty="0">
                <a:solidFill>
                  <a:schemeClr val="bg1"/>
                </a:solidFill>
                <a:latin typeface="Consolas" panose="020B0609020204030204" pitchFamily="49" charset="0"/>
                <a:cs typeface="Consolas" panose="020B0609020204030204" pitchFamily="49" charset="0"/>
              </a:rPr>
              <a:t>                @</a:t>
            </a:r>
            <a:r>
              <a:rPr lang="en-US" sz="2400" dirty="0" err="1">
                <a:solidFill>
                  <a:schemeClr val="bg1"/>
                </a:solidFill>
                <a:latin typeface="Consolas" panose="020B0609020204030204" pitchFamily="49" charset="0"/>
                <a:cs typeface="Consolas" panose="020B0609020204030204" pitchFamily="49" charset="0"/>
              </a:rPr>
              <a:t>Html.ValidationMessageFor</a:t>
            </a:r>
            <a:r>
              <a:rPr lang="en-US" sz="2400" dirty="0">
                <a:solidFill>
                  <a:schemeClr val="bg1"/>
                </a:solidFill>
                <a:latin typeface="Consolas" panose="020B0609020204030204" pitchFamily="49" charset="0"/>
                <a:cs typeface="Consolas" panose="020B0609020204030204" pitchFamily="49" charset="0"/>
              </a:rPr>
              <a:t>(m =&gt; </a:t>
            </a:r>
            <a:r>
              <a:rPr lang="en-US" sz="2400" dirty="0" err="1">
                <a:solidFill>
                  <a:schemeClr val="bg1"/>
                </a:solidFill>
                <a:latin typeface="Consolas" panose="020B0609020204030204" pitchFamily="49" charset="0"/>
                <a:cs typeface="Consolas" panose="020B0609020204030204" pitchFamily="49" charset="0"/>
              </a:rPr>
              <a:t>m.UserName</a:t>
            </a:r>
            <a:r>
              <a:rPr lang="en-US" sz="2400" dirty="0">
                <a:solidFill>
                  <a:schemeClr val="bg1"/>
                </a:solidFill>
                <a:latin typeface="Consolas" panose="020B0609020204030204" pitchFamily="49" charset="0"/>
                <a:cs typeface="Consolas" panose="020B0609020204030204" pitchFamily="49" charset="0"/>
              </a:rPr>
              <a:t>)</a:t>
            </a:r>
          </a:p>
          <a:p>
            <a:r>
              <a:rPr lang="en-US" sz="2400" dirty="0">
                <a:solidFill>
                  <a:schemeClr val="bg1"/>
                </a:solidFill>
                <a:latin typeface="Consolas" panose="020B0609020204030204" pitchFamily="49" charset="0"/>
                <a:cs typeface="Consolas" panose="020B0609020204030204" pitchFamily="49" charset="0"/>
              </a:rPr>
              <a:t>            &lt;/li&gt;</a:t>
            </a:r>
          </a:p>
        </p:txBody>
      </p:sp>
    </p:spTree>
    <p:extLst>
      <p:ext uri="{BB962C8B-B14F-4D97-AF65-F5344CB8AC3E}">
        <p14:creationId xmlns:p14="http://schemas.microsoft.com/office/powerpoint/2010/main" val="37332551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Helpers</a:t>
            </a:r>
            <a:endParaRPr lang="en-US" dirty="0"/>
          </a:p>
        </p:txBody>
      </p:sp>
      <p:sp>
        <p:nvSpPr>
          <p:cNvPr id="3" name="Text Placeholder 2"/>
          <p:cNvSpPr>
            <a:spLocks noGrp="1"/>
          </p:cNvSpPr>
          <p:nvPr>
            <p:ph type="body" sz="quarter" idx="11"/>
          </p:nvPr>
        </p:nvSpPr>
        <p:spPr>
          <a:xfrm>
            <a:off x="397150" y="1554045"/>
            <a:ext cx="11889564" cy="3767185"/>
          </a:xfrm>
          <a:solidFill>
            <a:schemeClr val="tx1"/>
          </a:solidFill>
        </p:spPr>
        <p:txBody>
          <a:bodyPr/>
          <a:lstStyle/>
          <a:p>
            <a:r>
              <a:rPr lang="en-US" sz="2400" dirty="0">
                <a:solidFill>
                  <a:schemeClr val="bg1"/>
                </a:solidFill>
                <a:latin typeface="Consolas" panose="020B0609020204030204" pitchFamily="49" charset="0"/>
                <a:cs typeface="Consolas" panose="020B0609020204030204" pitchFamily="49" charset="0"/>
              </a:rPr>
              <a:t>&lt;form anti-forgery=“true“ validation-summary=“true” action="Create“&gt; </a:t>
            </a:r>
          </a:p>
          <a:p>
            <a:r>
              <a:rPr lang="en-US" sz="2400" dirty="0">
                <a:solidFill>
                  <a:schemeClr val="bg1"/>
                </a:solidFill>
                <a:latin typeface="Consolas" panose="020B0609020204030204" pitchFamily="49" charset="0"/>
                <a:cs typeface="Consolas" panose="020B0609020204030204" pitchFamily="49" charset="0"/>
              </a:rPr>
              <a:t>	&lt;</a:t>
            </a:r>
            <a:r>
              <a:rPr lang="en-US" sz="2400" dirty="0" err="1">
                <a:solidFill>
                  <a:schemeClr val="bg1"/>
                </a:solidFill>
                <a:latin typeface="Consolas" panose="020B0609020204030204" pitchFamily="49" charset="0"/>
                <a:cs typeface="Consolas" panose="020B0609020204030204" pitchFamily="49" charset="0"/>
              </a:rPr>
              <a:t>fieldset</a:t>
            </a:r>
            <a:r>
              <a:rPr lang="en-US" sz="2400" dirty="0">
                <a:solidFill>
                  <a:schemeClr val="bg1"/>
                </a:solidFill>
                <a:latin typeface="Consolas" panose="020B0609020204030204" pitchFamily="49" charset="0"/>
                <a:cs typeface="Consolas" panose="020B0609020204030204" pitchFamily="49" charset="0"/>
              </a:rPr>
              <a:t>&gt;</a:t>
            </a:r>
          </a:p>
          <a:p>
            <a:r>
              <a:rPr lang="en-US" sz="2400" dirty="0">
                <a:solidFill>
                  <a:schemeClr val="bg1"/>
                </a:solidFill>
                <a:latin typeface="Consolas" panose="020B0609020204030204" pitchFamily="49" charset="0"/>
                <a:cs typeface="Consolas" panose="020B0609020204030204" pitchFamily="49" charset="0"/>
              </a:rPr>
              <a:t>        &lt;legend&gt;Log in Form&lt;/legend&gt;</a:t>
            </a:r>
          </a:p>
          <a:p>
            <a:r>
              <a:rPr lang="en-US" sz="2400" dirty="0">
                <a:solidFill>
                  <a:schemeClr val="bg1"/>
                </a:solidFill>
                <a:latin typeface="Consolas" panose="020B0609020204030204" pitchFamily="49" charset="0"/>
                <a:cs typeface="Consolas" panose="020B0609020204030204" pitchFamily="49" charset="0"/>
              </a:rPr>
              <a:t>        &lt;</a:t>
            </a:r>
            <a:r>
              <a:rPr lang="en-US" sz="2400" dirty="0" err="1">
                <a:solidFill>
                  <a:schemeClr val="bg1"/>
                </a:solidFill>
                <a:latin typeface="Consolas" panose="020B0609020204030204" pitchFamily="49" charset="0"/>
                <a:cs typeface="Consolas" panose="020B0609020204030204" pitchFamily="49" charset="0"/>
              </a:rPr>
              <a:t>ol</a:t>
            </a:r>
            <a:r>
              <a:rPr lang="en-US" sz="2400" dirty="0">
                <a:solidFill>
                  <a:schemeClr val="bg1"/>
                </a:solidFill>
                <a:latin typeface="Consolas" panose="020B0609020204030204" pitchFamily="49" charset="0"/>
                <a:cs typeface="Consolas" panose="020B0609020204030204" pitchFamily="49" charset="0"/>
              </a:rPr>
              <a:t>&gt;</a:t>
            </a:r>
          </a:p>
          <a:p>
            <a:r>
              <a:rPr lang="en-US" sz="2400" dirty="0">
                <a:solidFill>
                  <a:schemeClr val="bg1"/>
                </a:solidFill>
                <a:latin typeface="Consolas" panose="020B0609020204030204" pitchFamily="49" charset="0"/>
                <a:cs typeface="Consolas" panose="020B0609020204030204" pitchFamily="49" charset="0"/>
              </a:rPr>
              <a:t>            &lt;li&gt;</a:t>
            </a:r>
          </a:p>
          <a:p>
            <a:r>
              <a:rPr lang="en-US" sz="2400" dirty="0">
                <a:solidFill>
                  <a:schemeClr val="bg1"/>
                </a:solidFill>
                <a:latin typeface="Consolas" panose="020B0609020204030204" pitchFamily="49" charset="0"/>
                <a:cs typeface="Consolas" panose="020B0609020204030204" pitchFamily="49" charset="0"/>
              </a:rPr>
              <a:t>                &lt;label for=“</a:t>
            </a:r>
            <a:r>
              <a:rPr lang="en-US" sz="2400" dirty="0" err="1">
                <a:solidFill>
                  <a:schemeClr val="bg1"/>
                </a:solidFill>
                <a:latin typeface="Consolas" panose="020B0609020204030204" pitchFamily="49" charset="0"/>
                <a:cs typeface="Consolas" panose="020B0609020204030204" pitchFamily="49" charset="0"/>
              </a:rPr>
              <a:t>UserName</a:t>
            </a:r>
            <a:r>
              <a:rPr lang="en-US" sz="2400" dirty="0">
                <a:solidFill>
                  <a:schemeClr val="bg1"/>
                </a:solidFill>
                <a:latin typeface="Consolas" panose="020B0609020204030204" pitchFamily="49" charset="0"/>
                <a:cs typeface="Consolas" panose="020B0609020204030204" pitchFamily="49" charset="0"/>
              </a:rPr>
              <a:t>”&gt;</a:t>
            </a:r>
          </a:p>
          <a:p>
            <a:r>
              <a:rPr lang="en-US" sz="2400" dirty="0">
                <a:solidFill>
                  <a:schemeClr val="bg1"/>
                </a:solidFill>
                <a:latin typeface="Consolas" panose="020B0609020204030204" pitchFamily="49" charset="0"/>
                <a:cs typeface="Consolas" panose="020B0609020204030204" pitchFamily="49" charset="0"/>
              </a:rPr>
              <a:t>			&lt;input for=“</a:t>
            </a:r>
            <a:r>
              <a:rPr lang="en-US" sz="2400" dirty="0" err="1">
                <a:solidFill>
                  <a:schemeClr val="bg1"/>
                </a:solidFill>
                <a:latin typeface="Consolas" panose="020B0609020204030204" pitchFamily="49" charset="0"/>
                <a:cs typeface="Consolas" panose="020B0609020204030204" pitchFamily="49" charset="0"/>
              </a:rPr>
              <a:t>UserName</a:t>
            </a:r>
            <a:r>
              <a:rPr lang="en-US" sz="2400" dirty="0">
                <a:solidFill>
                  <a:schemeClr val="bg1"/>
                </a:solidFill>
                <a:latin typeface="Consolas" panose="020B0609020204030204" pitchFamily="49" charset="0"/>
                <a:cs typeface="Consolas" panose="020B0609020204030204" pitchFamily="49" charset="0"/>
              </a:rPr>
              <a:t>”&gt;</a:t>
            </a:r>
          </a:p>
          <a:p>
            <a:r>
              <a:rPr lang="en-US" sz="2400" dirty="0">
                <a:solidFill>
                  <a:schemeClr val="bg1"/>
                </a:solidFill>
                <a:latin typeface="Consolas" panose="020B0609020204030204" pitchFamily="49" charset="0"/>
                <a:cs typeface="Consolas" panose="020B0609020204030204" pitchFamily="49" charset="0"/>
              </a:rPr>
              <a:t>			&lt;span validation-for="Name" style="</a:t>
            </a:r>
            <a:r>
              <a:rPr lang="en-US" sz="2400" dirty="0" err="1">
                <a:solidFill>
                  <a:schemeClr val="bg1"/>
                </a:solidFill>
                <a:latin typeface="Consolas" panose="020B0609020204030204" pitchFamily="49" charset="0"/>
                <a:cs typeface="Consolas" panose="020B0609020204030204" pitchFamily="49" charset="0"/>
              </a:rPr>
              <a:t>color:blue</a:t>
            </a:r>
            <a:r>
              <a:rPr lang="en-US" sz="2400" dirty="0">
                <a:solidFill>
                  <a:schemeClr val="bg1"/>
                </a:solidFill>
                <a:latin typeface="Consolas" panose="020B0609020204030204" pitchFamily="49" charset="0"/>
                <a:cs typeface="Consolas" panose="020B0609020204030204" pitchFamily="49" charset="0"/>
              </a:rPr>
              <a:t>" /&gt;</a:t>
            </a:r>
          </a:p>
          <a:p>
            <a:r>
              <a:rPr lang="en-US" sz="2400" dirty="0" smtClean="0">
                <a:solidFill>
                  <a:schemeClr val="bg1"/>
                </a:solidFill>
                <a:latin typeface="Consolas" panose="020B0609020204030204" pitchFamily="49" charset="0"/>
                <a:cs typeface="Consolas" panose="020B0609020204030204" pitchFamily="49" charset="0"/>
              </a:rPr>
              <a:t>		&lt;/</a:t>
            </a:r>
            <a:r>
              <a:rPr lang="en-US" sz="2400" dirty="0">
                <a:solidFill>
                  <a:schemeClr val="bg1"/>
                </a:solidFill>
                <a:latin typeface="Consolas" panose="020B0609020204030204" pitchFamily="49" charset="0"/>
                <a:cs typeface="Consolas" panose="020B0609020204030204" pitchFamily="49" charset="0"/>
              </a:rPr>
              <a:t>li&gt;</a:t>
            </a:r>
          </a:p>
        </p:txBody>
      </p:sp>
    </p:spTree>
    <p:extLst>
      <p:ext uri="{BB962C8B-B14F-4D97-AF65-F5344CB8AC3E}">
        <p14:creationId xmlns:p14="http://schemas.microsoft.com/office/powerpoint/2010/main" val="187210118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ASP.NET MVC </a:t>
            </a:r>
            <a:r>
              <a:rPr lang="en-US" dirty="0" smtClean="0"/>
              <a:t>6 resources</a:t>
            </a:r>
            <a:endParaRPr lang="en-US" dirty="0"/>
          </a:p>
        </p:txBody>
      </p:sp>
      <p:sp>
        <p:nvSpPr>
          <p:cNvPr id="5" name="Text Placeholder 4"/>
          <p:cNvSpPr>
            <a:spLocks noGrp="1"/>
          </p:cNvSpPr>
          <p:nvPr>
            <p:ph type="body" sz="quarter" idx="11"/>
          </p:nvPr>
        </p:nvSpPr>
        <p:spPr>
          <a:xfrm>
            <a:off x="274639" y="1212849"/>
            <a:ext cx="11889564" cy="2646878"/>
          </a:xfrm>
        </p:spPr>
        <p:txBody>
          <a:bodyPr/>
          <a:lstStyle/>
          <a:p>
            <a:r>
              <a:rPr lang="en-US" dirty="0" smtClean="0"/>
              <a:t>Docs at </a:t>
            </a:r>
            <a:r>
              <a:rPr lang="en-US" dirty="0" smtClean="0">
                <a:hlinkClick r:id="rId2"/>
              </a:rPr>
              <a:t>http://asp.net/vnext</a:t>
            </a:r>
            <a:endParaRPr lang="en-US" dirty="0" smtClean="0"/>
          </a:p>
          <a:p>
            <a:r>
              <a:rPr lang="en-US" dirty="0" smtClean="0"/>
              <a:t>Code at </a:t>
            </a:r>
            <a:r>
              <a:rPr lang="en-US" dirty="0" smtClean="0">
                <a:hlinkClick r:id="rId3"/>
              </a:rPr>
              <a:t>https://github.com/aspnet/mvc</a:t>
            </a:r>
            <a:endParaRPr lang="en-US" dirty="0" smtClean="0"/>
          </a:p>
          <a:p>
            <a:r>
              <a:rPr lang="en-US" dirty="0" smtClean="0"/>
              <a:t>MVC Music Store sample: </a:t>
            </a:r>
            <a:r>
              <a:rPr lang="en-US" dirty="0" smtClean="0">
                <a:hlinkClick r:id="rId4"/>
              </a:rPr>
              <a:t>https://github.com/aspnet/musicstore</a:t>
            </a:r>
            <a:r>
              <a:rPr lang="en-US" dirty="0" smtClean="0"/>
              <a:t> </a:t>
            </a:r>
          </a:p>
        </p:txBody>
      </p:sp>
    </p:spTree>
    <p:extLst>
      <p:ext uri="{BB962C8B-B14F-4D97-AF65-F5344CB8AC3E}">
        <p14:creationId xmlns:p14="http://schemas.microsoft.com/office/powerpoint/2010/main" val="163536469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world today – similar, but different</a:t>
            </a:r>
            <a:endParaRPr lang="en-US" dirty="0"/>
          </a:p>
        </p:txBody>
      </p:sp>
      <p:sp>
        <p:nvSpPr>
          <p:cNvPr id="3" name="Rectangle 2"/>
          <p:cNvSpPr/>
          <p:nvPr/>
        </p:nvSpPr>
        <p:spPr bwMode="auto">
          <a:xfrm>
            <a:off x="4663774" y="1759921"/>
            <a:ext cx="2377414" cy="4389072"/>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MVC</a:t>
            </a:r>
            <a:endParaRPr lang="en-US" sz="2000" dirty="0">
              <a:gradFill>
                <a:gsLst>
                  <a:gs pos="0">
                    <a:srgbClr val="FFFFFF"/>
                  </a:gs>
                  <a:gs pos="100000">
                    <a:srgbClr val="FFFFFF"/>
                  </a:gs>
                </a:gsLst>
                <a:lin ang="5400000" scaled="0"/>
              </a:gradFill>
            </a:endParaRPr>
          </a:p>
        </p:txBody>
      </p:sp>
      <p:sp>
        <p:nvSpPr>
          <p:cNvPr id="4" name="Rectangle 3"/>
          <p:cNvSpPr/>
          <p:nvPr/>
        </p:nvSpPr>
        <p:spPr bwMode="auto">
          <a:xfrm>
            <a:off x="7224066" y="1759921"/>
            <a:ext cx="2377414" cy="4389072"/>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Web API</a:t>
            </a:r>
            <a:endParaRPr lang="en-US" sz="2000" dirty="0">
              <a:gradFill>
                <a:gsLst>
                  <a:gs pos="0">
                    <a:srgbClr val="FFFFFF"/>
                  </a:gs>
                  <a:gs pos="100000">
                    <a:srgbClr val="FFFFFF"/>
                  </a:gs>
                </a:gsLst>
                <a:lin ang="5400000" scaled="0"/>
              </a:gradFill>
            </a:endParaRPr>
          </a:p>
        </p:txBody>
      </p:sp>
      <p:sp>
        <p:nvSpPr>
          <p:cNvPr id="5" name="Rectangle 4"/>
          <p:cNvSpPr/>
          <p:nvPr/>
        </p:nvSpPr>
        <p:spPr bwMode="auto">
          <a:xfrm>
            <a:off x="2103482" y="1759921"/>
            <a:ext cx="2377414" cy="4389072"/>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Web Pages</a:t>
            </a:r>
            <a:endParaRPr lang="en-US" sz="2000" dirty="0">
              <a:gradFill>
                <a:gsLst>
                  <a:gs pos="0">
                    <a:srgbClr val="FFFFFF"/>
                  </a:gs>
                  <a:gs pos="100000">
                    <a:srgbClr val="FFFFFF"/>
                  </a:gs>
                </a:gsLst>
                <a:lin ang="5400000" scaled="0"/>
              </a:gradFill>
            </a:endParaRPr>
          </a:p>
        </p:txBody>
      </p:sp>
      <p:sp>
        <p:nvSpPr>
          <p:cNvPr id="6" name="Rectangle 5"/>
          <p:cNvSpPr/>
          <p:nvPr/>
        </p:nvSpPr>
        <p:spPr bwMode="auto">
          <a:xfrm>
            <a:off x="2286360" y="2308555"/>
            <a:ext cx="4571950" cy="457195"/>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solidFill>
                  <a:schemeClr val="tx1">
                    <a:lumMod val="50000"/>
                  </a:schemeClr>
                </a:solidFill>
              </a:rPr>
              <a:t>Razor</a:t>
            </a:r>
            <a:endParaRPr lang="en-US" sz="2000" dirty="0">
              <a:solidFill>
                <a:schemeClr val="tx1">
                  <a:lumMod val="50000"/>
                </a:schemeClr>
              </a:solidFill>
            </a:endParaRPr>
          </a:p>
        </p:txBody>
      </p:sp>
      <p:sp>
        <p:nvSpPr>
          <p:cNvPr id="7" name="Rectangle 6"/>
          <p:cNvSpPr/>
          <p:nvPr/>
        </p:nvSpPr>
        <p:spPr bwMode="auto">
          <a:xfrm>
            <a:off x="2290089" y="2855627"/>
            <a:ext cx="2007929" cy="457195"/>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solidFill>
                  <a:schemeClr val="tx1">
                    <a:lumMod val="50000"/>
                  </a:schemeClr>
                </a:solidFill>
              </a:rPr>
              <a:t>HTML Helpers</a:t>
            </a:r>
            <a:endParaRPr lang="en-US" sz="2000" dirty="0">
              <a:solidFill>
                <a:schemeClr val="tx1">
                  <a:lumMod val="50000"/>
                </a:schemeClr>
              </a:solidFill>
            </a:endParaRPr>
          </a:p>
        </p:txBody>
      </p:sp>
      <p:sp>
        <p:nvSpPr>
          <p:cNvPr id="8" name="Rectangle 7"/>
          <p:cNvSpPr/>
          <p:nvPr/>
        </p:nvSpPr>
        <p:spPr bwMode="auto">
          <a:xfrm>
            <a:off x="4850381" y="2855627"/>
            <a:ext cx="2007929" cy="457195"/>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solidFill>
                  <a:schemeClr val="tx1">
                    <a:lumMod val="50000"/>
                  </a:schemeClr>
                </a:solidFill>
              </a:rPr>
              <a:t>HTML Helpers</a:t>
            </a:r>
            <a:endParaRPr lang="en-US" sz="2000" dirty="0">
              <a:solidFill>
                <a:schemeClr val="tx1">
                  <a:lumMod val="50000"/>
                </a:schemeClr>
              </a:solidFill>
            </a:endParaRPr>
          </a:p>
        </p:txBody>
      </p:sp>
      <p:sp>
        <p:nvSpPr>
          <p:cNvPr id="9" name="Rectangle 8"/>
          <p:cNvSpPr/>
          <p:nvPr/>
        </p:nvSpPr>
        <p:spPr bwMode="auto">
          <a:xfrm>
            <a:off x="4848516" y="3402699"/>
            <a:ext cx="2007929" cy="457195"/>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solidFill>
                  <a:schemeClr val="tx1">
                    <a:lumMod val="50000"/>
                  </a:schemeClr>
                </a:solidFill>
              </a:rPr>
              <a:t>Controllers</a:t>
            </a:r>
            <a:endParaRPr lang="en-US" sz="2000" dirty="0">
              <a:solidFill>
                <a:schemeClr val="tx1">
                  <a:lumMod val="50000"/>
                </a:schemeClr>
              </a:solidFill>
            </a:endParaRPr>
          </a:p>
        </p:txBody>
      </p:sp>
      <p:sp>
        <p:nvSpPr>
          <p:cNvPr id="10" name="Rectangle 9"/>
          <p:cNvSpPr/>
          <p:nvPr/>
        </p:nvSpPr>
        <p:spPr bwMode="auto">
          <a:xfrm>
            <a:off x="7408808" y="3401359"/>
            <a:ext cx="2007929" cy="457195"/>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solidFill>
                  <a:schemeClr val="tx1">
                    <a:lumMod val="50000"/>
                  </a:schemeClr>
                </a:solidFill>
              </a:rPr>
              <a:t>Controllers</a:t>
            </a:r>
            <a:endParaRPr lang="en-US" sz="2000" dirty="0">
              <a:solidFill>
                <a:schemeClr val="tx1">
                  <a:lumMod val="50000"/>
                </a:schemeClr>
              </a:solidFill>
            </a:endParaRPr>
          </a:p>
        </p:txBody>
      </p:sp>
      <p:sp>
        <p:nvSpPr>
          <p:cNvPr id="11" name="Rectangle 10"/>
          <p:cNvSpPr/>
          <p:nvPr/>
        </p:nvSpPr>
        <p:spPr bwMode="auto">
          <a:xfrm>
            <a:off x="4848516" y="3948431"/>
            <a:ext cx="2007929" cy="457195"/>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solidFill>
                  <a:schemeClr val="tx1">
                    <a:lumMod val="50000"/>
                  </a:schemeClr>
                </a:solidFill>
              </a:rPr>
              <a:t>Actions</a:t>
            </a:r>
            <a:endParaRPr lang="en-US" sz="2000" dirty="0">
              <a:solidFill>
                <a:schemeClr val="tx1">
                  <a:lumMod val="50000"/>
                </a:schemeClr>
              </a:solidFill>
            </a:endParaRPr>
          </a:p>
        </p:txBody>
      </p:sp>
      <p:sp>
        <p:nvSpPr>
          <p:cNvPr id="12" name="Rectangle 11"/>
          <p:cNvSpPr/>
          <p:nvPr/>
        </p:nvSpPr>
        <p:spPr bwMode="auto">
          <a:xfrm>
            <a:off x="7408808" y="3947091"/>
            <a:ext cx="2007929" cy="457195"/>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solidFill>
                  <a:schemeClr val="tx1">
                    <a:lumMod val="50000"/>
                  </a:schemeClr>
                </a:solidFill>
              </a:rPr>
              <a:t>Actions</a:t>
            </a:r>
            <a:endParaRPr lang="en-US" sz="2000" dirty="0">
              <a:solidFill>
                <a:schemeClr val="tx1">
                  <a:lumMod val="50000"/>
                </a:schemeClr>
              </a:solidFill>
            </a:endParaRPr>
          </a:p>
        </p:txBody>
      </p:sp>
      <p:sp>
        <p:nvSpPr>
          <p:cNvPr id="13" name="Rectangle 12"/>
          <p:cNvSpPr/>
          <p:nvPr/>
        </p:nvSpPr>
        <p:spPr bwMode="auto">
          <a:xfrm>
            <a:off x="4848516" y="4497065"/>
            <a:ext cx="2007929" cy="457195"/>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solidFill>
                  <a:schemeClr val="tx1">
                    <a:lumMod val="50000"/>
                  </a:schemeClr>
                </a:solidFill>
              </a:rPr>
              <a:t>Filters</a:t>
            </a:r>
            <a:endParaRPr lang="en-US" sz="2000" dirty="0">
              <a:solidFill>
                <a:schemeClr val="tx1">
                  <a:lumMod val="50000"/>
                </a:schemeClr>
              </a:solidFill>
            </a:endParaRPr>
          </a:p>
        </p:txBody>
      </p:sp>
      <p:sp>
        <p:nvSpPr>
          <p:cNvPr id="14" name="Rectangle 13"/>
          <p:cNvSpPr/>
          <p:nvPr/>
        </p:nvSpPr>
        <p:spPr bwMode="auto">
          <a:xfrm>
            <a:off x="7408808" y="4495725"/>
            <a:ext cx="2007929" cy="457195"/>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solidFill>
                  <a:schemeClr val="tx1">
                    <a:lumMod val="50000"/>
                  </a:schemeClr>
                </a:solidFill>
              </a:rPr>
              <a:t>Filters</a:t>
            </a:r>
            <a:endParaRPr lang="en-US" sz="2000" dirty="0">
              <a:solidFill>
                <a:schemeClr val="tx1">
                  <a:lumMod val="50000"/>
                </a:schemeClr>
              </a:solidFill>
            </a:endParaRPr>
          </a:p>
        </p:txBody>
      </p:sp>
      <p:sp>
        <p:nvSpPr>
          <p:cNvPr id="15" name="Rectangle 14"/>
          <p:cNvSpPr/>
          <p:nvPr/>
        </p:nvSpPr>
        <p:spPr bwMode="auto">
          <a:xfrm>
            <a:off x="4848516" y="5042797"/>
            <a:ext cx="2007929" cy="457195"/>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solidFill>
                  <a:schemeClr val="tx1">
                    <a:lumMod val="50000"/>
                  </a:schemeClr>
                </a:solidFill>
              </a:rPr>
              <a:t>Model binding</a:t>
            </a:r>
            <a:endParaRPr lang="en-US" sz="2000" dirty="0">
              <a:solidFill>
                <a:schemeClr val="tx1">
                  <a:lumMod val="50000"/>
                </a:schemeClr>
              </a:solidFill>
            </a:endParaRPr>
          </a:p>
        </p:txBody>
      </p:sp>
      <p:sp>
        <p:nvSpPr>
          <p:cNvPr id="16" name="Rectangle 15"/>
          <p:cNvSpPr/>
          <p:nvPr/>
        </p:nvSpPr>
        <p:spPr bwMode="auto">
          <a:xfrm>
            <a:off x="7408808" y="5041457"/>
            <a:ext cx="2007929" cy="457195"/>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solidFill>
                  <a:schemeClr val="tx1">
                    <a:lumMod val="50000"/>
                  </a:schemeClr>
                </a:solidFill>
              </a:rPr>
              <a:t>Model binding</a:t>
            </a:r>
            <a:endParaRPr lang="en-US" sz="2000" dirty="0">
              <a:solidFill>
                <a:schemeClr val="tx1">
                  <a:lumMod val="50000"/>
                </a:schemeClr>
              </a:solidFill>
            </a:endParaRPr>
          </a:p>
        </p:txBody>
      </p:sp>
      <p:sp>
        <p:nvSpPr>
          <p:cNvPr id="17" name="Rectangle 16"/>
          <p:cNvSpPr/>
          <p:nvPr/>
        </p:nvSpPr>
        <p:spPr bwMode="auto">
          <a:xfrm>
            <a:off x="4848516" y="5587189"/>
            <a:ext cx="2007929" cy="457195"/>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solidFill>
                  <a:schemeClr val="tx1">
                    <a:lumMod val="50000"/>
                  </a:schemeClr>
                </a:solidFill>
              </a:rPr>
              <a:t>DI</a:t>
            </a:r>
            <a:endParaRPr lang="en-US" sz="2000" dirty="0">
              <a:solidFill>
                <a:schemeClr val="tx1">
                  <a:lumMod val="50000"/>
                </a:schemeClr>
              </a:solidFill>
            </a:endParaRPr>
          </a:p>
        </p:txBody>
      </p:sp>
      <p:sp>
        <p:nvSpPr>
          <p:cNvPr id="18" name="Rectangle 17"/>
          <p:cNvSpPr/>
          <p:nvPr/>
        </p:nvSpPr>
        <p:spPr bwMode="auto">
          <a:xfrm>
            <a:off x="7408808" y="5585849"/>
            <a:ext cx="2007929" cy="457195"/>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solidFill>
                  <a:schemeClr val="tx1">
                    <a:lumMod val="50000"/>
                  </a:schemeClr>
                </a:solidFill>
              </a:rPr>
              <a:t>DI</a:t>
            </a:r>
            <a:endParaRPr lang="en-US" sz="2000" dirty="0">
              <a:solidFill>
                <a:schemeClr val="tx1">
                  <a:lumMod val="50000"/>
                </a:schemeClr>
              </a:solidFill>
            </a:endParaRPr>
          </a:p>
        </p:txBody>
      </p:sp>
    </p:spTree>
    <p:extLst>
      <p:ext uri="{BB962C8B-B14F-4D97-AF65-F5344CB8AC3E}">
        <p14:creationId xmlns:p14="http://schemas.microsoft.com/office/powerpoint/2010/main" val="38996290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2237" y="2049462"/>
            <a:ext cx="12115800" cy="2862322"/>
          </a:xfrm>
          <a:prstGeom prst="rect">
            <a:avLst/>
          </a:prstGeom>
        </p:spPr>
        <p:txBody>
          <a:bodyPr wrap="square">
            <a:spAutoFit/>
          </a:bodyPr>
          <a:lstStyle/>
          <a:p>
            <a:pPr algn="ctr"/>
            <a:r>
              <a:rPr lang="en-US" sz="6000" dirty="0">
                <a:latin typeface="+mj-lt"/>
              </a:rPr>
              <a:t>MVC + Web API + Web Pages =</a:t>
            </a:r>
            <a:br>
              <a:rPr lang="en-US" sz="6000" dirty="0">
                <a:latin typeface="+mj-lt"/>
              </a:rPr>
            </a:br>
            <a:r>
              <a:rPr lang="en-US" sz="6000" dirty="0">
                <a:latin typeface="+mj-lt"/>
              </a:rPr>
              <a:t> </a:t>
            </a:r>
            <a:br>
              <a:rPr lang="en-US" sz="6000" dirty="0">
                <a:latin typeface="+mj-lt"/>
              </a:rPr>
            </a:br>
            <a:r>
              <a:rPr lang="en-US" sz="6000" dirty="0">
                <a:latin typeface="+mj-lt"/>
              </a:rPr>
              <a:t>ASP.NET MVC 6</a:t>
            </a:r>
          </a:p>
        </p:txBody>
      </p:sp>
    </p:spTree>
    <p:extLst>
      <p:ext uri="{BB962C8B-B14F-4D97-AF65-F5344CB8AC3E}">
        <p14:creationId xmlns:p14="http://schemas.microsoft.com/office/powerpoint/2010/main" val="165088961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6: </a:t>
            </a:r>
            <a:r>
              <a:rPr lang="en-US" dirty="0" smtClean="0"/>
              <a:t>MVC</a:t>
            </a:r>
            <a:r>
              <a:rPr lang="en-US" dirty="0"/>
              <a:t>, Web API, Web Pages</a:t>
            </a:r>
          </a:p>
        </p:txBody>
      </p:sp>
      <p:sp>
        <p:nvSpPr>
          <p:cNvPr id="3" name="Text Placeholder 2"/>
          <p:cNvSpPr>
            <a:spLocks noGrp="1"/>
          </p:cNvSpPr>
          <p:nvPr>
            <p:ph type="body" sz="quarter" idx="11"/>
          </p:nvPr>
        </p:nvSpPr>
        <p:spPr>
          <a:xfrm>
            <a:off x="274639" y="1212849"/>
            <a:ext cx="11889564" cy="4801314"/>
          </a:xfrm>
        </p:spPr>
        <p:txBody>
          <a:bodyPr/>
          <a:lstStyle/>
          <a:p>
            <a:r>
              <a:rPr lang="en-US" dirty="0" smtClean="0"/>
              <a:t>One set of concepts – remove duplication</a:t>
            </a:r>
          </a:p>
          <a:p>
            <a:r>
              <a:rPr lang="en-US" dirty="0" smtClean="0"/>
              <a:t>Web UI and Web APIs</a:t>
            </a:r>
          </a:p>
          <a:p>
            <a:r>
              <a:rPr lang="en-US" dirty="0" smtClean="0"/>
              <a:t>Smooth transition from Web Pages to MVC (future)</a:t>
            </a:r>
          </a:p>
          <a:p>
            <a:r>
              <a:rPr lang="en-US" dirty="0" smtClean="0"/>
              <a:t>Built DI first</a:t>
            </a:r>
          </a:p>
          <a:p>
            <a:r>
              <a:rPr lang="en-US" dirty="0"/>
              <a:t>Built on ASP.NET 5</a:t>
            </a:r>
          </a:p>
          <a:p>
            <a:r>
              <a:rPr lang="en-US" dirty="0" smtClean="0"/>
              <a:t>Runs on IIS or self-hosted</a:t>
            </a:r>
          </a:p>
          <a:p>
            <a:r>
              <a:rPr lang="en-US" dirty="0" smtClean="0"/>
              <a:t>Supports .NET Core</a:t>
            </a:r>
          </a:p>
        </p:txBody>
      </p:sp>
    </p:spTree>
    <p:extLst>
      <p:ext uri="{BB962C8B-B14F-4D97-AF65-F5344CB8AC3E}">
        <p14:creationId xmlns:p14="http://schemas.microsoft.com/office/powerpoint/2010/main" val="2030415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415772"/>
          </a:xfrm>
        </p:spPr>
        <p:txBody>
          <a:bodyPr/>
          <a:lstStyle/>
          <a:p>
            <a:pPr marL="0" indent="0">
              <a:buNone/>
            </a:pPr>
            <a:r>
              <a:rPr lang="en-US" dirty="0" smtClean="0"/>
              <a:t>File / New experience</a:t>
            </a:r>
          </a:p>
          <a:p>
            <a:pPr marL="0" indent="0">
              <a:buNone/>
            </a:pPr>
            <a:r>
              <a:rPr lang="en-US" dirty="0" smtClean="0"/>
              <a:t>Model / View / Controller code and interactions</a:t>
            </a:r>
            <a:endParaRPr lang="en-US" dirty="0"/>
          </a:p>
        </p:txBody>
      </p:sp>
      <p:sp>
        <p:nvSpPr>
          <p:cNvPr id="3" name="Title 2"/>
          <p:cNvSpPr>
            <a:spLocks noGrp="1"/>
          </p:cNvSpPr>
          <p:nvPr>
            <p:ph type="title"/>
          </p:nvPr>
        </p:nvSpPr>
        <p:spPr/>
        <p:txBody>
          <a:bodyPr/>
          <a:lstStyle/>
          <a:p>
            <a:r>
              <a:rPr lang="en-US" dirty="0" smtClean="0"/>
              <a:t>What’s stayed the same</a:t>
            </a:r>
            <a:endParaRPr lang="en-US" dirty="0"/>
          </a:p>
        </p:txBody>
      </p:sp>
    </p:spTree>
    <p:extLst>
      <p:ext uri="{BB962C8B-B14F-4D97-AF65-F5344CB8AC3E}">
        <p14:creationId xmlns:p14="http://schemas.microsoft.com/office/powerpoint/2010/main" val="41630481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801314"/>
          </a:xfrm>
        </p:spPr>
        <p:txBody>
          <a:bodyPr/>
          <a:lstStyle/>
          <a:p>
            <a:pPr marL="0" indent="0" fontAlgn="ctr">
              <a:buNone/>
            </a:pPr>
            <a:r>
              <a:rPr lang="en-US" dirty="0"/>
              <a:t>Controller </a:t>
            </a:r>
            <a:r>
              <a:rPr lang="en-US" dirty="0" smtClean="0"/>
              <a:t>invocation (e.g. POCO Controllers)</a:t>
            </a:r>
            <a:endParaRPr lang="en-US" dirty="0"/>
          </a:p>
          <a:p>
            <a:pPr marL="0" indent="0" fontAlgn="ctr">
              <a:buNone/>
            </a:pPr>
            <a:r>
              <a:rPr lang="en-US" dirty="0"/>
              <a:t>Katana to ASP.NET 5 middleware</a:t>
            </a:r>
          </a:p>
          <a:p>
            <a:pPr marL="0" indent="0" fontAlgn="ctr">
              <a:buNone/>
            </a:pPr>
            <a:r>
              <a:rPr lang="en-US" dirty="0" smtClean="0"/>
              <a:t>DI</a:t>
            </a:r>
            <a:endParaRPr lang="en-US" dirty="0"/>
          </a:p>
          <a:p>
            <a:pPr marL="0" indent="0" fontAlgn="ctr">
              <a:buNone/>
            </a:pPr>
            <a:r>
              <a:rPr lang="en-US" dirty="0" smtClean="0"/>
              <a:t>Views</a:t>
            </a:r>
          </a:p>
          <a:p>
            <a:pPr marL="0" indent="0" fontAlgn="ctr">
              <a:buNone/>
            </a:pPr>
            <a:r>
              <a:rPr lang="en-US" dirty="0" err="1" smtClean="0"/>
              <a:t>Config</a:t>
            </a:r>
            <a:endParaRPr lang="en-US" dirty="0" smtClean="0"/>
          </a:p>
          <a:p>
            <a:pPr marL="0" indent="0" fontAlgn="ctr">
              <a:buNone/>
            </a:pPr>
            <a:r>
              <a:rPr lang="en-US" dirty="0" smtClean="0"/>
              <a:t>Namespace</a:t>
            </a:r>
          </a:p>
          <a:p>
            <a:pPr marL="0" indent="0" fontAlgn="ctr">
              <a:buNone/>
            </a:pPr>
            <a:r>
              <a:rPr lang="en-US" dirty="0" err="1" smtClean="0"/>
              <a:t>System.Web</a:t>
            </a:r>
            <a:endParaRPr lang="en-US" dirty="0"/>
          </a:p>
        </p:txBody>
      </p:sp>
      <p:sp>
        <p:nvSpPr>
          <p:cNvPr id="3" name="Title 2"/>
          <p:cNvSpPr>
            <a:spLocks noGrp="1"/>
          </p:cNvSpPr>
          <p:nvPr>
            <p:ph type="title"/>
          </p:nvPr>
        </p:nvSpPr>
        <p:spPr/>
        <p:txBody>
          <a:bodyPr/>
          <a:lstStyle/>
          <a:p>
            <a:r>
              <a:rPr lang="en-US" dirty="0" smtClean="0"/>
              <a:t>What’s changed</a:t>
            </a:r>
            <a:endParaRPr lang="en-US" dirty="0"/>
          </a:p>
        </p:txBody>
      </p:sp>
    </p:spTree>
    <p:extLst>
      <p:ext uri="{BB962C8B-B14F-4D97-AF65-F5344CB8AC3E}">
        <p14:creationId xmlns:p14="http://schemas.microsoft.com/office/powerpoint/2010/main" val="16624174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Getting Started with ASP.NET MVC 6</a:t>
            </a:r>
            <a:endParaRPr lang="en-US" dirty="0"/>
          </a:p>
        </p:txBody>
      </p:sp>
      <p:sp>
        <p:nvSpPr>
          <p:cNvPr id="2" name="Content Placeholder 1"/>
          <p:cNvSpPr>
            <a:spLocks noGrp="1"/>
          </p:cNvSpPr>
          <p:nvPr>
            <p:ph type="body" sz="quarter" idx="11"/>
          </p:nvPr>
        </p:nvSpPr>
        <p:spPr>
          <a:xfrm>
            <a:off x="274639" y="1212849"/>
            <a:ext cx="11889564" cy="4801314"/>
          </a:xfrm>
        </p:spPr>
        <p:txBody>
          <a:bodyPr/>
          <a:lstStyle/>
          <a:p>
            <a:r>
              <a:rPr lang="en-US" dirty="0" smtClean="0"/>
              <a:t>Add the MVC package: </a:t>
            </a:r>
            <a:r>
              <a:rPr lang="en-US" dirty="0" err="1" smtClean="0"/>
              <a:t>Microsoft.AspNet.Mvc</a:t>
            </a:r>
            <a:endParaRPr lang="en-US" dirty="0" smtClean="0"/>
          </a:p>
          <a:p>
            <a:r>
              <a:rPr lang="en-US" dirty="0" smtClean="0"/>
              <a:t>Add the MVC services</a:t>
            </a:r>
          </a:p>
          <a:p>
            <a:r>
              <a:rPr lang="en-US" dirty="0" smtClean="0"/>
              <a:t>Configure MVC options</a:t>
            </a:r>
          </a:p>
          <a:p>
            <a:r>
              <a:rPr lang="en-US" dirty="0" smtClean="0"/>
              <a:t>Setup your MVC </a:t>
            </a:r>
            <a:r>
              <a:rPr lang="en-US" dirty="0" smtClean="0"/>
              <a:t>routes</a:t>
            </a:r>
          </a:p>
          <a:p>
            <a:endParaRPr lang="en-US" dirty="0" smtClean="0"/>
          </a:p>
          <a:p>
            <a:r>
              <a:rPr lang="en-US" i="1" dirty="0" smtClean="0"/>
              <a:t>Or</a:t>
            </a:r>
            <a:r>
              <a:rPr lang="en-US" dirty="0" smtClean="0"/>
              <a:t> just create a new ASP.NET 5 Starter Web App</a:t>
            </a:r>
          </a:p>
          <a:p>
            <a:r>
              <a:rPr lang="en-US" dirty="0" smtClean="0"/>
              <a:t>Samples and source at </a:t>
            </a:r>
            <a:r>
              <a:rPr lang="en-US" dirty="0" smtClean="0">
                <a:hlinkClick r:id="rId3"/>
              </a:rPr>
              <a:t>https://github.com/aspnet/mvc</a:t>
            </a:r>
            <a:r>
              <a:rPr lang="en-US" dirty="0" smtClean="0"/>
              <a:t> </a:t>
            </a:r>
          </a:p>
        </p:txBody>
      </p:sp>
    </p:spTree>
    <p:extLst>
      <p:ext uri="{BB962C8B-B14F-4D97-AF65-F5344CB8AC3E}">
        <p14:creationId xmlns:p14="http://schemas.microsoft.com/office/powerpoint/2010/main" val="42716602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209973"/>
            <a:ext cx="9753598" cy="3475534"/>
          </a:xfrm>
        </p:spPr>
        <p:txBody>
          <a:bodyPr/>
          <a:lstStyle/>
          <a:p>
            <a:r>
              <a:rPr lang="en-US" dirty="0" smtClean="0"/>
              <a:t>Getting Started With </a:t>
            </a:r>
            <a:r>
              <a:rPr lang="en-US" dirty="0" smtClean="0"/>
              <a:t>ASP.NET MVC </a:t>
            </a:r>
            <a:r>
              <a:rPr lang="en-US" dirty="0" smtClean="0"/>
              <a:t>6</a:t>
            </a:r>
            <a:endParaRPr lang="en-US" dirty="0"/>
          </a:p>
        </p:txBody>
      </p:sp>
      <p:sp>
        <p:nvSpPr>
          <p:cNvPr id="3" name="Text Placeholder 2"/>
          <p:cNvSpPr>
            <a:spLocks noGrp="1"/>
          </p:cNvSpPr>
          <p:nvPr>
            <p:ph type="body" sz="quarter" idx="12"/>
          </p:nvPr>
        </p:nvSpPr>
        <p:spPr>
          <a:xfrm>
            <a:off x="274639" y="4685507"/>
            <a:ext cx="9753598" cy="1829593"/>
          </a:xfrm>
        </p:spPr>
        <p:txBody>
          <a:bodyPr/>
          <a:lstStyle/>
          <a:p>
            <a:r>
              <a:rPr lang="en-US" dirty="0" smtClean="0"/>
              <a:t>Demo</a:t>
            </a:r>
            <a:endParaRPr lang="en-US" dirty="0"/>
          </a:p>
        </p:txBody>
      </p:sp>
    </p:spTree>
    <p:extLst>
      <p:ext uri="{BB962C8B-B14F-4D97-AF65-F5344CB8AC3E}">
        <p14:creationId xmlns:p14="http://schemas.microsoft.com/office/powerpoint/2010/main" val="4002968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Routing</a:t>
            </a:r>
            <a:endParaRPr lang="en-US" dirty="0"/>
          </a:p>
        </p:txBody>
      </p:sp>
      <p:sp>
        <p:nvSpPr>
          <p:cNvPr id="5" name="Text Placeholder 4"/>
          <p:cNvSpPr>
            <a:spLocks noGrp="1"/>
          </p:cNvSpPr>
          <p:nvPr>
            <p:ph type="body" sz="quarter" idx="11"/>
          </p:nvPr>
        </p:nvSpPr>
        <p:spPr>
          <a:xfrm>
            <a:off x="274639" y="1212849"/>
            <a:ext cx="11889564" cy="5693866"/>
          </a:xfrm>
        </p:spPr>
        <p:txBody>
          <a:bodyPr/>
          <a:lstStyle/>
          <a:p>
            <a:r>
              <a:rPr lang="en-US" dirty="0" smtClean="0"/>
              <a:t>MVC is based on the ASP.NET 5 routing middleware</a:t>
            </a:r>
          </a:p>
          <a:p>
            <a:r>
              <a:rPr lang="en-US" dirty="0" smtClean="0"/>
              <a:t>Routes fall through by default</a:t>
            </a:r>
          </a:p>
          <a:p>
            <a:pPr lvl="1"/>
            <a:r>
              <a:rPr lang="en-US" dirty="0" smtClean="0"/>
              <a:t>Fewer problems with route ordering due to a greedy route</a:t>
            </a:r>
          </a:p>
          <a:p>
            <a:r>
              <a:rPr lang="en-US" dirty="0" smtClean="0"/>
              <a:t>Compact route template syntax for default values, route constraints, optional values</a:t>
            </a:r>
          </a:p>
          <a:p>
            <a:pPr lvl="1"/>
            <a:r>
              <a:rPr lang="en-US" dirty="0" smtClean="0"/>
              <a:t>Ex. {controller=Home}/{action=Index}/{id?}</a:t>
            </a:r>
          </a:p>
          <a:p>
            <a:r>
              <a:rPr lang="en-US" dirty="0" smtClean="0"/>
              <a:t>Attribute </a:t>
            </a:r>
            <a:r>
              <a:rPr lang="en-US" dirty="0"/>
              <a:t>routing enabled by </a:t>
            </a:r>
            <a:r>
              <a:rPr lang="en-US" dirty="0" smtClean="0"/>
              <a:t>default</a:t>
            </a:r>
          </a:p>
          <a:p>
            <a:r>
              <a:rPr lang="en-US" dirty="0" smtClean="0"/>
              <a:t>Keep it DRY with area/controller/action route tokens</a:t>
            </a:r>
          </a:p>
          <a:p>
            <a:pPr lvl="1"/>
            <a:r>
              <a:rPr lang="en-US" dirty="0" smtClean="0"/>
              <a:t>Ex. [Route(“</a:t>
            </a:r>
            <a:r>
              <a:rPr lang="en-US" dirty="0" err="1" smtClean="0"/>
              <a:t>api</a:t>
            </a:r>
            <a:r>
              <a:rPr lang="en-US" dirty="0" smtClean="0"/>
              <a:t>/[controller]”)]</a:t>
            </a:r>
            <a:endParaRPr lang="en-US" dirty="0"/>
          </a:p>
          <a:p>
            <a:endParaRPr lang="en-US" dirty="0"/>
          </a:p>
        </p:txBody>
      </p:sp>
    </p:spTree>
    <p:extLst>
      <p:ext uri="{BB962C8B-B14F-4D97-AF65-F5344CB8AC3E}">
        <p14:creationId xmlns:p14="http://schemas.microsoft.com/office/powerpoint/2010/main" val="6261496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uild">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 id="{D1C68606-4399-4FB6-84E3-7ACBD136E554}" vid="{AE4D14AF-2BA8-4F77-B6DE-52B1C884B7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CBE8A0D253ED1A4AAAE93FF9B973EB7E0027C1F5D9CEFE6046B3BCA4D310D11AA7" ma:contentTypeVersion="25" ma:contentTypeDescription="" ma:contentTypeScope="" ma:versionID="811ef41e954035cd29ce0c884bac93e3">
  <xsd:schema xmlns:xsd="http://www.w3.org/2001/XMLSchema" xmlns:xs="http://www.w3.org/2001/XMLSchema" xmlns:p="http://schemas.microsoft.com/office/2006/metadata/properties" xmlns:ns1="http://schemas.microsoft.com/sharepoint/v3" xmlns:ns2="e36bfbf9-5e42-489c-a259-4c54eb22cb57" xmlns:ns3="230e9df3-be65-4c73-a93b-d1236ebd677e" targetNamespace="http://schemas.microsoft.com/office/2006/metadata/properties" ma:root="true" ma:fieldsID="9c578a67b7ebda485b9f38997ab9a609" ns1:_="" ns2:_="" ns3:_="">
    <xsd:import namespace="http://schemas.microsoft.com/sharepoint/v3"/>
    <xsd:import namespace="e36bfbf9-5e42-489c-a259-4c54eb22cb57"/>
    <xsd:import namespace="230e9df3-be65-4c73-a93b-d1236ebd677e"/>
    <xsd:element name="properties">
      <xsd:complexType>
        <xsd:sequence>
          <xsd:element name="documentManagement">
            <xsd:complexType>
              <xsd:all>
                <xsd:element ref="ns2:i23d7ba649194ae1bace8707520bbe5b" minOccurs="0"/>
                <xsd:element ref="ns3:TaxCatchAll" minOccurs="0"/>
                <xsd:element ref="ns3:TaxCatchAllLabel" minOccurs="0"/>
                <xsd:element ref="ns2:l3c4e8b902d24cac82560b32d42c7cb4" minOccurs="0"/>
                <xsd:element ref="ns2:o359a72c0e394a2bbc3ef6c803acc180"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915802bd8fb417bbe5f6f423fd076a0" minOccurs="0"/>
                <xsd:element ref="ns2:g9dd8d57dc62470db6c80d9bb76f6f98" minOccurs="0"/>
                <xsd:element ref="ns2:ha6fe286c6b34f98b7bef39f1ccb86a0" minOccurs="0"/>
                <xsd:element ref="ns2:Session_x0020_Code" minOccurs="0"/>
                <xsd:element ref="ns2:MS_x0020_Content_x0020_Owner" minOccurs="0"/>
                <xsd:element ref="ns2:o05f84fa51b8493184c53e88c1048d4a" minOccurs="0"/>
                <xsd:element ref="ns2:SharedWithUsers" minOccurs="0"/>
                <xsd:element ref="ns3:TaxKeywordTaxHTField" minOccurs="0"/>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4" nillable="true" ma:displayName="Rating (0-5)" ma:decimals="2" ma:description="Average value of all the ratings that have been submitted" ma:internalName="AverageRating" ma:readOnly="true">
      <xsd:simpleType>
        <xsd:restriction base="dms:Number"/>
      </xsd:simpleType>
    </xsd:element>
    <xsd:element name="RatingCount" ma:index="35" nillable="true" ma:displayName="Number of Ratings" ma:decimals="0" ma:description="Number of ratings submitted" ma:internalName="RatingCount" ma:readOnly="true">
      <xsd:simpleType>
        <xsd:restriction base="dms:Number"/>
      </xsd:simpleType>
    </xsd:element>
    <xsd:element name="RatedBy" ma:index="36"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37" nillable="true" ma:displayName="User ratings" ma:description="User ratings for the item" ma:hidden="true" ma:internalName="Ratings">
      <xsd:simpleType>
        <xsd:restriction base="dms:Note"/>
      </xsd:simpleType>
    </xsd:element>
    <xsd:element name="LikesCount" ma:index="38" nillable="true" ma:displayName="Number of Likes" ma:internalName="LikesCount">
      <xsd:simpleType>
        <xsd:restriction base="dms:Unknown"/>
      </xsd:simpleType>
    </xsd:element>
    <xsd:element name="LikedBy" ma:index="39"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36bfbf9-5e42-489c-a259-4c54eb22cb57" elementFormDefault="qualified">
    <xsd:import namespace="http://schemas.microsoft.com/office/2006/documentManagement/types"/>
    <xsd:import namespace="http://schemas.microsoft.com/office/infopath/2007/PartnerControls"/>
    <xsd:element name="i23d7ba649194ae1bace8707520bbe5b" ma:index="8" nillable="true" ma:taxonomy="true" ma:internalName="i23d7ba649194ae1bace8707520bbe5b" ma:taxonomyFieldName="Event_x0020_Name" ma:displayName="Event Name" ma:default="" ma:fieldId="{223d7ba6-4919-4ae1-bace-8707520bbe5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l3c4e8b902d24cac82560b32d42c7cb4" ma:index="12" nillable="true" ma:taxonomy="true" ma:internalName="l3c4e8b902d24cac82560b32d42c7cb4" ma:taxonomyFieldName="Event_x0020_Location" ma:displayName="Event Location" ma:default="" ma:fieldId="{53c4e8b9-02d2-4cac-8256-0b32d42c7cb4}"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o359a72c0e394a2bbc3ef6c803acc180" ma:index="14" nillable="true" ma:taxonomy="true" ma:internalName="o359a72c0e394a2bbc3ef6c803acc180" ma:taxonomyFieldName="Event_x0020_Venue" ma:displayName="Event Venue" ma:default="" ma:fieldId="{8359a72c-0e39-4a2b-bc3e-f6c803acc180}"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915802bd8fb417bbe5f6f423fd076a0" ma:index="21" nillable="true" ma:taxonomy="true" ma:internalName="o915802bd8fb417bbe5f6f423fd076a0" ma:taxonomyFieldName="Audience1" ma:displayName="Audience" ma:default="" ma:fieldId="{8915802b-d8fb-417b-be5f-6f423fd076a0}"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g9dd8d57dc62470db6c80d9bb76f6f98" ma:index="23" nillable="true" ma:taxonomy="true" ma:internalName="g9dd8d57dc62470db6c80d9bb76f6f98" ma:taxonomyFieldName="Product" ma:displayName="Product" ma:default="" ma:fieldId="{09dd8d57-dc62-470d-b6c8-0d9bb76f6f98}" ma:taxonomyMulti="true" ma:sspId="e385fb40-52d4-4fae-9c5b-3e8ff8a5878e" ma:termSetId="9bb0a48c-16c3-4e7a-9e9e-0bc708463e1a" ma:anchorId="00000000-0000-0000-0000-000000000000" ma:open="false" ma:isKeyword="false">
      <xsd:complexType>
        <xsd:sequence>
          <xsd:element ref="pc:Terms" minOccurs="0" maxOccurs="1"/>
        </xsd:sequence>
      </xsd:complexType>
    </xsd:element>
    <xsd:element name="ha6fe286c6b34f98b7bef39f1ccb86a0" ma:index="25" nillable="true" ma:taxonomy="true" ma:internalName="ha6fe286c6b34f98b7bef39f1ccb86a0" ma:taxonomyFieldName="Campaign" ma:displayName="Campaign" ma:default="" ma:fieldId="{1a6fe286-c6b3-4f98-b7be-f39f1ccb86a0}" ma:sspId="e385fb40-52d4-4fae-9c5b-3e8ff8a5878e" ma:termSetId="eb6054b1-3a98-4c79-97b4-d20150dd266e" ma:anchorId="00000000-0000-0000-0000-000000000000" ma:open="false" ma:isKeyword="false">
      <xsd:complexType>
        <xsd:sequence>
          <xsd:element ref="pc:Terms" minOccurs="0" maxOccurs="1"/>
        </xsd:sequence>
      </xsd:complexType>
    </xsd:element>
    <xsd:element name="Session_x0020_Code" ma:index="27" nillable="true" ma:displayName="Session Code" ma:internalName="Session_x0020_Code">
      <xsd:simpleType>
        <xsd:restriction base="dms:Text">
          <xsd:maxLength value="255"/>
        </xsd:restriction>
      </xsd:simpleType>
    </xsd:element>
    <xsd:element name="MS_x0020_Content_x0020_Owner" ma:index="28"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05f84fa51b8493184c53e88c1048d4a" ma:index="29" nillable="true" ma:taxonomy="true" ma:internalName="o05f84fa51b8493184c53e88c1048d4a" ma:taxonomyFieldName="Track" ma:displayName="Track" ma:default="" ma:fieldId="{805f84fa-51b8-4931-84c5-3e88c1048d4a}" ma:sspId="e385fb40-52d4-4fae-9c5b-3e8ff8a5878e" ma:termSetId="da6d8183-76e5-42e9-8164-851f077ee475" ma:anchorId="00000000-0000-0000-0000-000000000000" ma:open="true" ma:isKeyword="false">
      <xsd:complexType>
        <xsd:sequence>
          <xsd:element ref="pc:Terms" minOccurs="0" maxOccurs="1"/>
        </xsd:sequence>
      </xsd:complexType>
    </xsd:element>
    <xsd:element name="SharedWithUsers" ma:index="3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7c5dec5b-b2d6-455d-9cd7-2e081f89458c}" ma:internalName="TaxCatchAll" ma:showField="CatchAllData"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7c5dec5b-b2d6-455d-9cd7-2e081f89458c}" ma:internalName="TaxCatchAllLabel" ma:readOnly="true" ma:showField="CatchAllDataLabel"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KeywordTaxHTField" ma:index="33"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398</Value>
      <Value>11</Value>
      <Value>3</Value>
      <Value>14</Value>
    </TaxCatchAll>
    <AverageRating xmlns="http://schemas.microsoft.com/sharepoint/v3" xsi:nil="true"/>
    <Event_x0020_End_x0020_Date xmlns="e36bfbf9-5e42-489c-a259-4c54eb22cb57">2015-01-30T08:00:00+00:00</Event_x0020_End_x0020_Date>
    <Event_x0020_Start_x0020_Date xmlns="e36bfbf9-5e42-489c-a259-4c54eb22cb57">2015-01-26T08:00:00+00:00</Event_x0020_Start_x0020_Date>
    <MS_x0020_Speaker xmlns="e36bfbf9-5e42-489c-a259-4c54eb22cb57">
      <UserInfo>
        <DisplayName/>
        <AccountId xsi:nil="true"/>
        <AccountType/>
      </UserInfo>
    </MS_x0020_Speaker>
    <External_x0020_Speaker xmlns="e36bfbf9-5e42-489c-a259-4c54eb22cb57" xsi:nil="true"/>
    <Session_x0020_Code xmlns="e36bfbf9-5e42-489c-a259-4c54eb22cb57">DEV406</Session_x0020_Code>
    <Presentation_x0020_Date xmlns="e36bfbf9-5e42-489c-a259-4c54eb22cb57">2015-01-26T00:00:00-08:00</Presentation_x0020_Date>
    <MS_x0020_Content_x0020_Owner xmlns="e36bfbf9-5e42-489c-a259-4c54eb22cb57">
      <UserInfo>
        <DisplayName/>
        <AccountId xsi:nil="true"/>
        <AccountType/>
      </UserInfo>
    </MS_x0020_Content_x0020_Owner>
    <o359a72c0e394a2bbc3ef6c803acc180 xmlns="e36bfbf9-5e42-489c-a259-4c54eb22cb57">
      <Terms xmlns="http://schemas.microsoft.com/office/infopath/2007/PartnerControls">
        <TermInfo xmlns="http://schemas.microsoft.com/office/infopath/2007/PartnerControls">
          <TermName xmlns="http://schemas.microsoft.com/office/infopath/2007/PartnerControls">Washington State Convention and Trade Center</TermName>
          <TermId xmlns="http://schemas.microsoft.com/office/infopath/2007/PartnerControls">2ebf141d-f871-4cc9-bf08-f87f112ab464</TermId>
        </TermInfo>
      </Terms>
    </o359a72c0e394a2bbc3ef6c803acc180>
    <LikesCount xmlns="http://schemas.microsoft.com/sharepoint/v3" xsi:nil="true"/>
    <o05f84fa51b8493184c53e88c1048d4a xmlns="e36bfbf9-5e42-489c-a259-4c54eb22cb57">
      <Terms xmlns="http://schemas.microsoft.com/office/infopath/2007/PartnerControls"/>
    </o05f84fa51b8493184c53e88c1048d4a>
    <Ratings xmlns="http://schemas.microsoft.com/sharepoint/v3" xsi:nil="true"/>
    <g9dd8d57dc62470db6c80d9bb76f6f98 xmlns="e36bfbf9-5e42-489c-a259-4c54eb22cb57">
      <Terms xmlns="http://schemas.microsoft.com/office/infopath/2007/PartnerControls"/>
    </g9dd8d57dc62470db6c80d9bb76f6f98>
    <ha6fe286c6b34f98b7bef39f1ccb86a0 xmlns="e36bfbf9-5e42-489c-a259-4c54eb22cb57">
      <Terms xmlns="http://schemas.microsoft.com/office/infopath/2007/PartnerControls"/>
    </ha6fe286c6b34f98b7bef39f1ccb86a0>
    <LikedBy xmlns="http://schemas.microsoft.com/sharepoint/v3">
      <UserInfo>
        <DisplayName/>
        <AccountId xsi:nil="true"/>
        <AccountType/>
      </UserInfo>
    </LikedBy>
    <o915802bd8fb417bbe5f6f423fd076a0 xmlns="e36bfbf9-5e42-489c-a259-4c54eb22cb57">
      <Terms xmlns="http://schemas.microsoft.com/office/infopath/2007/PartnerControls"/>
    </o915802bd8fb417bbe5f6f423fd076a0>
    <TaxKeywordTaxHTField xmlns="230e9df3-be65-4c73-a93b-d1236ebd677e">
      <Terms xmlns="http://schemas.microsoft.com/office/infopath/2007/PartnerControls">
        <TermInfo xmlns="http://schemas.microsoft.com/office/infopath/2007/PartnerControls">
          <TermName xmlns="http://schemas.microsoft.com/office/infopath/2007/PartnerControls">NDC - ASP.NET 5</TermName>
          <TermId xmlns="http://schemas.microsoft.com/office/infopath/2007/PartnerControls">2a894afe-c5d7-4c19-abd1-299f20d98c6d</TermId>
        </TermInfo>
      </Terms>
    </TaxKeywordTaxHTField>
    <i23d7ba649194ae1bace8707520bbe5b xmlns="e36bfbf9-5e42-489c-a259-4c54eb22cb57">
      <Terms xmlns="http://schemas.microsoft.com/office/infopath/2007/PartnerControls">
        <TermInfo xmlns="http://schemas.microsoft.com/office/infopath/2007/PartnerControls">
          <TermName xmlns="http://schemas.microsoft.com/office/infopath/2007/PartnerControls">TechReady</TermName>
          <TermId xmlns="http://schemas.microsoft.com/office/infopath/2007/PartnerControls">ebdf1b7d-d34f-4ccf-ac45-ca5a756d5c65</TermId>
        </TermInfo>
      </Terms>
    </i23d7ba649194ae1bace8707520bbe5b>
    <l3c4e8b902d24cac82560b32d42c7cb4 xmlns="e36bfbf9-5e42-489c-a259-4c54eb22cb57">
      <Terms xmlns="http://schemas.microsoft.com/office/infopath/2007/PartnerControls">
        <TermInfo xmlns="http://schemas.microsoft.com/office/infopath/2007/PartnerControls">
          <TermName xmlns="http://schemas.microsoft.com/office/infopath/2007/PartnerControls">Seattle</TermName>
          <TermId xmlns="http://schemas.microsoft.com/office/infopath/2007/PartnerControls">54f46ed2-c77e-4a59-b182-a4171fdb0d11</TermId>
        </TermInfo>
      </Terms>
    </l3c4e8b902d24cac82560b32d42c7cb4>
    <RatedBy xmlns="http://schemas.microsoft.com/sharepoint/v3">
      <UserInfo>
        <DisplayName/>
        <AccountId xsi:nil="true"/>
        <AccountType/>
      </UserInfo>
    </RatedB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CAB5FC-3224-439A-8A87-66BDC350A1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36bfbf9-5e42-489c-a259-4c54eb22cb57"/>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infopath/2007/PartnerControls"/>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http://schemas.microsoft.com/office/2006/documentManagement/types"/>
    <ds:schemaRef ds:uri="e36bfbf9-5e42-489c-a259-4c54eb22cb57"/>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TR20_BO_CT_Template</Template>
  <TotalTime>3120</TotalTime>
  <Words>1517</Words>
  <Application>Microsoft Office PowerPoint</Application>
  <PresentationFormat>Custom</PresentationFormat>
  <Paragraphs>144</Paragraphs>
  <Slides>17</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ＭＳ Ｐゴシック</vt:lpstr>
      <vt:lpstr>Arial</vt:lpstr>
      <vt:lpstr>Avenir LT Pro 45 Book</vt:lpstr>
      <vt:lpstr>Calibri</vt:lpstr>
      <vt:lpstr>Consolas</vt:lpstr>
      <vt:lpstr>Segoe UI</vt:lpstr>
      <vt:lpstr>Segoe UI Light</vt:lpstr>
      <vt:lpstr>Build</vt:lpstr>
      <vt:lpstr>ASP.NET MVC 6</vt:lpstr>
      <vt:lpstr>The world today – similar, but different</vt:lpstr>
      <vt:lpstr>PowerPoint Presentation</vt:lpstr>
      <vt:lpstr>MVC 6: MVC, Web API, Web Pages</vt:lpstr>
      <vt:lpstr>What’s stayed the same</vt:lpstr>
      <vt:lpstr>What’s changed</vt:lpstr>
      <vt:lpstr>Getting Started with ASP.NET MVC 6</vt:lpstr>
      <vt:lpstr>Getting Started With ASP.NET MVC 6</vt:lpstr>
      <vt:lpstr>Routing</vt:lpstr>
      <vt:lpstr>Areas</vt:lpstr>
      <vt:lpstr>Routing</vt:lpstr>
      <vt:lpstr>Model binding and formatting</vt:lpstr>
      <vt:lpstr>Dependency Injection</vt:lpstr>
      <vt:lpstr>TagHelpers</vt:lpstr>
      <vt:lpstr>Tag Helpers</vt:lpstr>
      <vt:lpstr>Tag Helpers</vt:lpstr>
      <vt:lpstr>ASP.NET MVC 6 resources</vt:lpstr>
    </vt:vector>
  </TitlesOfParts>
  <Manager>&lt;Speech writer name goes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NDC Workshop - ASP.NET 5</dc:title>
  <dc:subject>NDC - ASP.NET 5</dc:subject>
  <dc:creator>Jon Galloway</dc:creator>
  <cp:keywords>NDC - ASP.NET 5</cp:keywords>
  <cp:lastModifiedBy>Jon</cp:lastModifiedBy>
  <cp:revision>76</cp:revision>
  <dcterms:created xsi:type="dcterms:W3CDTF">2015-01-26T11:56:29Z</dcterms:created>
  <dcterms:modified xsi:type="dcterms:W3CDTF">2015-06-15T02:15:26Z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0x010100CBE8A0D253ED1A4AAAE93FF9B973EB7E0027C1F5D9CEFE6046B3BCA4D310D11AA7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11;#Washington State Convention and Trade Center|2ebf141d-f871-4cc9-bf08-f87f112ab464</vt:lpwstr>
  </property>
  <property fmtid="{D5CDD505-2E9C-101B-9397-08002B2CF9AE}" pid="7" name="Track">
    <vt:lpwstr/>
  </property>
  <property fmtid="{D5CDD505-2E9C-101B-9397-08002B2CF9AE}" pid="8" name="Event Location">
    <vt:lpwstr>3;#Seattle|54f46ed2-c77e-4a59-b182-a4171fdb0d11</vt:lpwstr>
  </property>
  <property fmtid="{D5CDD505-2E9C-101B-9397-08002B2CF9AE}" pid="9" name="Campaign">
    <vt:lpwstr/>
  </property>
  <property fmtid="{D5CDD505-2E9C-101B-9397-08002B2CF9AE}" pid="10" name="TaxKeyword">
    <vt:lpwstr>398;#TechReady 20|d66e15dc-e38a-4dc4-bb8f-017a6839aaae</vt:lpwstr>
  </property>
  <property fmtid="{D5CDD505-2E9C-101B-9397-08002B2CF9AE}" pid="11" name="Audience1">
    <vt:lpwstr/>
  </property>
  <property fmtid="{D5CDD505-2E9C-101B-9397-08002B2CF9AE}" pid="12" name="Event Name">
    <vt:lpwstr>14;#TechReady|ebdf1b7d-d34f-4ccf-ac45-ca5a756d5c65</vt:lpwstr>
  </property>
</Properties>
</file>