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Lst>
  <p:notesMasterIdLst>
    <p:notesMasterId r:id="rId15"/>
  </p:notesMasterIdLst>
  <p:handoutMasterIdLst>
    <p:handoutMasterId r:id="rId16"/>
  </p:handoutMasterIdLst>
  <p:sldIdLst>
    <p:sldId id="1123" r:id="rId5"/>
    <p:sldId id="1124" r:id="rId6"/>
    <p:sldId id="1125" r:id="rId7"/>
    <p:sldId id="1126" r:id="rId8"/>
    <p:sldId id="1128" r:id="rId9"/>
    <p:sldId id="1127" r:id="rId10"/>
    <p:sldId id="1129" r:id="rId11"/>
    <p:sldId id="1130" r:id="rId12"/>
    <p:sldId id="1131" r:id="rId13"/>
    <p:sldId id="1132"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2050"/>
    <a:srgbClr val="1193FF"/>
    <a:srgbClr val="0078D7"/>
    <a:srgbClr val="00BCF2"/>
    <a:srgbClr val="00188F"/>
    <a:srgbClr val="A80000"/>
    <a:srgbClr val="5C2D91"/>
    <a:srgbClr val="4271C6"/>
    <a:srgbClr val="EB2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980" autoAdjust="0"/>
  </p:normalViewPr>
  <p:slideViewPr>
    <p:cSldViewPr snapToObjects="1">
      <p:cViewPr varScale="1">
        <p:scale>
          <a:sx n="76" d="100"/>
          <a:sy n="76" d="100"/>
        </p:scale>
        <p:origin x="1080" y="9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6/15/2015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6/15/2015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6/15/2015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18"/>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ndcoslo.oktaset.com/p-4299"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10725/api/values?name=23" TargetMode="External"/><Relationship Id="rId2" Type="http://schemas.openxmlformats.org/officeDocument/2006/relationships/image" Target="../media/image5.tmp"/><Relationship Id="rId1" Type="http://schemas.openxmlformats.org/officeDocument/2006/relationships/slideLayout" Target="../slideLayouts/slideLayout11.xml"/><Relationship Id="rId4" Type="http://schemas.openxmlformats.org/officeDocument/2006/relationships/hyperlink" Target="http://localhost:10725/api/valu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Jon Galloway</a:t>
            </a:r>
          </a:p>
          <a:p>
            <a:r>
              <a:rPr lang="en-US" dirty="0" smtClean="0"/>
              <a:t>Tech Evangelist</a:t>
            </a:r>
          </a:p>
          <a:p>
            <a:r>
              <a:rPr lang="en-US" dirty="0" smtClean="0"/>
              <a:t>ASP.NET / Azure</a:t>
            </a:r>
            <a:endParaRPr lang="en-US" dirty="0"/>
          </a:p>
        </p:txBody>
      </p:sp>
      <p:sp>
        <p:nvSpPr>
          <p:cNvPr id="4" name="Title 3"/>
          <p:cNvSpPr>
            <a:spLocks noGrp="1"/>
          </p:cNvSpPr>
          <p:nvPr>
            <p:ph type="title"/>
          </p:nvPr>
        </p:nvSpPr>
        <p:spPr/>
        <p:txBody>
          <a:bodyPr/>
          <a:lstStyle/>
          <a:p>
            <a:r>
              <a:rPr lang="en-US" smtClean="0"/>
              <a:t>ASP.NET Web API</a:t>
            </a:r>
            <a:endParaRPr lang="en-US" dirty="0"/>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Recommended NDC Session</a:t>
            </a:r>
            <a:endParaRPr lang="en-US" dirty="0"/>
          </a:p>
        </p:txBody>
      </p:sp>
      <p:sp>
        <p:nvSpPr>
          <p:cNvPr id="4" name="Rectangle 3"/>
          <p:cNvSpPr/>
          <p:nvPr/>
        </p:nvSpPr>
        <p:spPr>
          <a:xfrm>
            <a:off x="427037" y="1808479"/>
            <a:ext cx="11737166" cy="4431983"/>
          </a:xfrm>
          <a:prstGeom prst="rect">
            <a:avLst/>
          </a:prstGeom>
        </p:spPr>
        <p:txBody>
          <a:bodyPr wrap="square">
            <a:spAutoFit/>
          </a:bodyPr>
          <a:lstStyle/>
          <a:p>
            <a:r>
              <a:rPr lang="en-US" sz="2800" b="1" dirty="0"/>
              <a:t>Migrating your API from Web API 2 to MVC 6</a:t>
            </a:r>
          </a:p>
          <a:p>
            <a:r>
              <a:rPr lang="en-US" sz="2800" dirty="0">
                <a:hlinkClick r:id="rId2"/>
              </a:rPr>
              <a:t>Filip W</a:t>
            </a:r>
            <a:endParaRPr lang="en-US" sz="2800" dirty="0"/>
          </a:p>
          <a:p>
            <a:r>
              <a:rPr lang="en-US" sz="2800" dirty="0"/>
              <a:t>18 June 2015 11:40 - 12:40</a:t>
            </a:r>
          </a:p>
          <a:p>
            <a:endParaRPr lang="en-US" dirty="0" smtClean="0"/>
          </a:p>
          <a:p>
            <a:r>
              <a:rPr lang="en-US" dirty="0" smtClean="0"/>
              <a:t>While </a:t>
            </a:r>
            <a:r>
              <a:rPr lang="en-US" dirty="0"/>
              <a:t>Microsoft is calling their new web framework "MVC 6" and branding it as a unified successor of MVC / Web API / Web Pages, the reality is much more complicated than that. The newASP.NET 5 alone is a completely different managed runtime, which results in plenty of changes, compatibility issues and necessary adjustments when trying to bring your old application over to the new world. On top of that MVC 6 introduces plenty of changes. While controllers in "old" and "new" world may look similarly, a lot of core concepts that you might have been used to when working with Web API projects have changed, and finding corresponding ones is a tricky, and often frustrating, task. This talk will draw parallels between the Web API framework pipeline that you might be used to (</a:t>
            </a:r>
            <a:r>
              <a:rPr lang="en-US" dirty="0" err="1"/>
              <a:t>MessageHandlers</a:t>
            </a:r>
            <a:r>
              <a:rPr lang="en-US" dirty="0"/>
              <a:t>, Filters, Selectors, Formatters </a:t>
            </a:r>
            <a:r>
              <a:rPr lang="en-US" dirty="0" err="1"/>
              <a:t>etc</a:t>
            </a:r>
            <a:r>
              <a:rPr lang="en-US" dirty="0"/>
              <a:t>), to the one which are part of MVC 6, and explore the techniques you can use when migrating a Web API project to MVC 6 - hopefully easing your transition into the next generation of ASP.NET.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437" y="0"/>
            <a:ext cx="2332038" cy="2273370"/>
          </a:xfrm>
          <a:prstGeom prst="rect">
            <a:avLst/>
          </a:prstGeom>
        </p:spPr>
      </p:pic>
    </p:spTree>
    <p:extLst>
      <p:ext uri="{BB962C8B-B14F-4D97-AF65-F5344CB8AC3E}">
        <p14:creationId xmlns:p14="http://schemas.microsoft.com/office/powerpoint/2010/main" val="8970757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837" y="1897062"/>
            <a:ext cx="11887200" cy="2769989"/>
          </a:xfrm>
        </p:spPr>
        <p:txBody>
          <a:bodyPr/>
          <a:lstStyle/>
          <a:p>
            <a:pPr marL="0" indent="0">
              <a:buNone/>
            </a:pPr>
            <a:r>
              <a:rPr lang="en-US" dirty="0" smtClean="0"/>
              <a:t>Integrated Controller (no more </a:t>
            </a:r>
            <a:r>
              <a:rPr lang="en-US" dirty="0" err="1" smtClean="0"/>
              <a:t>ApiController</a:t>
            </a:r>
            <a:r>
              <a:rPr lang="en-US" dirty="0" smtClean="0"/>
              <a:t>)</a:t>
            </a:r>
          </a:p>
          <a:p>
            <a:pPr marL="0" indent="0">
              <a:buNone/>
            </a:pPr>
            <a:r>
              <a:rPr lang="en-US" dirty="0" smtClean="0"/>
              <a:t>Model Binding</a:t>
            </a:r>
          </a:p>
          <a:p>
            <a:pPr marL="0" indent="0">
              <a:buNone/>
            </a:pPr>
            <a:r>
              <a:rPr lang="en-US" dirty="0" smtClean="0"/>
              <a:t>Formatters</a:t>
            </a:r>
          </a:p>
          <a:p>
            <a:pPr marL="0" indent="0">
              <a:buNone/>
            </a:pPr>
            <a:r>
              <a:rPr lang="en-US" dirty="0"/>
              <a:t>Pipeline </a:t>
            </a:r>
            <a:r>
              <a:rPr lang="en-US" dirty="0" smtClean="0"/>
              <a:t>Customization</a:t>
            </a:r>
            <a:endParaRPr lang="en-US" dirty="0"/>
          </a:p>
        </p:txBody>
      </p:sp>
      <p:sp>
        <p:nvSpPr>
          <p:cNvPr id="3" name="Title 2"/>
          <p:cNvSpPr>
            <a:spLocks noGrp="1"/>
          </p:cNvSpPr>
          <p:nvPr>
            <p:ph type="title"/>
          </p:nvPr>
        </p:nvSpPr>
        <p:spPr/>
        <p:txBody>
          <a:bodyPr/>
          <a:lstStyle/>
          <a:p>
            <a:r>
              <a:rPr lang="en-US" dirty="0" smtClean="0"/>
              <a:t>Major Differences</a:t>
            </a:r>
            <a:endParaRPr lang="en-US" dirty="0"/>
          </a:p>
        </p:txBody>
      </p:sp>
    </p:spTree>
    <p:extLst>
      <p:ext uri="{BB962C8B-B14F-4D97-AF65-F5344CB8AC3E}">
        <p14:creationId xmlns:p14="http://schemas.microsoft.com/office/powerpoint/2010/main" val="34118018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837" y="1897062"/>
            <a:ext cx="11887200" cy="1415772"/>
          </a:xfrm>
        </p:spPr>
        <p:txBody>
          <a:bodyPr/>
          <a:lstStyle/>
          <a:p>
            <a:pPr marL="0" indent="0">
              <a:buNone/>
            </a:pPr>
            <a:r>
              <a:rPr lang="en-US" dirty="0" smtClean="0"/>
              <a:t>No more </a:t>
            </a:r>
            <a:r>
              <a:rPr lang="en-US" dirty="0" err="1" smtClean="0"/>
              <a:t>ApiController</a:t>
            </a:r>
            <a:endParaRPr lang="en-US" dirty="0" smtClean="0"/>
          </a:p>
          <a:p>
            <a:pPr marL="0" indent="0">
              <a:buNone/>
            </a:pPr>
            <a:r>
              <a:rPr lang="en-US" dirty="0" smtClean="0"/>
              <a:t>Any controller action can return views or data</a:t>
            </a:r>
          </a:p>
        </p:txBody>
      </p:sp>
      <p:sp>
        <p:nvSpPr>
          <p:cNvPr id="3" name="Title 2"/>
          <p:cNvSpPr>
            <a:spLocks noGrp="1"/>
          </p:cNvSpPr>
          <p:nvPr>
            <p:ph type="title"/>
          </p:nvPr>
        </p:nvSpPr>
        <p:spPr/>
        <p:txBody>
          <a:bodyPr/>
          <a:lstStyle/>
          <a:p>
            <a:r>
              <a:rPr lang="en-US" dirty="0" smtClean="0"/>
              <a:t>Integrated Controller</a:t>
            </a:r>
            <a:endParaRPr lang="en-US" dirty="0"/>
          </a:p>
        </p:txBody>
      </p:sp>
    </p:spTree>
    <p:extLst>
      <p:ext uri="{BB962C8B-B14F-4D97-AF65-F5344CB8AC3E}">
        <p14:creationId xmlns:p14="http://schemas.microsoft.com/office/powerpoint/2010/main" val="2530111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837" y="1897062"/>
            <a:ext cx="11887200" cy="1415772"/>
          </a:xfrm>
        </p:spPr>
        <p:txBody>
          <a:bodyPr/>
          <a:lstStyle/>
          <a:p>
            <a:pPr marL="0" indent="0">
              <a:buNone/>
            </a:pPr>
            <a:r>
              <a:rPr lang="en-US" dirty="0" smtClean="0"/>
              <a:t>Binding to complex types is no longer explicit</a:t>
            </a:r>
          </a:p>
          <a:p>
            <a:pPr marL="0" indent="0">
              <a:buNone/>
            </a:pPr>
            <a:r>
              <a:rPr lang="en-US" dirty="0" smtClean="0"/>
              <a:t>Must use </a:t>
            </a:r>
            <a:r>
              <a:rPr lang="en-US" b="1" dirty="0" smtClean="0"/>
              <a:t>[</a:t>
            </a:r>
            <a:r>
              <a:rPr lang="en-US" b="1" dirty="0" err="1" smtClean="0"/>
              <a:t>FromBody</a:t>
            </a:r>
            <a:r>
              <a:rPr lang="en-US" b="1" dirty="0" smtClean="0"/>
              <a:t>] </a:t>
            </a:r>
            <a:r>
              <a:rPr lang="en-US" dirty="0" smtClean="0"/>
              <a:t>attribute</a:t>
            </a:r>
          </a:p>
        </p:txBody>
      </p:sp>
      <p:sp>
        <p:nvSpPr>
          <p:cNvPr id="3" name="Title 2"/>
          <p:cNvSpPr>
            <a:spLocks noGrp="1"/>
          </p:cNvSpPr>
          <p:nvPr>
            <p:ph type="title"/>
          </p:nvPr>
        </p:nvSpPr>
        <p:spPr/>
        <p:txBody>
          <a:bodyPr/>
          <a:lstStyle/>
          <a:p>
            <a:r>
              <a:rPr lang="en-US" dirty="0" smtClean="0"/>
              <a:t>Model Binding</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pp 4"/>
              <p:cNvGraphicFramePr>
                <a:graphicFrameLocks noGrp="1"/>
              </p:cNvGraphicFramePr>
              <p:nvPr>
                <p:extLst>
                  <p:ext uri="{D42A27DB-BD31-4B8C-83A1-F6EECF244321}">
                    <p14:modId xmlns:p14="http://schemas.microsoft.com/office/powerpoint/2010/main" val="362396125"/>
                  </p:ext>
                </p:extLst>
              </p:nvPr>
            </p:nvGraphicFramePr>
            <p:xfrm>
              <a:off x="574674" y="3489324"/>
              <a:ext cx="10139363" cy="31321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574674" y="3489324"/>
                <a:ext cx="10139363" cy="3132138"/>
              </a:xfrm>
              <a:prstGeom prst="rect">
                <a:avLst/>
              </a:prstGeom>
            </p:spPr>
          </p:pic>
        </mc:Fallback>
      </mc:AlternateContent>
    </p:spTree>
    <p:extLst>
      <p:ext uri="{BB962C8B-B14F-4D97-AF65-F5344CB8AC3E}">
        <p14:creationId xmlns:p14="http://schemas.microsoft.com/office/powerpoint/2010/main" val="5982494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774" y="4353708"/>
            <a:ext cx="4022255" cy="584775"/>
          </a:xfrm>
          <a:prstGeom prst="rect">
            <a:avLst/>
          </a:prstGeom>
        </p:spPr>
        <p:txBody>
          <a:bodyPr wrap="square">
            <a:spAutoFit/>
          </a:bodyPr>
          <a:lstStyle/>
          <a:p>
            <a:r>
              <a:rPr lang="en-US" sz="3200" b="1" dirty="0" smtClean="0"/>
              <a:t>http://bit.ly/1JPji41</a:t>
            </a:r>
            <a:endParaRPr lang="en-US" sz="3200" b="1" dirty="0"/>
          </a:p>
        </p:txBody>
      </p:sp>
      <p:sp>
        <p:nvSpPr>
          <p:cNvPr id="3" name="Rectangle 2"/>
          <p:cNvSpPr/>
          <p:nvPr/>
        </p:nvSpPr>
        <p:spPr>
          <a:xfrm>
            <a:off x="350837" y="6099730"/>
            <a:ext cx="10820400" cy="369332"/>
          </a:xfrm>
          <a:prstGeom prst="rect">
            <a:avLst/>
          </a:prstGeom>
        </p:spPr>
        <p:txBody>
          <a:bodyPr wrap="square">
            <a:spAutoFit/>
          </a:bodyPr>
          <a:lstStyle/>
          <a:p>
            <a:r>
              <a:rPr lang="en-US" dirty="0"/>
              <a:t>https://lbadri.wordpress.com/2014/11/23/web-api-model-binding-in-asp-net-mvc-6-asp-net-5/</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7" y="677862"/>
            <a:ext cx="5221104" cy="2514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340225159"/>
              </p:ext>
            </p:extLst>
          </p:nvPr>
        </p:nvGraphicFramePr>
        <p:xfrm>
          <a:off x="5313178" y="677862"/>
          <a:ext cx="6629400" cy="4680780"/>
        </p:xfrm>
        <a:graphic>
          <a:graphicData uri="http://schemas.openxmlformats.org/drawingml/2006/table">
            <a:tbl>
              <a:tblPr/>
              <a:tblGrid>
                <a:gridCol w="2209800"/>
                <a:gridCol w="2209800"/>
                <a:gridCol w="2209800"/>
              </a:tblGrid>
              <a:tr h="212202">
                <a:tc>
                  <a:txBody>
                    <a:bodyPr/>
                    <a:lstStyle/>
                    <a:p>
                      <a:r>
                        <a:rPr lang="en-US" sz="1200" b="1" dirty="0">
                          <a:effectLst/>
                        </a:rPr>
                        <a:t>Action Method</a:t>
                      </a:r>
                      <a:endParaRPr lang="en-US" sz="1200" dirty="0">
                        <a:effectLst/>
                      </a:endParaRPr>
                    </a:p>
                  </a:txBody>
                  <a:tcPr marL="26485" marR="26485" marT="13243" marB="13243" anchor="ctr">
                    <a:lnL>
                      <a:noFill/>
                    </a:lnL>
                    <a:lnR>
                      <a:noFill/>
                    </a:lnR>
                    <a:lnT>
                      <a:noFill/>
                    </a:lnT>
                    <a:lnB>
                      <a:noFill/>
                    </a:lnB>
                    <a:solidFill>
                      <a:srgbClr val="EAECEE"/>
                    </a:solidFill>
                  </a:tcPr>
                </a:tc>
                <a:tc>
                  <a:txBody>
                    <a:bodyPr/>
                    <a:lstStyle/>
                    <a:p>
                      <a:r>
                        <a:rPr lang="en-US" sz="1200" b="1"/>
                        <a:t>Request Message</a:t>
                      </a:r>
                      <a:endParaRPr lang="en-US" sz="1200"/>
                    </a:p>
                  </a:txBody>
                  <a:tcPr marL="26485" marR="26485" marT="13243" marB="13243" anchor="ctr">
                    <a:lnL>
                      <a:noFill/>
                    </a:lnL>
                    <a:lnR>
                      <a:noFill/>
                    </a:lnR>
                    <a:lnT>
                      <a:noFill/>
                    </a:lnT>
                    <a:lnB>
                      <a:noFill/>
                    </a:lnB>
                    <a:solidFill>
                      <a:srgbClr val="EAECEE"/>
                    </a:solidFill>
                  </a:tcPr>
                </a:tc>
                <a:tc>
                  <a:txBody>
                    <a:bodyPr/>
                    <a:lstStyle/>
                    <a:p>
                      <a:r>
                        <a:rPr lang="en-US" sz="1200" b="1"/>
                        <a:t>Binding Result</a:t>
                      </a:r>
                      <a:endParaRPr lang="en-US" sz="1200"/>
                    </a:p>
                  </a:txBody>
                  <a:tcPr marL="26485" marR="26485" marT="13243" marB="13243" anchor="ctr">
                    <a:lnL>
                      <a:noFill/>
                    </a:lnL>
                    <a:lnR>
                      <a:noFill/>
                    </a:lnR>
                    <a:lnT>
                      <a:noFill/>
                    </a:lnT>
                    <a:lnB>
                      <a:noFill/>
                    </a:lnB>
                    <a:solidFill>
                      <a:srgbClr val="EAECEE"/>
                    </a:solidFill>
                  </a:tcPr>
                </a:tc>
              </a:tr>
              <a:tr h="1326266">
                <a:tc>
                  <a:txBody>
                    <a:bodyPr/>
                    <a:lstStyle/>
                    <a:p>
                      <a:pPr fontAlgn="t"/>
                      <a:r>
                        <a:rPr lang="en-US" sz="1200">
                          <a:effectLst/>
                          <a:latin typeface="Consolas" panose="020B0609020204030204" pitchFamily="49" charset="0"/>
                        </a:rPr>
                        <a:t>public void Post(string name) </a:t>
                      </a:r>
                    </a:p>
                  </a:txBody>
                  <a:tcPr marL="26485" marR="26485" marT="13243" marB="13243">
                    <a:lnL>
                      <a:noFill/>
                    </a:lnL>
                    <a:lnR>
                      <a:noFill/>
                    </a:lnR>
                    <a:lnT>
                      <a:noFill/>
                    </a:lnT>
                    <a:lnB>
                      <a:noFill/>
                    </a:lnB>
                  </a:tcPr>
                </a:tc>
                <a:tc>
                  <a:txBody>
                    <a:bodyPr/>
                    <a:lstStyle/>
                    <a:p>
                      <a:pPr fontAlgn="t"/>
                      <a:r>
                        <a:rPr lang="en-US" sz="1200">
                          <a:effectLst/>
                        </a:rPr>
                        <a:t>POST </a:t>
                      </a:r>
                      <a:r>
                        <a:rPr lang="en-US" sz="1200">
                          <a:effectLst/>
                          <a:hlinkClick r:id="rId3"/>
                        </a:rPr>
                        <a:t>http://localhost:10725/api/values?name=23</a:t>
                      </a:r>
                      <a:r>
                        <a:rPr lang="en-US" sz="1200">
                          <a:effectLst/>
                        </a:rPr>
                        <a:t> HTTP/1.1</a:t>
                      </a:r>
                      <a:br>
                        <a:rPr lang="en-US" sz="1200">
                          <a:effectLst/>
                        </a:rPr>
                      </a:br>
                      <a:r>
                        <a:rPr lang="en-US" sz="1200">
                          <a:effectLst/>
                        </a:rPr>
                        <a:t>Content-Type: application/x-www-form-urlencoded</a:t>
                      </a:r>
                      <a:br>
                        <a:rPr lang="en-US" sz="1200">
                          <a:effectLst/>
                        </a:rPr>
                      </a:br>
                      <a:r>
                        <a:rPr lang="en-US" sz="1200">
                          <a:effectLst/>
                        </a:rPr>
                        <a:t>Host: localhost:10725</a:t>
                      </a:r>
                      <a:br>
                        <a:rPr lang="en-US" sz="1200">
                          <a:effectLst/>
                        </a:rPr>
                      </a:br>
                      <a:r>
                        <a:rPr lang="en-US" sz="1200">
                          <a:effectLst/>
                        </a:rPr>
                        <a:t>Content-Length: 7</a:t>
                      </a:r>
                    </a:p>
                    <a:p>
                      <a:pPr fontAlgn="t"/>
                      <a:r>
                        <a:rPr lang="en-US" sz="1200">
                          <a:effectLst/>
                        </a:rPr>
                        <a:t>name=34 </a:t>
                      </a:r>
                    </a:p>
                  </a:txBody>
                  <a:tcPr marL="26485" marR="26485" marT="13243" marB="13243">
                    <a:lnL>
                      <a:noFill/>
                    </a:lnL>
                    <a:lnR>
                      <a:noFill/>
                    </a:lnR>
                    <a:lnT>
                      <a:noFill/>
                    </a:lnT>
                    <a:lnB>
                      <a:noFill/>
                    </a:lnB>
                  </a:tcPr>
                </a:tc>
                <a:tc>
                  <a:txBody>
                    <a:bodyPr/>
                    <a:lstStyle/>
                    <a:p>
                      <a:pPr fontAlgn="t"/>
                      <a:r>
                        <a:rPr lang="en-US" sz="1200">
                          <a:effectLst/>
                        </a:rPr>
                        <a:t>name is set to 23, since query string wins over form data. </a:t>
                      </a:r>
                    </a:p>
                  </a:txBody>
                  <a:tcPr marL="26485" marR="26485" marT="13243" marB="13243">
                    <a:lnL>
                      <a:noFill/>
                    </a:lnL>
                    <a:lnR>
                      <a:noFill/>
                    </a:lnR>
                    <a:lnT>
                      <a:noFill/>
                    </a:lnT>
                    <a:lnB>
                      <a:noFill/>
                    </a:lnB>
                  </a:tcPr>
                </a:tc>
              </a:tr>
              <a:tr h="1326266">
                <a:tc>
                  <a:txBody>
                    <a:bodyPr/>
                    <a:lstStyle/>
                    <a:p>
                      <a:pPr fontAlgn="t"/>
                      <a:r>
                        <a:rPr lang="en-US" sz="1200">
                          <a:effectLst/>
                          <a:latin typeface="Consolas" panose="020B0609020204030204" pitchFamily="49" charset="0"/>
                        </a:rPr>
                        <a:t>public void Post([FromForm]string name) </a:t>
                      </a:r>
                    </a:p>
                  </a:txBody>
                  <a:tcPr marL="26485" marR="26485" marT="13243" marB="13243">
                    <a:lnL>
                      <a:noFill/>
                    </a:lnL>
                    <a:lnR>
                      <a:noFill/>
                    </a:lnR>
                    <a:lnT>
                      <a:noFill/>
                    </a:lnT>
                    <a:lnB>
                      <a:noFill/>
                    </a:lnB>
                  </a:tcPr>
                </a:tc>
                <a:tc>
                  <a:txBody>
                    <a:bodyPr/>
                    <a:lstStyle/>
                    <a:p>
                      <a:pPr fontAlgn="t"/>
                      <a:r>
                        <a:rPr lang="en-US" sz="1200">
                          <a:effectLst/>
                        </a:rPr>
                        <a:t>POST </a:t>
                      </a:r>
                      <a:r>
                        <a:rPr lang="en-US" sz="1200">
                          <a:effectLst/>
                          <a:hlinkClick r:id="rId3"/>
                        </a:rPr>
                        <a:t>http://localhost:10725/api/values?name=23</a:t>
                      </a:r>
                      <a:r>
                        <a:rPr lang="en-US" sz="1200">
                          <a:effectLst/>
                        </a:rPr>
                        <a:t> HTTP/1.1</a:t>
                      </a:r>
                      <a:br>
                        <a:rPr lang="en-US" sz="1200">
                          <a:effectLst/>
                        </a:rPr>
                      </a:br>
                      <a:r>
                        <a:rPr lang="en-US" sz="1200">
                          <a:effectLst/>
                        </a:rPr>
                        <a:t>Content-Type: application/x-www-form-urlencoded</a:t>
                      </a:r>
                      <a:br>
                        <a:rPr lang="en-US" sz="1200">
                          <a:effectLst/>
                        </a:rPr>
                      </a:br>
                      <a:r>
                        <a:rPr lang="en-US" sz="1200">
                          <a:effectLst/>
                        </a:rPr>
                        <a:t>Host: localhost:10725</a:t>
                      </a:r>
                      <a:br>
                        <a:rPr lang="en-US" sz="1200">
                          <a:effectLst/>
                        </a:rPr>
                      </a:br>
                      <a:r>
                        <a:rPr lang="en-US" sz="1200">
                          <a:effectLst/>
                        </a:rPr>
                        <a:t>Content-Length: 7</a:t>
                      </a:r>
                    </a:p>
                    <a:p>
                      <a:pPr fontAlgn="t"/>
                      <a:r>
                        <a:rPr lang="en-US" sz="1200">
                          <a:effectLst/>
                        </a:rPr>
                        <a:t>name=34 </a:t>
                      </a:r>
                    </a:p>
                  </a:txBody>
                  <a:tcPr marL="26485" marR="26485" marT="13243" marB="13243">
                    <a:lnL>
                      <a:noFill/>
                    </a:lnL>
                    <a:lnR>
                      <a:noFill/>
                    </a:lnR>
                    <a:lnT>
                      <a:noFill/>
                    </a:lnT>
                    <a:lnB>
                      <a:noFill/>
                    </a:lnB>
                  </a:tcPr>
                </a:tc>
                <a:tc>
                  <a:txBody>
                    <a:bodyPr/>
                    <a:lstStyle/>
                    <a:p>
                      <a:pPr fontAlgn="t"/>
                      <a:r>
                        <a:rPr lang="en-US" sz="1200">
                          <a:effectLst/>
                        </a:rPr>
                        <a:t>name is set to 34, since you are specifically asking for it through [FromForm]. </a:t>
                      </a:r>
                    </a:p>
                  </a:txBody>
                  <a:tcPr marL="26485" marR="26485" marT="13243" marB="13243">
                    <a:lnL>
                      <a:noFill/>
                    </a:lnL>
                    <a:lnR>
                      <a:noFill/>
                    </a:lnR>
                    <a:lnT>
                      <a:noFill/>
                    </a:lnT>
                    <a:lnB>
                      <a:noFill/>
                    </a:lnB>
                  </a:tcPr>
                </a:tc>
              </a:tr>
              <a:tr h="1326266">
                <a:tc>
                  <a:txBody>
                    <a:bodyPr/>
                    <a:lstStyle/>
                    <a:p>
                      <a:pPr fontAlgn="t"/>
                      <a:r>
                        <a:rPr lang="en-US" sz="1200">
                          <a:effectLst/>
                          <a:latin typeface="Consolas" panose="020B0609020204030204" pitchFamily="49" charset="0"/>
                        </a:rPr>
                        <a:t>public void Post(string name) </a:t>
                      </a:r>
                    </a:p>
                  </a:txBody>
                  <a:tcPr marL="26485" marR="26485" marT="13243" marB="13243">
                    <a:lnL>
                      <a:noFill/>
                    </a:lnL>
                    <a:lnR>
                      <a:noFill/>
                    </a:lnR>
                    <a:lnT>
                      <a:noFill/>
                    </a:lnT>
                    <a:lnB>
                      <a:noFill/>
                    </a:lnB>
                  </a:tcPr>
                </a:tc>
                <a:tc>
                  <a:txBody>
                    <a:bodyPr/>
                    <a:lstStyle/>
                    <a:p>
                      <a:pPr fontAlgn="t"/>
                      <a:r>
                        <a:rPr lang="en-US" sz="1200">
                          <a:effectLst/>
                        </a:rPr>
                        <a:t>POST </a:t>
                      </a:r>
                      <a:r>
                        <a:rPr lang="en-US" sz="1200">
                          <a:effectLst/>
                          <a:hlinkClick r:id="rId4"/>
                        </a:rPr>
                        <a:t>http://localhost:10725/api/values</a:t>
                      </a:r>
                      <a:r>
                        <a:rPr lang="en-US" sz="1200">
                          <a:effectLst/>
                        </a:rPr>
                        <a:t> HTTP/1.1</a:t>
                      </a:r>
                      <a:br>
                        <a:rPr lang="en-US" sz="1200">
                          <a:effectLst/>
                        </a:rPr>
                      </a:br>
                      <a:r>
                        <a:rPr lang="en-US" sz="1200">
                          <a:effectLst/>
                        </a:rPr>
                        <a:t>Content-Type: application/x-www-form-urlencoded</a:t>
                      </a:r>
                      <a:br>
                        <a:rPr lang="en-US" sz="1200">
                          <a:effectLst/>
                        </a:rPr>
                      </a:br>
                      <a:r>
                        <a:rPr lang="en-US" sz="1200">
                          <a:effectLst/>
                        </a:rPr>
                        <a:t>Host: localhost:10725</a:t>
                      </a:r>
                      <a:br>
                        <a:rPr lang="en-US" sz="1200">
                          <a:effectLst/>
                        </a:rPr>
                      </a:br>
                      <a:r>
                        <a:rPr lang="en-US" sz="1200">
                          <a:effectLst/>
                        </a:rPr>
                        <a:t>Content-Length: 7</a:t>
                      </a:r>
                    </a:p>
                    <a:p>
                      <a:pPr fontAlgn="t"/>
                      <a:r>
                        <a:rPr lang="en-US" sz="1200">
                          <a:effectLst/>
                        </a:rPr>
                        <a:t>name=34 </a:t>
                      </a:r>
                    </a:p>
                  </a:txBody>
                  <a:tcPr marL="26485" marR="26485" marT="13243" marB="13243">
                    <a:lnL>
                      <a:noFill/>
                    </a:lnL>
                    <a:lnR>
                      <a:noFill/>
                    </a:lnR>
                    <a:lnT>
                      <a:noFill/>
                    </a:lnT>
                    <a:lnB>
                      <a:noFill/>
                    </a:lnB>
                  </a:tcPr>
                </a:tc>
                <a:tc>
                  <a:txBody>
                    <a:bodyPr/>
                    <a:lstStyle/>
                    <a:p>
                      <a:pPr fontAlgn="t"/>
                      <a:r>
                        <a:rPr lang="en-US" sz="1200" dirty="0">
                          <a:effectLst/>
                        </a:rPr>
                        <a:t>name is set to 34. Despite being simple type, name is set from body by default, because the body is form data (one of MVC’s favorites</a:t>
                      </a:r>
                    </a:p>
                  </a:txBody>
                  <a:tcPr marL="26485" marR="26485" marT="13243" marB="13243">
                    <a:lnL>
                      <a:noFill/>
                    </a:lnL>
                    <a:lnR>
                      <a:noFill/>
                    </a:lnR>
                    <a:lnT>
                      <a:noFill/>
                    </a:lnT>
                    <a:lnB>
                      <a:noFill/>
                    </a:lnB>
                  </a:tcPr>
                </a:tc>
              </a:tr>
            </a:tbl>
          </a:graphicData>
        </a:graphic>
      </p:graphicFrame>
    </p:spTree>
    <p:extLst>
      <p:ext uri="{BB962C8B-B14F-4D97-AF65-F5344CB8AC3E}">
        <p14:creationId xmlns:p14="http://schemas.microsoft.com/office/powerpoint/2010/main" val="26045844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837" y="1293811"/>
            <a:ext cx="11887200" cy="738664"/>
          </a:xfrm>
        </p:spPr>
        <p:txBody>
          <a:bodyPr/>
          <a:lstStyle/>
          <a:p>
            <a:pPr marL="0" indent="0">
              <a:buNone/>
            </a:pPr>
            <a:r>
              <a:rPr lang="en-US" dirty="0" smtClean="0"/>
              <a:t>No longer bi-directional - now </a:t>
            </a:r>
            <a:r>
              <a:rPr lang="en-US" dirty="0" err="1" smtClean="0"/>
              <a:t>uni</a:t>
            </a:r>
            <a:r>
              <a:rPr lang="en-US" dirty="0" smtClean="0"/>
              <a:t>-directional</a:t>
            </a:r>
          </a:p>
        </p:txBody>
      </p:sp>
      <p:sp>
        <p:nvSpPr>
          <p:cNvPr id="3" name="Title 2"/>
          <p:cNvSpPr>
            <a:spLocks noGrp="1"/>
          </p:cNvSpPr>
          <p:nvPr>
            <p:ph type="title"/>
          </p:nvPr>
        </p:nvSpPr>
        <p:spPr/>
        <p:txBody>
          <a:bodyPr/>
          <a:lstStyle/>
          <a:p>
            <a:r>
              <a:rPr lang="en-US" dirty="0" smtClean="0"/>
              <a:t>Formatters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pp 3"/>
              <p:cNvGraphicFramePr>
                <a:graphicFrameLocks noGrp="1"/>
              </p:cNvGraphicFramePr>
              <p:nvPr>
                <p:extLst>
                  <p:ext uri="{D42A27DB-BD31-4B8C-83A1-F6EECF244321}">
                    <p14:modId xmlns:p14="http://schemas.microsoft.com/office/powerpoint/2010/main" val="1695680848"/>
                  </p:ext>
                </p:extLst>
              </p:nvPr>
            </p:nvGraphicFramePr>
            <p:xfrm>
              <a:off x="371473" y="2278062"/>
              <a:ext cx="10875963" cy="4495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371473" y="2278062"/>
                <a:ext cx="10875963" cy="4495800"/>
              </a:xfrm>
              <a:prstGeom prst="rect">
                <a:avLst/>
              </a:prstGeom>
            </p:spPr>
          </p:pic>
        </mc:Fallback>
      </mc:AlternateContent>
    </p:spTree>
    <p:extLst>
      <p:ext uri="{BB962C8B-B14F-4D97-AF65-F5344CB8AC3E}">
        <p14:creationId xmlns:p14="http://schemas.microsoft.com/office/powerpoint/2010/main" val="21161340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77985"/>
          </a:xfrm>
        </p:spPr>
        <p:txBody>
          <a:bodyPr/>
          <a:lstStyle/>
          <a:p>
            <a:r>
              <a:rPr lang="en-US" b="1" i="1" dirty="0" err="1" smtClean="0"/>
              <a:t>JsonInputFormatter</a:t>
            </a:r>
            <a:r>
              <a:rPr lang="en-US" dirty="0" smtClean="0"/>
              <a:t> </a:t>
            </a:r>
            <a:r>
              <a:rPr lang="en-US" dirty="0"/>
              <a:t>– based on JSON.NET</a:t>
            </a:r>
          </a:p>
          <a:p>
            <a:r>
              <a:rPr lang="en-US" b="1" i="1" dirty="0" err="1" smtClean="0"/>
              <a:t>XmlSerializerInputFormatter</a:t>
            </a:r>
            <a:r>
              <a:rPr lang="en-US" dirty="0" smtClean="0"/>
              <a:t> </a:t>
            </a:r>
            <a:r>
              <a:rPr lang="en-US" dirty="0"/>
              <a:t>– based on </a:t>
            </a:r>
            <a:r>
              <a:rPr lang="en-US" i="1" dirty="0" err="1"/>
              <a:t>XmlSerializer</a:t>
            </a:r>
            <a:r>
              <a:rPr lang="en-US" dirty="0"/>
              <a:t> (in the box, but not registered by default)</a:t>
            </a:r>
          </a:p>
          <a:p>
            <a:r>
              <a:rPr lang="en-US" b="1" i="1" dirty="0" err="1" smtClean="0"/>
              <a:t>XmlDataContractSerializerInputFormatter</a:t>
            </a:r>
            <a:r>
              <a:rPr lang="en-US" dirty="0" smtClean="0"/>
              <a:t> – based on </a:t>
            </a:r>
            <a:r>
              <a:rPr lang="en-US" i="1" dirty="0" err="1" smtClean="0"/>
              <a:t>DataContractSerializer</a:t>
            </a:r>
            <a:endParaRPr lang="en-US" dirty="0" smtClean="0"/>
          </a:p>
          <a:p>
            <a:endParaRPr lang="en-US" dirty="0"/>
          </a:p>
        </p:txBody>
      </p:sp>
      <p:sp>
        <p:nvSpPr>
          <p:cNvPr id="3" name="Title 2"/>
          <p:cNvSpPr>
            <a:spLocks noGrp="1"/>
          </p:cNvSpPr>
          <p:nvPr>
            <p:ph type="title"/>
          </p:nvPr>
        </p:nvSpPr>
        <p:spPr/>
        <p:txBody>
          <a:bodyPr/>
          <a:lstStyle/>
          <a:p>
            <a:r>
              <a:rPr lang="en-US" dirty="0" smtClean="0"/>
              <a:t>Included Input Formatters</a:t>
            </a:r>
            <a:endParaRPr lang="en-US" dirty="0"/>
          </a:p>
        </p:txBody>
      </p:sp>
      <p:sp>
        <p:nvSpPr>
          <p:cNvPr id="4" name="Rectangle 3"/>
          <p:cNvSpPr/>
          <p:nvPr/>
        </p:nvSpPr>
        <p:spPr>
          <a:xfrm>
            <a:off x="808037" y="6348194"/>
            <a:ext cx="7467600" cy="369332"/>
          </a:xfrm>
          <a:prstGeom prst="rect">
            <a:avLst/>
          </a:prstGeom>
        </p:spPr>
        <p:txBody>
          <a:bodyPr wrap="square">
            <a:spAutoFit/>
          </a:bodyPr>
          <a:lstStyle/>
          <a:p>
            <a:r>
              <a:rPr lang="en-US" dirty="0"/>
              <a:t>http://www.strathweb.com/2014/11/formatters-asp-net-mvc-6</a:t>
            </a:r>
            <a:r>
              <a:rPr lang="en-US" dirty="0" smtClean="0"/>
              <a:t>/ </a:t>
            </a:r>
            <a:endParaRPr lang="en-US" dirty="0"/>
          </a:p>
        </p:txBody>
      </p:sp>
    </p:spTree>
    <p:extLst>
      <p:ext uri="{BB962C8B-B14F-4D97-AF65-F5344CB8AC3E}">
        <p14:creationId xmlns:p14="http://schemas.microsoft.com/office/powerpoint/2010/main" val="4630648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81336"/>
          </a:xfrm>
        </p:spPr>
        <p:txBody>
          <a:bodyPr/>
          <a:lstStyle/>
          <a:p>
            <a:r>
              <a:rPr lang="en-US" sz="2800" b="1" i="1" dirty="0" err="1" smtClean="0"/>
              <a:t>JsonOutputFormatter</a:t>
            </a:r>
            <a:r>
              <a:rPr lang="en-US" sz="2800" dirty="0" smtClean="0"/>
              <a:t> </a:t>
            </a:r>
            <a:r>
              <a:rPr lang="en-US" sz="2800" dirty="0"/>
              <a:t>– based on JSON.NET</a:t>
            </a:r>
          </a:p>
          <a:p>
            <a:r>
              <a:rPr lang="en-US" sz="2800" b="1" i="1" dirty="0" err="1" smtClean="0"/>
              <a:t>XmlSerializerOutputFormatter</a:t>
            </a:r>
            <a:r>
              <a:rPr lang="en-US" sz="2800" dirty="0" smtClean="0"/>
              <a:t> </a:t>
            </a:r>
            <a:r>
              <a:rPr lang="en-US" sz="2800" dirty="0"/>
              <a:t>– based on </a:t>
            </a:r>
            <a:r>
              <a:rPr lang="en-US" sz="2800" i="1" dirty="0" err="1"/>
              <a:t>XmlSerializer</a:t>
            </a:r>
            <a:r>
              <a:rPr lang="en-US" sz="2800" dirty="0"/>
              <a:t> (in the box, but not registered by default)</a:t>
            </a:r>
          </a:p>
          <a:p>
            <a:r>
              <a:rPr lang="en-US" sz="2800" b="1" i="1" dirty="0" err="1" smtClean="0"/>
              <a:t>XmlDataContractSerializerOutputFormatter</a:t>
            </a:r>
            <a:r>
              <a:rPr lang="en-US" sz="2800" dirty="0" smtClean="0"/>
              <a:t> </a:t>
            </a:r>
            <a:r>
              <a:rPr lang="en-US" sz="2800" dirty="0"/>
              <a:t>– based on </a:t>
            </a:r>
            <a:r>
              <a:rPr lang="en-US" sz="2800" i="1" dirty="0" err="1"/>
              <a:t>DataContractSerializer</a:t>
            </a:r>
            <a:endParaRPr lang="en-US" sz="2800" dirty="0"/>
          </a:p>
          <a:p>
            <a:r>
              <a:rPr lang="en-US" sz="2800" b="1" i="1" dirty="0" err="1" smtClean="0"/>
              <a:t>TextPlainFormatter</a:t>
            </a:r>
            <a:r>
              <a:rPr lang="en-US" sz="2800" dirty="0" smtClean="0"/>
              <a:t> </a:t>
            </a:r>
            <a:r>
              <a:rPr lang="en-US" sz="2800" dirty="0"/>
              <a:t>– used to force a string into a text/plain content type</a:t>
            </a:r>
          </a:p>
          <a:p>
            <a:r>
              <a:rPr lang="en-US" sz="2800" b="1" i="1" dirty="0" err="1" smtClean="0"/>
              <a:t>HttpNoContentOutputFormatter</a:t>
            </a:r>
            <a:r>
              <a:rPr lang="en-US" sz="2800" dirty="0" smtClean="0"/>
              <a:t> </a:t>
            </a:r>
            <a:r>
              <a:rPr lang="en-US" sz="2800" dirty="0"/>
              <a:t>– used to force 204 status code for null action return</a:t>
            </a:r>
          </a:p>
          <a:p>
            <a:r>
              <a:rPr lang="en-US" sz="2800" b="1" i="1" dirty="0" err="1" smtClean="0"/>
              <a:t>HttpNotAcceptableOutputFormatter</a:t>
            </a:r>
            <a:r>
              <a:rPr lang="en-US" sz="2800" dirty="0" smtClean="0"/>
              <a:t> </a:t>
            </a:r>
            <a:r>
              <a:rPr lang="en-US" sz="2800" dirty="0"/>
              <a:t>– used to force 406 status code if no appropriate formatter can be selected to handle the request (in the box, but not registered by default</a:t>
            </a:r>
            <a:r>
              <a:rPr lang="en-US" sz="2800" dirty="0" smtClean="0"/>
              <a:t>)</a:t>
            </a:r>
            <a:endParaRPr lang="en-US" sz="2800" dirty="0"/>
          </a:p>
        </p:txBody>
      </p:sp>
      <p:sp>
        <p:nvSpPr>
          <p:cNvPr id="3" name="Title 2"/>
          <p:cNvSpPr>
            <a:spLocks noGrp="1"/>
          </p:cNvSpPr>
          <p:nvPr>
            <p:ph type="title"/>
          </p:nvPr>
        </p:nvSpPr>
        <p:spPr/>
        <p:txBody>
          <a:bodyPr/>
          <a:lstStyle/>
          <a:p>
            <a:r>
              <a:rPr lang="en-US" dirty="0" smtClean="0"/>
              <a:t>Included Output Formatters</a:t>
            </a:r>
            <a:endParaRPr lang="en-US" dirty="0"/>
          </a:p>
        </p:txBody>
      </p:sp>
      <p:sp>
        <p:nvSpPr>
          <p:cNvPr id="4" name="Rectangle 3"/>
          <p:cNvSpPr/>
          <p:nvPr/>
        </p:nvSpPr>
        <p:spPr>
          <a:xfrm>
            <a:off x="808037" y="6348194"/>
            <a:ext cx="7467600" cy="369332"/>
          </a:xfrm>
          <a:prstGeom prst="rect">
            <a:avLst/>
          </a:prstGeom>
        </p:spPr>
        <p:txBody>
          <a:bodyPr wrap="square">
            <a:spAutoFit/>
          </a:bodyPr>
          <a:lstStyle/>
          <a:p>
            <a:r>
              <a:rPr lang="en-US" dirty="0"/>
              <a:t>http://www.strathweb.com/2014/11/formatters-asp-net-mvc-6</a:t>
            </a:r>
            <a:r>
              <a:rPr lang="en-US" dirty="0" smtClean="0"/>
              <a:t>/ </a:t>
            </a:r>
            <a:endParaRPr lang="en-US" dirty="0"/>
          </a:p>
        </p:txBody>
      </p:sp>
    </p:spTree>
    <p:extLst>
      <p:ext uri="{BB962C8B-B14F-4D97-AF65-F5344CB8AC3E}">
        <p14:creationId xmlns:p14="http://schemas.microsoft.com/office/powerpoint/2010/main" val="38132515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dirty="0" smtClean="0"/>
              <a:t>Enables ASP.NET Web API 2 Conventions and Objects</a:t>
            </a:r>
          </a:p>
          <a:p>
            <a:pPr marL="0" indent="0">
              <a:buNone/>
            </a:pPr>
            <a:endParaRPr lang="en-US" dirty="0" smtClean="0"/>
          </a:p>
          <a:p>
            <a:pPr marL="0" indent="0">
              <a:buNone/>
            </a:pPr>
            <a:r>
              <a:rPr lang="en-US" dirty="0" err="1" smtClean="0"/>
              <a:t>ApiController</a:t>
            </a:r>
            <a:endParaRPr lang="en-US" dirty="0" smtClean="0"/>
          </a:p>
          <a:p>
            <a:pPr marL="0" indent="0">
              <a:buNone/>
            </a:pPr>
            <a:r>
              <a:rPr lang="en-US" dirty="0" err="1" smtClean="0"/>
              <a:t>DefaultContentNegotiator</a:t>
            </a:r>
            <a:endParaRPr lang="en-US" dirty="0" smtClean="0"/>
          </a:p>
          <a:p>
            <a:pPr marL="0" indent="0">
              <a:buNone/>
            </a:pPr>
            <a:r>
              <a:rPr lang="en-US" dirty="0" err="1" smtClean="0"/>
              <a:t>HttpRequestMessage</a:t>
            </a:r>
            <a:r>
              <a:rPr lang="en-US" dirty="0" smtClean="0"/>
              <a:t> (binding and extension)</a:t>
            </a:r>
            <a:endParaRPr lang="en-US" dirty="0"/>
          </a:p>
        </p:txBody>
      </p:sp>
      <p:sp>
        <p:nvSpPr>
          <p:cNvPr id="3" name="Title 2"/>
          <p:cNvSpPr>
            <a:spLocks noGrp="1"/>
          </p:cNvSpPr>
          <p:nvPr>
            <p:ph type="title"/>
          </p:nvPr>
        </p:nvSpPr>
        <p:spPr/>
        <p:txBody>
          <a:bodyPr/>
          <a:lstStyle/>
          <a:p>
            <a:r>
              <a:rPr lang="en-US" dirty="0" err="1" smtClean="0"/>
              <a:t>WebApiCompatShim</a:t>
            </a:r>
            <a:endParaRPr lang="en-US" dirty="0"/>
          </a:p>
        </p:txBody>
      </p:sp>
      <p:sp>
        <p:nvSpPr>
          <p:cNvPr id="4" name="Rectangle 3"/>
          <p:cNvSpPr/>
          <p:nvPr/>
        </p:nvSpPr>
        <p:spPr>
          <a:xfrm>
            <a:off x="427037" y="6011862"/>
            <a:ext cx="11506200" cy="369332"/>
          </a:xfrm>
          <a:prstGeom prst="rect">
            <a:avLst/>
          </a:prstGeom>
        </p:spPr>
        <p:txBody>
          <a:bodyPr wrap="square">
            <a:spAutoFit/>
          </a:bodyPr>
          <a:lstStyle/>
          <a:p>
            <a:r>
              <a:rPr lang="en-US" dirty="0"/>
              <a:t>http://www.strathweb.com/2015/01/migrating-asp-net-web-api-mvc-6-exploring-web-api-compatibility-shim</a:t>
            </a:r>
            <a:r>
              <a:rPr lang="en-US" dirty="0" smtClean="0"/>
              <a:t>/ </a:t>
            </a:r>
            <a:endParaRPr lang="en-US" dirty="0"/>
          </a:p>
        </p:txBody>
      </p:sp>
    </p:spTree>
    <p:extLst>
      <p:ext uri="{BB962C8B-B14F-4D97-AF65-F5344CB8AC3E}">
        <p14:creationId xmlns:p14="http://schemas.microsoft.com/office/powerpoint/2010/main" val="277071794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EAFF4ED8-4918-4D21-B059-EA898839C5DF}">
  <we:reference id="wa104379263" version="1.0.0.0" store="en-US" storeType="OMEX"/>
  <we:alternateReferences/>
  <we:properties>
    <we:property name="config" value="{&quot;display_lang&quot;:&quot;en&quot;,&quot;display_font&quot;:&quot;Consolas&quot;,&quot;syntax_color&quot;:{&quot;Reserved words&quot;:&quot;#0000ff&quot;,&quot;Predifined classes&quot;:&quot;#FF0000&quot;,&quot;Line comment&quot;:&quot;#008000&quot;,&quot;Block comment&quot;:&quot;#008000&quot;,&quot;Quatation&quot;:&quot;#FF00FF&quot;,&quot;Quatation 2&quot;:&quot;#FF00FF&quot;,&quot;Number&quot;:&quot;#800080&quot;},&quot;old_syntax_color&quot;:{&quot;Reserved words&quot;:&quot;#0000FF&quot;,&quot;Predifined classes&quot;:&quot;#FF0000&quot;,&quot;Line comment&quot;:&quot;#008000&quot;,&quot;Block comment&quot;:&quot;#008000&quot;,&quot;Quatation&quot;:&quot;#FF00FF&quot;,&quot;Quatation 2&quot;:&quot;#FF00FF&quot;,&quot;Number&quot;:&quot;#800080&quot;},&quot;show_line_number&quot;:true,&quot;code_lang&quot;:&quot;java&quot;,&quot;code&quot;:&quot;[HttpPost]\npublic void CreateTodoItem([FromBody] TodoItem item)\n{\n    // (some code not shown here)\n\n    Context.Response.StatusCode = 201;\n    Context.Response.Headers[\&quot;Location\&quot;] = url;\n}&quot;,&quot;ctags&quot;:{&quot;CreateTodoItem&quot;:[{&quot;linenum&quot;:&quot;2&quot;,&quot;signature&quot;:&quot;CreateTodoItem([FromBody] TodoItem item)&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A7270FB-2CBA-4B3B-86FE-1CCCDF13B342}">
  <we:reference id="wa104379263" version="1.0.0.0" store="en-US"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public interface IOutputFormatter\n{\n    IReadOnlyList&lt;MediaTypeHeaderValue&gt; GetSupportedContentTypes(\n        Type declaredType, \n        Type runtimeType, \n        MediaTypeHeaderValue contentType);\n \n    bool CanWriteResult(OutputFormatterContext context, MediaTypeHeaderValue contentType);\n \n    Task WriteAsync(OutputFormatterContext context);\n}\n \npublic interface IInputFormatter\n{\n    bool CanRead(InputFormatterContext context);\n \n    Task&lt;object&gt; ReadAsync(InputFormatterContext context);\n}&quot;,&quot;ctags&quot;:{&quot;CanRead&quot;:[{&quot;linenum&quot;:&quot;15&quot;,&quot;signature&quot;:&quot;CanRead(InputFormatterContext context)&quot;}],&quot;CanWriteResult&quot;:[{&quot;linenum&quot;:&quot;8&quot;,&quot;signature&quot;:&quot;CanWriteResult(OutputFormatterContext context, MediaTypeHeaderValue contentType)&quot;}],&quot;GetSupportedContentTypes&quot;:[{&quot;linenum&quot;:&quot;3&quot;,&quot;signature&quot;:&quot;GetSupportedContentTypes( Type declaredType, Type runtimeType, MediaTypeHeaderValue contentType)&quot;}],&quot;IInputFormatter&quot;:[{&quot;linenum&quot;:&quot;13&quot;,&quot;signature&quot;:&quot;public interface IInputFormatter&quot;}],&quot;IOutputFormatter&quot;:[{&quot;linenum&quot;:&quot;1&quot;,&quot;signature&quot;:&quot;public interface IOutputFormatter&quot;}],&quot;ReadAsync&quot;:[{&quot;linenum&quot;:&quot;17&quot;,&quot;signature&quot;:&quot;ReadAsync(InputFormatterContext context)&quot;}],&quot;WriteAsync&quot;:[{&quot;linenum&quot;:&quot;10&quot;,&quot;signature&quot;:&quot;WriteAsync(OutputFormatterContext contex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36bfbf9-5e42-489c-a259-4c54eb22cb57"/>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TR20_BO_CT_Template</Template>
  <TotalTime>3194</TotalTime>
  <Words>646</Words>
  <Application>Microsoft Office PowerPoint</Application>
  <PresentationFormat>Custom</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MS PGothic</vt:lpstr>
      <vt:lpstr>Arial</vt:lpstr>
      <vt:lpstr>Avenir LT Pro 45 Book</vt:lpstr>
      <vt:lpstr>Calibri</vt:lpstr>
      <vt:lpstr>Consolas</vt:lpstr>
      <vt:lpstr>Segoe UI</vt:lpstr>
      <vt:lpstr>Segoe UI Light</vt:lpstr>
      <vt:lpstr>Build</vt:lpstr>
      <vt:lpstr>ASP.NET Web API</vt:lpstr>
      <vt:lpstr>Major Differences</vt:lpstr>
      <vt:lpstr>Integrated Controller</vt:lpstr>
      <vt:lpstr>Model Binding</vt:lpstr>
      <vt:lpstr>PowerPoint Presentation</vt:lpstr>
      <vt:lpstr>Formatters</vt:lpstr>
      <vt:lpstr>Included Input Formatters</vt:lpstr>
      <vt:lpstr>Included Output Formatters</vt:lpstr>
      <vt:lpstr>WebApiCompatShim</vt:lpstr>
      <vt:lpstr>Recommended NDC Session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Jon</cp:lastModifiedBy>
  <cp:revision>77</cp:revision>
  <dcterms:created xsi:type="dcterms:W3CDTF">2015-01-26T11:56:29Z</dcterms:created>
  <dcterms:modified xsi:type="dcterms:W3CDTF">2015-06-15T04:31:27Z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