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62" r:id="rId6"/>
    <p:sldId id="303" r:id="rId7"/>
    <p:sldId id="311" r:id="rId8"/>
    <p:sldId id="305" r:id="rId9"/>
    <p:sldId id="321" r:id="rId10"/>
    <p:sldId id="308" r:id="rId11"/>
    <p:sldId id="320" r:id="rId12"/>
    <p:sldId id="309" r:id="rId13"/>
    <p:sldId id="330" r:id="rId14"/>
    <p:sldId id="331" r:id="rId15"/>
    <p:sldId id="332" r:id="rId16"/>
    <p:sldId id="298" r:id="rId17"/>
    <p:sldId id="312" r:id="rId18"/>
    <p:sldId id="313" r:id="rId19"/>
    <p:sldId id="310" r:id="rId20"/>
    <p:sldId id="315" r:id="rId21"/>
    <p:sldId id="316" r:id="rId22"/>
    <p:sldId id="317" r:id="rId23"/>
    <p:sldId id="318" r:id="rId24"/>
    <p:sldId id="319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299" r:id="rId33"/>
    <p:sldId id="30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CFB"/>
    <a:srgbClr val="F6D294"/>
    <a:srgbClr val="F1E3DA"/>
    <a:srgbClr val="588D73"/>
    <a:srgbClr val="F1B48B"/>
    <a:srgbClr val="FAE96C"/>
    <a:srgbClr val="FFFF00"/>
    <a:srgbClr val="F9FCFB"/>
    <a:srgbClr val="A36B6B"/>
    <a:srgbClr val="79A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>
        <p:scale>
          <a:sx n="75" d="100"/>
          <a:sy n="75" d="100"/>
        </p:scale>
        <p:origin x="245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96A1D-B42D-4805-B40E-79AC7554049D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CA0D7-BD8E-4948-88FF-327BA8721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9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배달음식 데이터 </a:t>
            </a:r>
            <a:r>
              <a:rPr lang="ko-KR" altLang="en-US" dirty="0" err="1"/>
              <a:t>전처리</a:t>
            </a:r>
            <a:r>
              <a:rPr lang="ko-KR" altLang="en-US" dirty="0"/>
              <a:t> 치킨</a:t>
            </a:r>
            <a:r>
              <a:rPr lang="en-US" altLang="ko-KR" dirty="0"/>
              <a:t>, </a:t>
            </a:r>
            <a:r>
              <a:rPr lang="ko-KR" altLang="en-US" dirty="0"/>
              <a:t>피자</a:t>
            </a:r>
            <a:r>
              <a:rPr lang="en-US" altLang="ko-KR" dirty="0"/>
              <a:t>, </a:t>
            </a:r>
            <a:r>
              <a:rPr lang="ko-KR" altLang="en-US" dirty="0"/>
              <a:t>중국음식 데이터가 월별로 나누어져 있기 때문에 추가 노드를 사용하여 하나의 파일로 합쳤고 이 세파일을 다시 전체 배달음식 데이터로 합치기 위해 </a:t>
            </a:r>
            <a:r>
              <a:rPr lang="ko-KR" altLang="en-US" dirty="0" err="1"/>
              <a:t>병합노드를</a:t>
            </a:r>
            <a:r>
              <a:rPr lang="ko-KR" altLang="en-US" dirty="0"/>
              <a:t> 사용하여 하나의 파일로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CA0D7-BD8E-4948-88FF-327BA87216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07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날씨 데이터의 </a:t>
            </a:r>
            <a:r>
              <a:rPr lang="en-US" altLang="ko-KR" dirty="0"/>
              <a:t>null </a:t>
            </a:r>
            <a:r>
              <a:rPr lang="ko-KR" altLang="en-US" dirty="0"/>
              <a:t>값을 처리하기 위해 </a:t>
            </a:r>
            <a:r>
              <a:rPr lang="en-US" altLang="ko-KR" dirty="0"/>
              <a:t>python</a:t>
            </a:r>
            <a:r>
              <a:rPr lang="ko-KR" altLang="en-US" dirty="0"/>
              <a:t>을 사용하고 </a:t>
            </a:r>
            <a:r>
              <a:rPr lang="en-US" altLang="ko-KR" dirty="0"/>
              <a:t>null </a:t>
            </a:r>
            <a:r>
              <a:rPr lang="ko-KR" altLang="en-US" dirty="0"/>
              <a:t>값을 삭제한 날씨 데이터와 위에서 전처리한 배달음식 데이터를 통합하여 전체 통합 데이터를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CA0D7-BD8E-4948-88FF-327BA872165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92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CA0D7-BD8E-4948-88FF-327BA872165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503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CA0D7-BD8E-4948-88FF-327BA872165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92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배달음식 데이터 </a:t>
            </a:r>
            <a:r>
              <a:rPr lang="ko-KR" altLang="en-US" dirty="0" err="1"/>
              <a:t>전처리</a:t>
            </a:r>
            <a:r>
              <a:rPr lang="ko-KR" altLang="en-US" dirty="0"/>
              <a:t> 치킨</a:t>
            </a:r>
            <a:r>
              <a:rPr lang="en-US" altLang="ko-KR" dirty="0"/>
              <a:t>, </a:t>
            </a:r>
            <a:r>
              <a:rPr lang="ko-KR" altLang="en-US" dirty="0"/>
              <a:t>피자</a:t>
            </a:r>
            <a:r>
              <a:rPr lang="en-US" altLang="ko-KR" dirty="0"/>
              <a:t>, </a:t>
            </a:r>
            <a:r>
              <a:rPr lang="ko-KR" altLang="en-US" dirty="0"/>
              <a:t>중국음식 데이터가 월별로 나누어져 있기 때문에 추가 노드를 사용하여 하나의 파일로 합쳤고 이 세파일을 다시 전체 배달음식 데이터로 합치기 위해 </a:t>
            </a:r>
            <a:r>
              <a:rPr lang="ko-KR" altLang="en-US" dirty="0" err="1"/>
              <a:t>병합노드를</a:t>
            </a:r>
            <a:r>
              <a:rPr lang="ko-KR" altLang="en-US" dirty="0"/>
              <a:t> 사용하여 하나의 파일로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CA0D7-BD8E-4948-88FF-327BA87216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86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날씨 데이터의 </a:t>
            </a:r>
            <a:r>
              <a:rPr lang="en-US" altLang="ko-KR" dirty="0"/>
              <a:t>null </a:t>
            </a:r>
            <a:r>
              <a:rPr lang="ko-KR" altLang="en-US" dirty="0"/>
              <a:t>값을 처리하기 위해 </a:t>
            </a:r>
            <a:r>
              <a:rPr lang="en-US" altLang="ko-KR" dirty="0"/>
              <a:t>python</a:t>
            </a:r>
            <a:r>
              <a:rPr lang="ko-KR" altLang="en-US" dirty="0"/>
              <a:t>을 사용하고 </a:t>
            </a:r>
            <a:r>
              <a:rPr lang="en-US" altLang="ko-KR" dirty="0"/>
              <a:t>null </a:t>
            </a:r>
            <a:r>
              <a:rPr lang="ko-KR" altLang="en-US" dirty="0"/>
              <a:t>값을 삭제한 날씨 데이터와 위에서 전처리한 배달음식 데이터를 통합하여 전체 통합 데이터를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CA0D7-BD8E-4948-88FF-327BA87216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1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날씨 데이터의 </a:t>
            </a:r>
            <a:r>
              <a:rPr lang="en-US" altLang="ko-KR" dirty="0"/>
              <a:t>null </a:t>
            </a:r>
            <a:r>
              <a:rPr lang="ko-KR" altLang="en-US" dirty="0"/>
              <a:t>값을 처리하기 위해 </a:t>
            </a:r>
            <a:r>
              <a:rPr lang="en-US" altLang="ko-KR" dirty="0"/>
              <a:t>python</a:t>
            </a:r>
            <a:r>
              <a:rPr lang="ko-KR" altLang="en-US" dirty="0"/>
              <a:t>을 사용하고 </a:t>
            </a:r>
            <a:r>
              <a:rPr lang="en-US" altLang="ko-KR" dirty="0"/>
              <a:t>null </a:t>
            </a:r>
            <a:r>
              <a:rPr lang="ko-KR" altLang="en-US" dirty="0"/>
              <a:t>값을 삭제한 날씨 데이터와 위에서 전처리한 배달음식 데이터를 통합하여 전체 통합 데이터를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CA0D7-BD8E-4948-88FF-327BA87216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10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날씨 데이터의 </a:t>
            </a:r>
            <a:r>
              <a:rPr lang="en-US" altLang="ko-KR" dirty="0"/>
              <a:t>null </a:t>
            </a:r>
            <a:r>
              <a:rPr lang="ko-KR" altLang="en-US" dirty="0"/>
              <a:t>값을 처리하기 위해 </a:t>
            </a:r>
            <a:r>
              <a:rPr lang="en-US" altLang="ko-KR" dirty="0"/>
              <a:t>python</a:t>
            </a:r>
            <a:r>
              <a:rPr lang="ko-KR" altLang="en-US" dirty="0"/>
              <a:t>을 사용하고 </a:t>
            </a:r>
            <a:r>
              <a:rPr lang="en-US" altLang="ko-KR" dirty="0"/>
              <a:t>null </a:t>
            </a:r>
            <a:r>
              <a:rPr lang="ko-KR" altLang="en-US" dirty="0"/>
              <a:t>값을 삭제한 날씨 데이터와 위에서 전처리한 배달음식 데이터를 통합하여 전체 통합 데이터를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CA0D7-BD8E-4948-88FF-327BA87216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8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날씨 데이터의 </a:t>
            </a:r>
            <a:r>
              <a:rPr lang="en-US" altLang="ko-KR" dirty="0"/>
              <a:t>null </a:t>
            </a:r>
            <a:r>
              <a:rPr lang="ko-KR" altLang="en-US" dirty="0"/>
              <a:t>값을 처리하기 위해 </a:t>
            </a:r>
            <a:r>
              <a:rPr lang="en-US" altLang="ko-KR" dirty="0"/>
              <a:t>python</a:t>
            </a:r>
            <a:r>
              <a:rPr lang="ko-KR" altLang="en-US" dirty="0"/>
              <a:t>을 사용하고 </a:t>
            </a:r>
            <a:r>
              <a:rPr lang="en-US" altLang="ko-KR" dirty="0"/>
              <a:t>null </a:t>
            </a:r>
            <a:r>
              <a:rPr lang="ko-KR" altLang="en-US" dirty="0"/>
              <a:t>값을 삭제한 날씨 데이터와 위에서 전처리한 배달음식 데이터를 통합하여 전체 통합 데이터를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CA0D7-BD8E-4948-88FF-327BA87216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4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날씨 데이터의 </a:t>
            </a:r>
            <a:r>
              <a:rPr lang="en-US" altLang="ko-KR" dirty="0"/>
              <a:t>null </a:t>
            </a:r>
            <a:r>
              <a:rPr lang="ko-KR" altLang="en-US" dirty="0"/>
              <a:t>값을 처리하기 위해 </a:t>
            </a:r>
            <a:r>
              <a:rPr lang="en-US" altLang="ko-KR" dirty="0"/>
              <a:t>python</a:t>
            </a:r>
            <a:r>
              <a:rPr lang="ko-KR" altLang="en-US" dirty="0"/>
              <a:t>을 사용하고 </a:t>
            </a:r>
            <a:r>
              <a:rPr lang="en-US" altLang="ko-KR" dirty="0"/>
              <a:t>null </a:t>
            </a:r>
            <a:r>
              <a:rPr lang="ko-KR" altLang="en-US" dirty="0"/>
              <a:t>값을 삭제한 날씨 데이터와 위에서 전처리한 배달음식 데이터를 통합하여 전체 통합 데이터를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CA0D7-BD8E-4948-88FF-327BA87216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2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날씨 데이터의 </a:t>
            </a:r>
            <a:r>
              <a:rPr lang="en-US" altLang="ko-KR" dirty="0"/>
              <a:t>null </a:t>
            </a:r>
            <a:r>
              <a:rPr lang="ko-KR" altLang="en-US" dirty="0"/>
              <a:t>값을 처리하기 위해 </a:t>
            </a:r>
            <a:r>
              <a:rPr lang="en-US" altLang="ko-KR" dirty="0"/>
              <a:t>python</a:t>
            </a:r>
            <a:r>
              <a:rPr lang="ko-KR" altLang="en-US" dirty="0"/>
              <a:t>을 사용하고 </a:t>
            </a:r>
            <a:r>
              <a:rPr lang="en-US" altLang="ko-KR" dirty="0"/>
              <a:t>null </a:t>
            </a:r>
            <a:r>
              <a:rPr lang="ko-KR" altLang="en-US" dirty="0"/>
              <a:t>값을 삭제한 날씨 데이터와 위에서 전처리한 배달음식 데이터를 통합하여 전체 통합 데이터를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CA0D7-BD8E-4948-88FF-327BA87216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63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날씨 데이터의 </a:t>
            </a:r>
            <a:r>
              <a:rPr lang="en-US" altLang="ko-KR" dirty="0"/>
              <a:t>null </a:t>
            </a:r>
            <a:r>
              <a:rPr lang="ko-KR" altLang="en-US" dirty="0"/>
              <a:t>값을 처리하기 위해 </a:t>
            </a:r>
            <a:r>
              <a:rPr lang="en-US" altLang="ko-KR" dirty="0"/>
              <a:t>python</a:t>
            </a:r>
            <a:r>
              <a:rPr lang="ko-KR" altLang="en-US" dirty="0"/>
              <a:t>을 사용하고 </a:t>
            </a:r>
            <a:r>
              <a:rPr lang="en-US" altLang="ko-KR" dirty="0"/>
              <a:t>null </a:t>
            </a:r>
            <a:r>
              <a:rPr lang="ko-KR" altLang="en-US" dirty="0"/>
              <a:t>값을 삭제한 날씨 데이터와 위에서 전처리한 배달음식 데이터를 통합하여 전체 통합 데이터를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CA0D7-BD8E-4948-88FF-327BA87216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8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sv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4.svg"/><Relationship Id="rId7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44.svg"/><Relationship Id="rId7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44.svg"/><Relationship Id="rId7" Type="http://schemas.openxmlformats.org/officeDocument/2006/relationships/image" Target="../media/image7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7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4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23.jpeg"/><Relationship Id="rId10" Type="http://schemas.openxmlformats.org/officeDocument/2006/relationships/image" Target="../media/image80.png"/><Relationship Id="rId4" Type="http://schemas.openxmlformats.org/officeDocument/2006/relationships/image" Target="../media/image44.sv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8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4.svg"/><Relationship Id="rId7" Type="http://schemas.openxmlformats.org/officeDocument/2006/relationships/image" Target="../media/image9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9FC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2311400"/>
            <a:ext cx="12192000" cy="1678940"/>
          </a:xfrm>
          <a:custGeom>
            <a:avLst/>
            <a:gdLst>
              <a:gd name="connsiteX0" fmla="*/ 0 w 12192000"/>
              <a:gd name="connsiteY0" fmla="*/ 1678940 h 1678940"/>
              <a:gd name="connsiteX1" fmla="*/ 12192000 w 12192000"/>
              <a:gd name="connsiteY1" fmla="*/ 1678940 h 1678940"/>
              <a:gd name="connsiteX2" fmla="*/ 12192000 w 12192000"/>
              <a:gd name="connsiteY2" fmla="*/ 0 h 1678940"/>
              <a:gd name="connsiteX3" fmla="*/ 0 w 12192000"/>
              <a:gd name="connsiteY3" fmla="*/ 0 h 1678940"/>
              <a:gd name="connsiteX4" fmla="*/ 0 w 12192000"/>
              <a:gd name="connsiteY4" fmla="*/ 1678940 h 1678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1678940">
                <a:moveTo>
                  <a:pt x="0" y="1678940"/>
                </a:moveTo>
                <a:lnTo>
                  <a:pt x="12192000" y="1678940"/>
                </a:lnTo>
                <a:lnTo>
                  <a:pt x="12192000" y="0"/>
                </a:lnTo>
                <a:lnTo>
                  <a:pt x="0" y="0"/>
                </a:lnTo>
                <a:lnTo>
                  <a:pt x="0" y="1678940"/>
                </a:lnTo>
              </a:path>
            </a:pathLst>
          </a:custGeom>
          <a:solidFill>
            <a:srgbClr val="368D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71700" y="2933700"/>
            <a:ext cx="8199360" cy="584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002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날씨에</a:t>
            </a:r>
            <a:r>
              <a:rPr lang="en-US" altLang="zh-CN" sz="4002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따른</a:t>
            </a:r>
            <a:r>
              <a:rPr lang="en-US" altLang="zh-CN" sz="4002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배달음식</a:t>
            </a:r>
            <a:r>
              <a:rPr lang="en-US" altLang="zh-CN" sz="4002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주문</a:t>
            </a:r>
            <a:r>
              <a:rPr lang="en-US" altLang="zh-CN" sz="4002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건수</a:t>
            </a:r>
            <a:r>
              <a:rPr lang="en-US" altLang="zh-CN" sz="4002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4002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예측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929883" y="4319868"/>
            <a:ext cx="2332233" cy="208903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ct val="150000"/>
              </a:lnSpc>
              <a:tabLst/>
            </a:pPr>
            <a:r>
              <a:rPr lang="ko-KR" altLang="en-US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배달의 </a:t>
            </a:r>
            <a:r>
              <a:rPr lang="ko-KR" altLang="en-US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민조</a:t>
            </a:r>
            <a:endParaRPr lang="en-US" altLang="zh-CN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201501703 </a:t>
            </a:r>
            <a:r>
              <a:rPr lang="ko-KR" altLang="en-US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송윤범</a:t>
            </a:r>
            <a:endParaRPr lang="en-US" altLang="ko-KR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201502860 </a:t>
            </a:r>
            <a:r>
              <a:rPr lang="ko-KR" altLang="en-US" sz="18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장동혁</a:t>
            </a:r>
            <a:endParaRPr lang="en-US" altLang="ko-KR" sz="1800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201703131 </a:t>
            </a:r>
            <a:r>
              <a:rPr lang="ko-KR" altLang="en-US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전종미</a:t>
            </a:r>
            <a:endParaRPr lang="en-US" altLang="ko-KR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201701573 </a:t>
            </a:r>
            <a:r>
              <a:rPr lang="ko-KR" altLang="en-US" sz="18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박지연</a:t>
            </a:r>
            <a:endParaRPr lang="en-US" altLang="zh-CN" sz="1800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2D97E4-1C7A-4C61-804F-B7590B8ED0BD}"/>
              </a:ext>
            </a:extLst>
          </p:cNvPr>
          <p:cNvCxnSpPr>
            <a:cxnSpLocks/>
          </p:cNvCxnSpPr>
          <p:nvPr/>
        </p:nvCxnSpPr>
        <p:spPr>
          <a:xfrm>
            <a:off x="5029200" y="4800600"/>
            <a:ext cx="2133600" cy="0"/>
          </a:xfrm>
          <a:prstGeom prst="line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586F17A8-3F19-453B-AD99-9203F353C169}"/>
              </a:ext>
            </a:extLst>
          </p:cNvPr>
          <p:cNvSpPr txBox="1">
            <a:spLocks/>
          </p:cNvSpPr>
          <p:nvPr/>
        </p:nvSpPr>
        <p:spPr>
          <a:xfrm>
            <a:off x="1981200" y="2377282"/>
            <a:ext cx="7886700" cy="490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en-US" altLang="ko-KR" sz="2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Mining Term Project Presentation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22ECC7-2E6B-4BAF-9AA4-7C26D01EC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62476"/>
            <a:ext cx="739277" cy="692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>
            <a:extLst>
              <a:ext uri="{FF2B5EF4-FFF2-40B4-BE49-F238E27FC236}">
                <a16:creationId xmlns:a16="http://schemas.microsoft.com/office/drawing/2014/main" id="{C2DED032-36FD-4356-8FE5-75F2DF90D5C4}"/>
              </a:ext>
            </a:extLst>
          </p:cNvPr>
          <p:cNvSpPr/>
          <p:nvPr/>
        </p:nvSpPr>
        <p:spPr>
          <a:xfrm>
            <a:off x="251459" y="0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588D73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5D5F306-EE70-4628-AB44-F0412EDB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0" y="99628"/>
            <a:ext cx="358780" cy="369332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9D8D34-95A1-4422-8B8E-0B9DD28F411B}"/>
              </a:ext>
            </a:extLst>
          </p:cNvPr>
          <p:cNvSpPr txBox="1"/>
          <p:nvPr/>
        </p:nvSpPr>
        <p:spPr>
          <a:xfrm>
            <a:off x="751840" y="12673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D7E44-F0AB-4407-A8AC-F33A779F9539}"/>
              </a:ext>
            </a:extLst>
          </p:cNvPr>
          <p:cNvSpPr txBox="1"/>
          <p:nvPr/>
        </p:nvSpPr>
        <p:spPr>
          <a:xfrm>
            <a:off x="488508" y="598013"/>
            <a:ext cx="382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시간별 데이터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39B1968-2D86-44DA-9926-4D036633E4C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2800" y="1524000"/>
            <a:ext cx="5393703" cy="3433508"/>
          </a:xfrm>
          <a:prstGeom prst="rect">
            <a:avLst/>
          </a:prstGeom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4A52F9E9-32A9-4F59-9AE2-F4E2BE5B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5359311"/>
            <a:ext cx="381000" cy="36830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47A639-6D21-4874-B525-3FC7065900FC}"/>
              </a:ext>
            </a:extLst>
          </p:cNvPr>
          <p:cNvSpPr txBox="1"/>
          <p:nvPr/>
        </p:nvSpPr>
        <p:spPr>
          <a:xfrm>
            <a:off x="4114800" y="534901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시간대 별 치킨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중국음식의 배달건수 분포를 보여주기 위한 데이터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8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>
            <a:extLst>
              <a:ext uri="{FF2B5EF4-FFF2-40B4-BE49-F238E27FC236}">
                <a16:creationId xmlns:a16="http://schemas.microsoft.com/office/drawing/2014/main" id="{C2DED032-36FD-4356-8FE5-75F2DF90D5C4}"/>
              </a:ext>
            </a:extLst>
          </p:cNvPr>
          <p:cNvSpPr/>
          <p:nvPr/>
        </p:nvSpPr>
        <p:spPr>
          <a:xfrm>
            <a:off x="251459" y="0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588D73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5D5F306-EE70-4628-AB44-F0412EDB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0" y="99628"/>
            <a:ext cx="358780" cy="369332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9D8D34-95A1-4422-8B8E-0B9DD28F411B}"/>
              </a:ext>
            </a:extLst>
          </p:cNvPr>
          <p:cNvSpPr txBox="1"/>
          <p:nvPr/>
        </p:nvSpPr>
        <p:spPr>
          <a:xfrm>
            <a:off x="751840" y="12673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D7E44-F0AB-4407-A8AC-F33A779F9539}"/>
              </a:ext>
            </a:extLst>
          </p:cNvPr>
          <p:cNvSpPr txBox="1"/>
          <p:nvPr/>
        </p:nvSpPr>
        <p:spPr>
          <a:xfrm>
            <a:off x="488508" y="598013"/>
            <a:ext cx="382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시계열 데이터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4A52F9E9-32A9-4F59-9AE2-F4E2BE5B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4459588"/>
            <a:ext cx="381000" cy="36830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47A639-6D21-4874-B525-3FC7065900FC}"/>
              </a:ext>
            </a:extLst>
          </p:cNvPr>
          <p:cNvSpPr txBox="1"/>
          <p:nvPr/>
        </p:nvSpPr>
        <p:spPr>
          <a:xfrm>
            <a:off x="7239000" y="4404583"/>
            <a:ext cx="4201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201507~ 201906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년치 치킨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중국음식 데이터를 수집 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year, month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변수를 추가적으로 생성 후 시계열 분석에 이용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시계열 분석에 사용할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생성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25E4D5-FD69-400D-9614-434A041D9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01" y="1302974"/>
            <a:ext cx="4450466" cy="31016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CAD43D-F560-48BA-8F32-0B148A4CE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756" y="4394286"/>
            <a:ext cx="4884843" cy="20499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D7730B-119B-4B82-84D1-CF2EA10D21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1600200"/>
            <a:ext cx="4869602" cy="2286198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B5D9C8F-AE6C-4B64-BC11-73E316D965C5}"/>
              </a:ext>
            </a:extLst>
          </p:cNvPr>
          <p:cNvSpPr/>
          <p:nvPr/>
        </p:nvSpPr>
        <p:spPr>
          <a:xfrm>
            <a:off x="8534400" y="3305066"/>
            <a:ext cx="571333" cy="200136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A3E9388-33EE-4C5D-B519-45259768D58B}"/>
              </a:ext>
            </a:extLst>
          </p:cNvPr>
          <p:cNvSpPr/>
          <p:nvPr/>
        </p:nvSpPr>
        <p:spPr>
          <a:xfrm>
            <a:off x="7658267" y="3305065"/>
            <a:ext cx="571333" cy="200136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976DAD-9E76-4A43-BF55-D2759B2AB085}"/>
              </a:ext>
            </a:extLst>
          </p:cNvPr>
          <p:cNvSpPr/>
          <p:nvPr/>
        </p:nvSpPr>
        <p:spPr>
          <a:xfrm>
            <a:off x="5366799" y="5634042"/>
            <a:ext cx="685800" cy="247869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6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>
            <a:extLst>
              <a:ext uri="{FF2B5EF4-FFF2-40B4-BE49-F238E27FC236}">
                <a16:creationId xmlns:a16="http://schemas.microsoft.com/office/drawing/2014/main" id="{C2DED032-36FD-4356-8FE5-75F2DF90D5C4}"/>
              </a:ext>
            </a:extLst>
          </p:cNvPr>
          <p:cNvSpPr/>
          <p:nvPr/>
        </p:nvSpPr>
        <p:spPr>
          <a:xfrm>
            <a:off x="251459" y="0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588D73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5D5F306-EE70-4628-AB44-F0412EDB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0" y="99628"/>
            <a:ext cx="358780" cy="369332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9D8D34-95A1-4422-8B8E-0B9DD28F411B}"/>
              </a:ext>
            </a:extLst>
          </p:cNvPr>
          <p:cNvSpPr txBox="1"/>
          <p:nvPr/>
        </p:nvSpPr>
        <p:spPr>
          <a:xfrm>
            <a:off x="751840" y="12673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D7E44-F0AB-4407-A8AC-F33A779F9539}"/>
              </a:ext>
            </a:extLst>
          </p:cNvPr>
          <p:cNvSpPr txBox="1"/>
          <p:nvPr/>
        </p:nvSpPr>
        <p:spPr>
          <a:xfrm>
            <a:off x="488508" y="598013"/>
            <a:ext cx="382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사용할 최종 데이터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4A52F9E9-32A9-4F59-9AE2-F4E2BE5B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2486" y="3111224"/>
            <a:ext cx="381000" cy="36830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47A639-6D21-4874-B525-3FC7065900FC}"/>
              </a:ext>
            </a:extLst>
          </p:cNvPr>
          <p:cNvSpPr txBox="1"/>
          <p:nvPr/>
        </p:nvSpPr>
        <p:spPr>
          <a:xfrm>
            <a:off x="838200" y="1434824"/>
            <a:ext cx="4201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분석에 사용하지 않을 최저 기온 시각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hhmi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), 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최고 기온 시각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hhmi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), 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최대 순간 풍속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(m/s), 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최대 순간 풍속 시간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hhmi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), 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최대 순간 풍속 풍향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(deg) 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변수를 삭제하였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1"/>
            <a:endParaRPr lang="ko-KR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latinLnBrk="1"/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최종적으로 각 행의 치킨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중국음식 배달건수를 평균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낸 총 배달건수의 평균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 lvl="0" latinLnBrk="1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일교차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(month) 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변수가 추가 되었고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서대로 정렬하였다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atinLnBrk="1"/>
            <a:r>
              <a:rPr lang="en-US" altLang="ko-KR" dirty="0"/>
              <a:t> </a:t>
            </a:r>
            <a:endParaRPr lang="ko-KR" altLang="ko-KR" dirty="0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2979A38E-BEE0-4123-AAE1-7C1A731C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2486" y="1434824"/>
            <a:ext cx="381000" cy="368300"/>
          </a:xfrm>
          <a:prstGeom prst="rect">
            <a:avLst/>
          </a:prstGeom>
          <a:noFill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D225BC-3611-4872-9450-E2616916262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181600" y="1085421"/>
            <a:ext cx="6425514" cy="35052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B28EED0-5787-4BB7-ABD6-B4AE81F1BCC5}"/>
              </a:ext>
            </a:extLst>
          </p:cNvPr>
          <p:cNvSpPr/>
          <p:nvPr/>
        </p:nvSpPr>
        <p:spPr>
          <a:xfrm>
            <a:off x="8534400" y="1047321"/>
            <a:ext cx="381000" cy="3581400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D2DB486-0F79-4456-A171-6F9A72F6B225}"/>
              </a:ext>
            </a:extLst>
          </p:cNvPr>
          <p:cNvSpPr/>
          <p:nvPr/>
        </p:nvSpPr>
        <p:spPr>
          <a:xfrm>
            <a:off x="11226114" y="1053499"/>
            <a:ext cx="381000" cy="3581400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741CBE-A6F5-4EE6-B84A-077E33FF6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797" y="4574145"/>
            <a:ext cx="3063446" cy="2027366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AD36DCA1-0EB4-46F3-89E7-37F24C621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0803" y="5031879"/>
            <a:ext cx="381000" cy="347105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6D8AC7-EAC6-4F14-A5E0-FC83A948DEB7}"/>
              </a:ext>
            </a:extLst>
          </p:cNvPr>
          <p:cNvSpPr txBox="1"/>
          <p:nvPr/>
        </p:nvSpPr>
        <p:spPr>
          <a:xfrm>
            <a:off x="5372100" y="50292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사용할 데이터 </a:t>
            </a:r>
            <a:r>
              <a:rPr lang="en-US" altLang="ko-KR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  <a:p>
            <a:r>
              <a:rPr lang="en-US" altLang="ko-KR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</a:t>
            </a:r>
            <a:r>
              <a:rPr lang="ko-KR" altLang="en-US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의사결정 나무와 신경망 분석에 사용할 날씨 </a:t>
            </a:r>
            <a:r>
              <a:rPr lang="en-US" altLang="ko-KR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 </a:t>
            </a:r>
            <a:r>
              <a:rPr lang="ko-KR" altLang="en-US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배달데이터 </a:t>
            </a:r>
            <a:endParaRPr lang="en-US" altLang="ko-KR" dirty="0">
              <a:solidFill>
                <a:srgbClr val="588D7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시계열 분석 데이터 </a:t>
            </a:r>
            <a:endParaRPr lang="en-US" altLang="ko-KR" dirty="0">
              <a:solidFill>
                <a:srgbClr val="588D7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</a:t>
            </a:r>
            <a:r>
              <a:rPr lang="ko-KR" altLang="en-US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시간대별 배달건수 데이터</a:t>
            </a:r>
          </a:p>
        </p:txBody>
      </p:sp>
    </p:spTree>
    <p:extLst>
      <p:ext uri="{BB962C8B-B14F-4D97-AF65-F5344CB8AC3E}">
        <p14:creationId xmlns:p14="http://schemas.microsoft.com/office/powerpoint/2010/main" val="288502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>
            <a:extLst>
              <a:ext uri="{FF2B5EF4-FFF2-40B4-BE49-F238E27FC236}">
                <a16:creationId xmlns:a16="http://schemas.microsoft.com/office/drawing/2014/main" id="{C2DED032-36FD-4356-8FE5-75F2DF90D5C4}"/>
              </a:ext>
            </a:extLst>
          </p:cNvPr>
          <p:cNvSpPr/>
          <p:nvPr/>
        </p:nvSpPr>
        <p:spPr>
          <a:xfrm>
            <a:off x="251459" y="0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588D73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5D5F306-EE70-4628-AB44-F0412EDB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0" y="99628"/>
            <a:ext cx="358780" cy="369332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9D8D34-95A1-4422-8B8E-0B9DD28F411B}"/>
              </a:ext>
            </a:extLst>
          </p:cNvPr>
          <p:cNvSpPr txBox="1"/>
          <p:nvPr/>
        </p:nvSpPr>
        <p:spPr>
          <a:xfrm>
            <a:off x="751840" y="12673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기초분석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4DEBB5-7E27-4E38-9DE3-71BC2059065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9" y="908685"/>
            <a:ext cx="5041900" cy="27489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209547-8254-4257-B59D-7C66EA49AC2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830203"/>
            <a:ext cx="5375275" cy="2930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E5F4F1-988B-469F-90BB-D8300019F14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9" y="3760728"/>
            <a:ext cx="5407660" cy="29483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152799-D059-4933-9FF2-F457AE0AE57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0" y="3657600"/>
            <a:ext cx="5445125" cy="29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6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>
            <a:extLst>
              <a:ext uri="{FF2B5EF4-FFF2-40B4-BE49-F238E27FC236}">
                <a16:creationId xmlns:a16="http://schemas.microsoft.com/office/drawing/2014/main" id="{C2DED032-36FD-4356-8FE5-75F2DF90D5C4}"/>
              </a:ext>
            </a:extLst>
          </p:cNvPr>
          <p:cNvSpPr/>
          <p:nvPr/>
        </p:nvSpPr>
        <p:spPr>
          <a:xfrm>
            <a:off x="251459" y="0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588D73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5D5F306-EE70-4628-AB44-F0412EDB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0" y="99628"/>
            <a:ext cx="358780" cy="369332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9D8D34-95A1-4422-8B8E-0B9DD28F411B}"/>
              </a:ext>
            </a:extLst>
          </p:cNvPr>
          <p:cNvSpPr txBox="1"/>
          <p:nvPr/>
        </p:nvSpPr>
        <p:spPr>
          <a:xfrm>
            <a:off x="751840" y="12673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기초분석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FD7507-0815-4617-829C-42B79E9E54D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" y="1147245"/>
            <a:ext cx="4781551" cy="25357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D6452C-BD5F-4DCA-9CE4-01AFFEE1B23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561" y="1195505"/>
            <a:ext cx="4516119" cy="24392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2360B62-FD07-47F2-84E8-90271D1D23E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70300"/>
            <a:ext cx="4580798" cy="3048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D32FC5D-5C61-45D5-A823-5E18C1C04E3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20" y="3683001"/>
            <a:ext cx="4876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0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>
            <a:extLst>
              <a:ext uri="{FF2B5EF4-FFF2-40B4-BE49-F238E27FC236}">
                <a16:creationId xmlns:a16="http://schemas.microsoft.com/office/drawing/2014/main" id="{C2DED032-36FD-4356-8FE5-75F2DF90D5C4}"/>
              </a:ext>
            </a:extLst>
          </p:cNvPr>
          <p:cNvSpPr/>
          <p:nvPr/>
        </p:nvSpPr>
        <p:spPr>
          <a:xfrm>
            <a:off x="251459" y="0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588D73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5D5F306-EE70-4628-AB44-F0412EDB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0" y="99628"/>
            <a:ext cx="358780" cy="369332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9D8D34-95A1-4422-8B8E-0B9DD28F411B}"/>
              </a:ext>
            </a:extLst>
          </p:cNvPr>
          <p:cNvSpPr txBox="1"/>
          <p:nvPr/>
        </p:nvSpPr>
        <p:spPr>
          <a:xfrm>
            <a:off x="751840" y="12673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기초분석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2F01EC-104C-4137-B870-E7AC252C794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" y="2057400"/>
            <a:ext cx="5471160" cy="3429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4145B9-4AC1-451A-A882-C3B46DE41A5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31560" y="2286000"/>
            <a:ext cx="556259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5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">
            <a:extLst>
              <a:ext uri="{FF2B5EF4-FFF2-40B4-BE49-F238E27FC236}">
                <a16:creationId xmlns:a16="http://schemas.microsoft.com/office/drawing/2014/main" id="{D21F92A9-91EF-4BE2-94D1-F6569B4E4BE4}"/>
              </a:ext>
            </a:extLst>
          </p:cNvPr>
          <p:cNvSpPr/>
          <p:nvPr/>
        </p:nvSpPr>
        <p:spPr>
          <a:xfrm>
            <a:off x="261260" y="-40096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F1B48B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2508D-0601-460A-9030-DD3CD818E740}"/>
              </a:ext>
            </a:extLst>
          </p:cNvPr>
          <p:cNvSpPr txBox="1"/>
          <p:nvPr/>
        </p:nvSpPr>
        <p:spPr>
          <a:xfrm>
            <a:off x="508237" y="523832"/>
            <a:ext cx="249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의사결정나무</a:t>
            </a:r>
          </a:p>
        </p:txBody>
      </p:sp>
      <p:pic>
        <p:nvPicPr>
          <p:cNvPr id="25" name="그래픽 24" descr="달과 별">
            <a:extLst>
              <a:ext uri="{FF2B5EF4-FFF2-40B4-BE49-F238E27FC236}">
                <a16:creationId xmlns:a16="http://schemas.microsoft.com/office/drawing/2014/main" id="{E19891F7-F813-4826-A4E0-D730060287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37" y="34413"/>
            <a:ext cx="437999" cy="4379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D38853-755B-420B-8805-C370300BA637}"/>
              </a:ext>
            </a:extLst>
          </p:cNvPr>
          <p:cNvSpPr txBox="1"/>
          <p:nvPr/>
        </p:nvSpPr>
        <p:spPr>
          <a:xfrm>
            <a:off x="909653" y="85833"/>
            <a:ext cx="2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Mining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722CC2A-0051-4706-A84D-568F7E3740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66800" y="914400"/>
            <a:ext cx="5638800" cy="286219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1C09763-4766-410F-8616-1013885BF0E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67600" y="1524000"/>
            <a:ext cx="3098800" cy="108585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BD180FB-B536-4992-9AAF-72720DE50FC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458710" y="2743200"/>
            <a:ext cx="3116580" cy="117856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EC8A294-9316-49EE-A106-7AB655AF89B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467600" y="4055110"/>
            <a:ext cx="3116580" cy="12801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1D0A7CC-ED39-4F84-B12D-5FCEB017C31B}"/>
              </a:ext>
            </a:extLst>
          </p:cNvPr>
          <p:cNvSpPr txBox="1"/>
          <p:nvPr/>
        </p:nvSpPr>
        <p:spPr>
          <a:xfrm>
            <a:off x="3482546" y="5632102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의사결정나무의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C&amp;RT, CHAID 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알고리즘을 사용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목표필드인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총 배달건수를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3,4,5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분위로 구간화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Training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Set : 70% Test Set : 30%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8080543-918F-4FA2-B5F1-E397FAAAD647}"/>
              </a:ext>
            </a:extLst>
          </p:cNvPr>
          <p:cNvSpPr/>
          <p:nvPr/>
        </p:nvSpPr>
        <p:spPr>
          <a:xfrm>
            <a:off x="8001000" y="1752599"/>
            <a:ext cx="304800" cy="180975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7154514-3676-43D3-9387-FB1AD395A8BB}"/>
              </a:ext>
            </a:extLst>
          </p:cNvPr>
          <p:cNvSpPr/>
          <p:nvPr/>
        </p:nvSpPr>
        <p:spPr>
          <a:xfrm>
            <a:off x="8001000" y="2962417"/>
            <a:ext cx="304800" cy="180975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F253F70-BAF7-421B-B92E-BEC3BF61D657}"/>
              </a:ext>
            </a:extLst>
          </p:cNvPr>
          <p:cNvSpPr/>
          <p:nvPr/>
        </p:nvSpPr>
        <p:spPr>
          <a:xfrm>
            <a:off x="8005119" y="4264674"/>
            <a:ext cx="304800" cy="180975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795A140-37DF-407D-86AE-94C744930660}"/>
              </a:ext>
            </a:extLst>
          </p:cNvPr>
          <p:cNvSpPr/>
          <p:nvPr/>
        </p:nvSpPr>
        <p:spPr>
          <a:xfrm>
            <a:off x="3886200" y="1266050"/>
            <a:ext cx="533400" cy="486550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7C0615E0-D4C6-4008-A1D2-0608E146D910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442020" y="3849352"/>
            <a:ext cx="4888359" cy="1589888"/>
          </a:xfrm>
          <a:prstGeom prst="rect">
            <a:avLst/>
          </a:prstGeom>
        </p:spPr>
      </p:pic>
      <p:pic>
        <p:nvPicPr>
          <p:cNvPr id="46" name="Picture 3">
            <a:extLst>
              <a:ext uri="{FF2B5EF4-FFF2-40B4-BE49-F238E27FC236}">
                <a16:creationId xmlns:a16="http://schemas.microsoft.com/office/drawing/2014/main" id="{5499C9AC-6978-49EB-AD21-FA6B47520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93308" y="5632102"/>
            <a:ext cx="381000" cy="368300"/>
          </a:xfrm>
          <a:prstGeom prst="rect">
            <a:avLst/>
          </a:prstGeom>
          <a:noFill/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0F1B84-5145-4940-ADC3-D392D0C9D013}"/>
              </a:ext>
            </a:extLst>
          </p:cNvPr>
          <p:cNvSpPr/>
          <p:nvPr/>
        </p:nvSpPr>
        <p:spPr>
          <a:xfrm>
            <a:off x="2057400" y="3906521"/>
            <a:ext cx="560744" cy="521278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407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">
            <a:extLst>
              <a:ext uri="{FF2B5EF4-FFF2-40B4-BE49-F238E27FC236}">
                <a16:creationId xmlns:a16="http://schemas.microsoft.com/office/drawing/2014/main" id="{D21F92A9-91EF-4BE2-94D1-F6569B4E4BE4}"/>
              </a:ext>
            </a:extLst>
          </p:cNvPr>
          <p:cNvSpPr/>
          <p:nvPr/>
        </p:nvSpPr>
        <p:spPr>
          <a:xfrm>
            <a:off x="261260" y="-40096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F1B48B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2508D-0601-460A-9030-DD3CD818E740}"/>
              </a:ext>
            </a:extLst>
          </p:cNvPr>
          <p:cNvSpPr txBox="1"/>
          <p:nvPr/>
        </p:nvSpPr>
        <p:spPr>
          <a:xfrm>
            <a:off x="508237" y="523832"/>
            <a:ext cx="249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의사결정나무</a:t>
            </a:r>
          </a:p>
        </p:txBody>
      </p:sp>
      <p:pic>
        <p:nvPicPr>
          <p:cNvPr id="25" name="그래픽 24" descr="달과 별">
            <a:extLst>
              <a:ext uri="{FF2B5EF4-FFF2-40B4-BE49-F238E27FC236}">
                <a16:creationId xmlns:a16="http://schemas.microsoft.com/office/drawing/2014/main" id="{E19891F7-F813-4826-A4E0-D730060287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37" y="34413"/>
            <a:ext cx="437999" cy="4379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D38853-755B-420B-8805-C370300BA637}"/>
              </a:ext>
            </a:extLst>
          </p:cNvPr>
          <p:cNvSpPr txBox="1"/>
          <p:nvPr/>
        </p:nvSpPr>
        <p:spPr>
          <a:xfrm>
            <a:off x="909653" y="85833"/>
            <a:ext cx="2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Mining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</a:t>
            </a: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E472F9BC-6669-4BD2-8312-D64E8AC8BE2E}"/>
              </a:ext>
            </a:extLst>
          </p:cNvPr>
          <p:cNvSpPr/>
          <p:nvPr/>
        </p:nvSpPr>
        <p:spPr>
          <a:xfrm>
            <a:off x="443868" y="4864601"/>
            <a:ext cx="617838" cy="461665"/>
          </a:xfrm>
          <a:prstGeom prst="rightArrow">
            <a:avLst/>
          </a:prstGeom>
          <a:solidFill>
            <a:srgbClr val="F1B48B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D0A7CC-ED39-4F84-B12D-5FCEB017C31B}"/>
              </a:ext>
            </a:extLst>
          </p:cNvPr>
          <p:cNvSpPr txBox="1"/>
          <p:nvPr/>
        </p:nvSpPr>
        <p:spPr>
          <a:xfrm>
            <a:off x="1067884" y="4864601"/>
            <a:ext cx="5790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알고리즘에 따른 정확도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CHAID &lt;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C&amp;RT</a:t>
            </a: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분위수에 따른 정확도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5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4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분위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분위</a:t>
            </a:r>
            <a:endParaRPr lang="en-US" altLang="ko-KR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3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분위로 </a:t>
            </a:r>
            <a:r>
              <a:rPr lang="ko-KR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구간화한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C&amp;RT 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알고리즘을 사용하는 것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정확도가 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81.12%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가장 적합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8AC8031-AB55-4CE8-B590-F91A446786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58938" y="1473437"/>
            <a:ext cx="4788682" cy="339116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A8FB747-6EB5-4157-B27E-F667E7B04A0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154263" y="476661"/>
            <a:ext cx="3253740" cy="83058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8687F10-AE95-4B4B-A020-22DE6D91451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192363" y="1473437"/>
            <a:ext cx="3215640" cy="8305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F971E4E-34FE-4B03-88C0-F79F8411EBE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223255" y="3550262"/>
            <a:ext cx="3040380" cy="8458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DBD8AF7-B396-4B7C-AFD0-9CABA8BCE3F7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198541" y="2443701"/>
            <a:ext cx="3093720" cy="83058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A58D21C-FC11-443D-BCF0-B0070BD571B4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7223255" y="4569523"/>
            <a:ext cx="3017520" cy="85344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75BCA09-2B90-4913-8689-55D192F42F23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7268563" y="5521372"/>
            <a:ext cx="3063240" cy="830580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932A5AD-C372-42E6-8EA1-C8463D8AC270}"/>
              </a:ext>
            </a:extLst>
          </p:cNvPr>
          <p:cNvSpPr/>
          <p:nvPr/>
        </p:nvSpPr>
        <p:spPr>
          <a:xfrm>
            <a:off x="8770321" y="768016"/>
            <a:ext cx="685800" cy="247869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256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">
            <a:extLst>
              <a:ext uri="{FF2B5EF4-FFF2-40B4-BE49-F238E27FC236}">
                <a16:creationId xmlns:a16="http://schemas.microsoft.com/office/drawing/2014/main" id="{D21F92A9-91EF-4BE2-94D1-F6569B4E4BE4}"/>
              </a:ext>
            </a:extLst>
          </p:cNvPr>
          <p:cNvSpPr/>
          <p:nvPr/>
        </p:nvSpPr>
        <p:spPr>
          <a:xfrm>
            <a:off x="261260" y="-40096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F1B48B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2508D-0601-460A-9030-DD3CD818E740}"/>
              </a:ext>
            </a:extLst>
          </p:cNvPr>
          <p:cNvSpPr txBox="1"/>
          <p:nvPr/>
        </p:nvSpPr>
        <p:spPr>
          <a:xfrm>
            <a:off x="508237" y="523832"/>
            <a:ext cx="249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의사결정나무</a:t>
            </a:r>
          </a:p>
        </p:txBody>
      </p:sp>
      <p:pic>
        <p:nvPicPr>
          <p:cNvPr id="25" name="그래픽 24" descr="달과 별">
            <a:extLst>
              <a:ext uri="{FF2B5EF4-FFF2-40B4-BE49-F238E27FC236}">
                <a16:creationId xmlns:a16="http://schemas.microsoft.com/office/drawing/2014/main" id="{E19891F7-F813-4826-A4E0-D730060287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37" y="34413"/>
            <a:ext cx="437999" cy="4379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D38853-755B-420B-8805-C370300BA637}"/>
              </a:ext>
            </a:extLst>
          </p:cNvPr>
          <p:cNvSpPr txBox="1"/>
          <p:nvPr/>
        </p:nvSpPr>
        <p:spPr>
          <a:xfrm>
            <a:off x="909653" y="85833"/>
            <a:ext cx="2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Mining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</a:t>
            </a: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E472F9BC-6669-4BD2-8312-D64E8AC8BE2E}"/>
              </a:ext>
            </a:extLst>
          </p:cNvPr>
          <p:cNvSpPr/>
          <p:nvPr/>
        </p:nvSpPr>
        <p:spPr>
          <a:xfrm>
            <a:off x="2811162" y="5375252"/>
            <a:ext cx="617838" cy="461665"/>
          </a:xfrm>
          <a:prstGeom prst="rightArrow">
            <a:avLst/>
          </a:prstGeom>
          <a:solidFill>
            <a:srgbClr val="F1B48B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D0A7CC-ED39-4F84-B12D-5FCEB017C31B}"/>
              </a:ext>
            </a:extLst>
          </p:cNvPr>
          <p:cNvSpPr txBox="1"/>
          <p:nvPr/>
        </p:nvSpPr>
        <p:spPr>
          <a:xfrm>
            <a:off x="3439297" y="5458016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 배달건수에 영향을 미치는 변수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연령대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4BA6ED0-0C67-4A0A-8CD2-B5F2DEDAC95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77528" y="1076818"/>
            <a:ext cx="5986145" cy="37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64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9B997-D899-47CB-BA42-582731DB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7792A47-154A-48F1-A2FA-DD3D4FCCB228}"/>
              </a:ext>
            </a:extLst>
          </p:cNvPr>
          <p:cNvSpPr/>
          <p:nvPr/>
        </p:nvSpPr>
        <p:spPr>
          <a:xfrm>
            <a:off x="0" y="-40096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9FC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D21F92A9-91EF-4BE2-94D1-F6569B4E4BE4}"/>
              </a:ext>
            </a:extLst>
          </p:cNvPr>
          <p:cNvSpPr/>
          <p:nvPr/>
        </p:nvSpPr>
        <p:spPr>
          <a:xfrm>
            <a:off x="261260" y="-40096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F1B48B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2508D-0601-460A-9030-DD3CD818E740}"/>
              </a:ext>
            </a:extLst>
          </p:cNvPr>
          <p:cNvSpPr txBox="1"/>
          <p:nvPr/>
        </p:nvSpPr>
        <p:spPr>
          <a:xfrm>
            <a:off x="508237" y="523832"/>
            <a:ext cx="249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신경망분석</a:t>
            </a:r>
          </a:p>
        </p:txBody>
      </p:sp>
      <p:pic>
        <p:nvPicPr>
          <p:cNvPr id="25" name="그래픽 24" descr="달과 별">
            <a:extLst>
              <a:ext uri="{FF2B5EF4-FFF2-40B4-BE49-F238E27FC236}">
                <a16:creationId xmlns:a16="http://schemas.microsoft.com/office/drawing/2014/main" id="{E19891F7-F813-4826-A4E0-D730060287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37" y="34413"/>
            <a:ext cx="437999" cy="4379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D38853-755B-420B-8805-C370300BA637}"/>
              </a:ext>
            </a:extLst>
          </p:cNvPr>
          <p:cNvSpPr txBox="1"/>
          <p:nvPr/>
        </p:nvSpPr>
        <p:spPr>
          <a:xfrm>
            <a:off x="909653" y="85833"/>
            <a:ext cx="2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Mining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4E2430C-E562-4F28-9275-42CEE1E6C5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32136" y="1232365"/>
            <a:ext cx="4876800" cy="357515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172C45E-E75A-464D-9273-F6D0BB6F643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60309" y="1236975"/>
            <a:ext cx="4471827" cy="180087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97465FE-AD90-4A5E-AC4C-FDF0B4D2FBF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765087" y="1219200"/>
            <a:ext cx="4718933" cy="180548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469F795-3EE6-4DB3-8D4C-0123E813936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260309" y="3037853"/>
            <a:ext cx="4471827" cy="18054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F24A4E9-FC35-4179-A3D4-50230EC7E94E}"/>
              </a:ext>
            </a:extLst>
          </p:cNvPr>
          <p:cNvSpPr txBox="1"/>
          <p:nvPr/>
        </p:nvSpPr>
        <p:spPr>
          <a:xfrm>
            <a:off x="2743200" y="5454537"/>
            <a:ext cx="687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풍속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분위 구간화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일교차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분위 구간화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평균기온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분위 구간화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Raw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데이터에서 강수량은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‘0’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 날이 많기 때문에 이분형으로 변환</a:t>
            </a:r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8DB9918E-5B21-4778-897E-28FB84A8A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53962" y="5454536"/>
            <a:ext cx="381000" cy="368300"/>
          </a:xfrm>
          <a:prstGeom prst="rect">
            <a:avLst/>
          </a:prstGeom>
          <a:noFill/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CDF4CA9-932A-4D17-B458-F7EE61C814AD}"/>
              </a:ext>
            </a:extLst>
          </p:cNvPr>
          <p:cNvSpPr/>
          <p:nvPr/>
        </p:nvSpPr>
        <p:spPr>
          <a:xfrm>
            <a:off x="2087077" y="3355591"/>
            <a:ext cx="357501" cy="359592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7B5031C-1F5A-4E33-BB52-71F1A9B63A40}"/>
              </a:ext>
            </a:extLst>
          </p:cNvPr>
          <p:cNvSpPr/>
          <p:nvPr/>
        </p:nvSpPr>
        <p:spPr>
          <a:xfrm>
            <a:off x="6610867" y="1612315"/>
            <a:ext cx="422109" cy="360762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503A129-6CCC-4ECD-B4A3-A45F75E92E1A}"/>
              </a:ext>
            </a:extLst>
          </p:cNvPr>
          <p:cNvSpPr/>
          <p:nvPr/>
        </p:nvSpPr>
        <p:spPr>
          <a:xfrm>
            <a:off x="2080899" y="1563354"/>
            <a:ext cx="374637" cy="384479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51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른쪽 화살표 35">
            <a:extLst>
              <a:ext uri="{FF2B5EF4-FFF2-40B4-BE49-F238E27FC236}">
                <a16:creationId xmlns:a16="http://schemas.microsoft.com/office/drawing/2014/main" id="{D65204A4-55E9-4651-BD65-22D6A6973D2F}"/>
              </a:ext>
            </a:extLst>
          </p:cNvPr>
          <p:cNvSpPr/>
          <p:nvPr/>
        </p:nvSpPr>
        <p:spPr>
          <a:xfrm>
            <a:off x="5496726" y="3317949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4C8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오른쪽 화살표 36">
            <a:extLst>
              <a:ext uri="{FF2B5EF4-FFF2-40B4-BE49-F238E27FC236}">
                <a16:creationId xmlns:a16="http://schemas.microsoft.com/office/drawing/2014/main" id="{ED1BBE6C-3D02-4BC6-A7A7-61626AEC443D}"/>
              </a:ext>
            </a:extLst>
          </p:cNvPr>
          <p:cNvSpPr/>
          <p:nvPr/>
        </p:nvSpPr>
        <p:spPr>
          <a:xfrm>
            <a:off x="8350891" y="3317949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2C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모서리가 둥근 직사각형 38">
            <a:extLst>
              <a:ext uri="{FF2B5EF4-FFF2-40B4-BE49-F238E27FC236}">
                <a16:creationId xmlns:a16="http://schemas.microsoft.com/office/drawing/2014/main" id="{A379297A-C90E-4EF5-80B7-C93EB2BA8AA2}"/>
              </a:ext>
            </a:extLst>
          </p:cNvPr>
          <p:cNvSpPr/>
          <p:nvPr/>
        </p:nvSpPr>
        <p:spPr>
          <a:xfrm>
            <a:off x="3581400" y="2438400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4C8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39">
            <a:extLst>
              <a:ext uri="{FF2B5EF4-FFF2-40B4-BE49-F238E27FC236}">
                <a16:creationId xmlns:a16="http://schemas.microsoft.com/office/drawing/2014/main" id="{677C1E9A-23F7-4F99-8901-F161327FBEA7}"/>
              </a:ext>
            </a:extLst>
          </p:cNvPr>
          <p:cNvSpPr/>
          <p:nvPr/>
        </p:nvSpPr>
        <p:spPr>
          <a:xfrm>
            <a:off x="6431833" y="2438400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2C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40">
            <a:extLst>
              <a:ext uri="{FF2B5EF4-FFF2-40B4-BE49-F238E27FC236}">
                <a16:creationId xmlns:a16="http://schemas.microsoft.com/office/drawing/2014/main" id="{7693CB2F-1AA5-4D45-AC54-6E2EB5E2634B}"/>
              </a:ext>
            </a:extLst>
          </p:cNvPr>
          <p:cNvSpPr/>
          <p:nvPr/>
        </p:nvSpPr>
        <p:spPr>
          <a:xfrm>
            <a:off x="9282266" y="2438400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204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2C1785-AE0A-4739-A17F-C1F3F1193768}"/>
              </a:ext>
            </a:extLst>
          </p:cNvPr>
          <p:cNvGrpSpPr/>
          <p:nvPr/>
        </p:nvGrpSpPr>
        <p:grpSpPr>
          <a:xfrm>
            <a:off x="4516437" y="2738203"/>
            <a:ext cx="339725" cy="473076"/>
            <a:chOff x="3902076" y="2714625"/>
            <a:chExt cx="339725" cy="47307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48B851-9208-43B5-8FC7-6C4A99EC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2714625"/>
              <a:ext cx="196850" cy="20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D2BBC85-B344-4BC0-A2BC-6956ECF13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6" y="29225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C2252B6-8A95-4A68-80C3-930F820AA601}"/>
              </a:ext>
            </a:extLst>
          </p:cNvPr>
          <p:cNvGrpSpPr/>
          <p:nvPr/>
        </p:nvGrpSpPr>
        <p:grpSpPr>
          <a:xfrm>
            <a:off x="10163696" y="2738203"/>
            <a:ext cx="559328" cy="473076"/>
            <a:chOff x="3729038" y="3565525"/>
            <a:chExt cx="679451" cy="574676"/>
          </a:xfrm>
          <a:solidFill>
            <a:srgbClr val="FFCF01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4FDEC35-2C7F-4AD3-918F-917976EB0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6" y="3565525"/>
              <a:ext cx="198438" cy="200025"/>
            </a:xfrm>
            <a:custGeom>
              <a:avLst/>
              <a:gdLst>
                <a:gd name="T0" fmla="*/ 0 w 53"/>
                <a:gd name="T1" fmla="*/ 26 h 53"/>
                <a:gd name="T2" fmla="*/ 15 w 53"/>
                <a:gd name="T3" fmla="*/ 50 h 53"/>
                <a:gd name="T4" fmla="*/ 27 w 53"/>
                <a:gd name="T5" fmla="*/ 53 h 53"/>
                <a:gd name="T6" fmla="*/ 53 w 53"/>
                <a:gd name="T7" fmla="*/ 27 h 53"/>
                <a:gd name="T8" fmla="*/ 27 w 53"/>
                <a:gd name="T9" fmla="*/ 0 h 53"/>
                <a:gd name="T10" fmla="*/ 0 w 53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9" y="31"/>
                    <a:pt x="14" y="40"/>
                    <a:pt x="15" y="50"/>
                  </a:cubicBezTo>
                  <a:cubicBezTo>
                    <a:pt x="19" y="52"/>
                    <a:pt x="23" y="53"/>
                    <a:pt x="27" y="53"/>
                  </a:cubicBezTo>
                  <a:cubicBezTo>
                    <a:pt x="41" y="53"/>
                    <a:pt x="53" y="41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80B507A7-EC90-4471-9DF4-8601E7BD1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3667125"/>
              <a:ext cx="196850" cy="2000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86E90D1-4C7C-4CF6-9E22-04FEEB236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6" y="38750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233946A-C0C5-4335-BB37-96DEEACBA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1" y="3773488"/>
              <a:ext cx="249238" cy="260350"/>
            </a:xfrm>
            <a:custGeom>
              <a:avLst/>
              <a:gdLst>
                <a:gd name="T0" fmla="*/ 32 w 66"/>
                <a:gd name="T1" fmla="*/ 0 h 69"/>
                <a:gd name="T2" fmla="*/ 10 w 66"/>
                <a:gd name="T3" fmla="*/ 0 h 69"/>
                <a:gd name="T4" fmla="*/ 0 w 66"/>
                <a:gd name="T5" fmla="*/ 22 h 69"/>
                <a:gd name="T6" fmla="*/ 28 w 66"/>
                <a:gd name="T7" fmla="*/ 61 h 69"/>
                <a:gd name="T8" fmla="*/ 28 w 66"/>
                <a:gd name="T9" fmla="*/ 69 h 69"/>
                <a:gd name="T10" fmla="*/ 64 w 66"/>
                <a:gd name="T11" fmla="*/ 62 h 69"/>
                <a:gd name="T12" fmla="*/ 65 w 66"/>
                <a:gd name="T13" fmla="*/ 61 h 69"/>
                <a:gd name="T14" fmla="*/ 66 w 66"/>
                <a:gd name="T15" fmla="*/ 61 h 69"/>
                <a:gd name="T16" fmla="*/ 66 w 66"/>
                <a:gd name="T17" fmla="*/ 34 h 69"/>
                <a:gd name="T18" fmla="*/ 32 w 66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9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9"/>
                    <a:pt x="6" y="17"/>
                    <a:pt x="0" y="22"/>
                  </a:cubicBezTo>
                  <a:cubicBezTo>
                    <a:pt x="16" y="27"/>
                    <a:pt x="28" y="43"/>
                    <a:pt x="28" y="61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50" y="68"/>
                    <a:pt x="63" y="62"/>
                    <a:pt x="64" y="62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15"/>
                    <a:pt x="50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B1955CD-CAF5-4882-A21F-7FD35D8D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1" y="3565525"/>
              <a:ext cx="200025" cy="200025"/>
            </a:xfrm>
            <a:custGeom>
              <a:avLst/>
              <a:gdLst>
                <a:gd name="T0" fmla="*/ 27 w 53"/>
                <a:gd name="T1" fmla="*/ 53 h 53"/>
                <a:gd name="T2" fmla="*/ 41 w 53"/>
                <a:gd name="T3" fmla="*/ 49 h 53"/>
                <a:gd name="T4" fmla="*/ 53 w 53"/>
                <a:gd name="T5" fmla="*/ 28 h 53"/>
                <a:gd name="T6" fmla="*/ 53 w 53"/>
                <a:gd name="T7" fmla="*/ 27 h 53"/>
                <a:gd name="T8" fmla="*/ 27 w 53"/>
                <a:gd name="T9" fmla="*/ 0 h 53"/>
                <a:gd name="T10" fmla="*/ 0 w 53"/>
                <a:gd name="T11" fmla="*/ 27 h 53"/>
                <a:gd name="T12" fmla="*/ 27 w 53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cubicBezTo>
                    <a:pt x="32" y="53"/>
                    <a:pt x="37" y="51"/>
                    <a:pt x="41" y="49"/>
                  </a:cubicBezTo>
                  <a:cubicBezTo>
                    <a:pt x="42" y="40"/>
                    <a:pt x="46" y="33"/>
                    <a:pt x="53" y="28"/>
                  </a:cubicBezTo>
                  <a:cubicBezTo>
                    <a:pt x="53" y="28"/>
                    <a:pt x="53" y="27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4CCC218-6EA5-4B31-85E5-44F583F44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3773488"/>
              <a:ext cx="257175" cy="260350"/>
            </a:xfrm>
            <a:custGeom>
              <a:avLst/>
              <a:gdLst>
                <a:gd name="T0" fmla="*/ 68 w 68"/>
                <a:gd name="T1" fmla="*/ 22 h 69"/>
                <a:gd name="T2" fmla="*/ 58 w 68"/>
                <a:gd name="T3" fmla="*/ 0 h 69"/>
                <a:gd name="T4" fmla="*/ 56 w 68"/>
                <a:gd name="T5" fmla="*/ 0 h 69"/>
                <a:gd name="T6" fmla="*/ 33 w 68"/>
                <a:gd name="T7" fmla="*/ 0 h 69"/>
                <a:gd name="T8" fmla="*/ 0 w 68"/>
                <a:gd name="T9" fmla="*/ 34 h 69"/>
                <a:gd name="T10" fmla="*/ 0 w 68"/>
                <a:gd name="T11" fmla="*/ 61 h 69"/>
                <a:gd name="T12" fmla="*/ 0 w 68"/>
                <a:gd name="T13" fmla="*/ 61 h 69"/>
                <a:gd name="T14" fmla="*/ 2 w 68"/>
                <a:gd name="T15" fmla="*/ 62 h 69"/>
                <a:gd name="T16" fmla="*/ 40 w 68"/>
                <a:gd name="T17" fmla="*/ 69 h 69"/>
                <a:gd name="T18" fmla="*/ 40 w 68"/>
                <a:gd name="T19" fmla="*/ 61 h 69"/>
                <a:gd name="T20" fmla="*/ 68 w 68"/>
                <a:gd name="T21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9">
                  <a:moveTo>
                    <a:pt x="68" y="22"/>
                  </a:moveTo>
                  <a:cubicBezTo>
                    <a:pt x="62" y="17"/>
                    <a:pt x="59" y="9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6" y="66"/>
                    <a:pt x="29" y="68"/>
                    <a:pt x="40" y="6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43"/>
                    <a:pt x="52" y="27"/>
                    <a:pt x="68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243F58-81BB-4E5C-947D-416D79E7F3D1}"/>
              </a:ext>
            </a:extLst>
          </p:cNvPr>
          <p:cNvGrpSpPr/>
          <p:nvPr/>
        </p:nvGrpSpPr>
        <p:grpSpPr>
          <a:xfrm>
            <a:off x="7232163" y="2738203"/>
            <a:ext cx="642938" cy="450773"/>
            <a:chOff x="4789488" y="2736928"/>
            <a:chExt cx="642938" cy="450773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BB17230-723A-47CC-AD89-8318A327D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4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3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89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9" y="68"/>
                    <a:pt x="35" y="70"/>
                    <a:pt x="48" y="70"/>
                  </a:cubicBezTo>
                  <a:cubicBezTo>
                    <a:pt x="72" y="70"/>
                    <a:pt x="87" y="62"/>
                    <a:pt x="88" y="62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4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2C649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14D79090-2BCF-4BA9-859C-C980B80A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2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2C649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DD7B586E-0B15-47B3-891A-AB5D4CEA2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415" y="2736928"/>
              <a:ext cx="193522" cy="1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D012BC53-8CC9-43ED-A770-B8904B4BB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900" y="2736928"/>
              <a:ext cx="188914" cy="1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61985D8-9CDC-4320-96CE-EBCFFFC67254}"/>
              </a:ext>
            </a:extLst>
          </p:cNvPr>
          <p:cNvSpPr txBox="1"/>
          <p:nvPr/>
        </p:nvSpPr>
        <p:spPr>
          <a:xfrm>
            <a:off x="4225275" y="34290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D1B7BD-983B-4120-835E-A8B220A585BB}"/>
              </a:ext>
            </a:extLst>
          </p:cNvPr>
          <p:cNvSpPr txBox="1"/>
          <p:nvPr/>
        </p:nvSpPr>
        <p:spPr>
          <a:xfrm>
            <a:off x="6532077" y="349951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Mining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4CA4E4-C385-4766-B870-895F60EF1B26}"/>
              </a:ext>
            </a:extLst>
          </p:cNvPr>
          <p:cNvSpPr txBox="1"/>
          <p:nvPr/>
        </p:nvSpPr>
        <p:spPr>
          <a:xfrm>
            <a:off x="9863714" y="3459475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F0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 효과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F5B668-6EBF-447E-92C2-764F2D7F7574}"/>
              </a:ext>
            </a:extLst>
          </p:cNvPr>
          <p:cNvSpPr txBox="1"/>
          <p:nvPr/>
        </p:nvSpPr>
        <p:spPr>
          <a:xfrm>
            <a:off x="9967909" y="3863284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주문 예측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 제공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14EE7-D17D-47B2-9D35-E351C0E5B61F}"/>
              </a:ext>
            </a:extLst>
          </p:cNvPr>
          <p:cNvSpPr txBox="1"/>
          <p:nvPr/>
        </p:nvSpPr>
        <p:spPr>
          <a:xfrm>
            <a:off x="4071831" y="3798332"/>
            <a:ext cx="1233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수집방법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21C25EA6-262E-4416-BA57-0C897136690A}"/>
              </a:ext>
            </a:extLst>
          </p:cNvPr>
          <p:cNvSpPr/>
          <p:nvPr/>
        </p:nvSpPr>
        <p:spPr>
          <a:xfrm>
            <a:off x="228600" y="0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chemeClr val="accent1"/>
          </a:solidFill>
          <a:ln w="12700">
            <a:solidFill>
              <a:schemeClr val="accent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39B18-E484-41C3-A051-DE2335FAB6CE}"/>
              </a:ext>
            </a:extLst>
          </p:cNvPr>
          <p:cNvSpPr txBox="1"/>
          <p:nvPr/>
        </p:nvSpPr>
        <p:spPr>
          <a:xfrm>
            <a:off x="459740" y="24892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D1C79-C3A0-4868-A599-E411902806C8}"/>
              </a:ext>
            </a:extLst>
          </p:cNvPr>
          <p:cNvSpPr txBox="1"/>
          <p:nvPr/>
        </p:nvSpPr>
        <p:spPr>
          <a:xfrm>
            <a:off x="459740" y="706121"/>
            <a:ext cx="1064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오른쪽 화살표 35">
            <a:extLst>
              <a:ext uri="{FF2B5EF4-FFF2-40B4-BE49-F238E27FC236}">
                <a16:creationId xmlns:a16="http://schemas.microsoft.com/office/drawing/2014/main" id="{E110A5D7-FCEE-4FFC-AD8D-A7CD03B41B66}"/>
              </a:ext>
            </a:extLst>
          </p:cNvPr>
          <p:cNvSpPr/>
          <p:nvPr/>
        </p:nvSpPr>
        <p:spPr>
          <a:xfrm>
            <a:off x="2651200" y="3311771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8">
            <a:extLst>
              <a:ext uri="{FF2B5EF4-FFF2-40B4-BE49-F238E27FC236}">
                <a16:creationId xmlns:a16="http://schemas.microsoft.com/office/drawing/2014/main" id="{AD7AC8CC-E1E9-4184-8A5A-3B3D13F01AF1}"/>
              </a:ext>
            </a:extLst>
          </p:cNvPr>
          <p:cNvSpPr/>
          <p:nvPr/>
        </p:nvSpPr>
        <p:spPr>
          <a:xfrm>
            <a:off x="735874" y="2432222"/>
            <a:ext cx="2209800" cy="2209800"/>
          </a:xfrm>
          <a:prstGeom prst="roundRect">
            <a:avLst>
              <a:gd name="adj" fmla="val 399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B2C480D-33D6-4960-BF42-DBA15B6648C0}"/>
              </a:ext>
            </a:extLst>
          </p:cNvPr>
          <p:cNvGrpSpPr/>
          <p:nvPr/>
        </p:nvGrpSpPr>
        <p:grpSpPr>
          <a:xfrm>
            <a:off x="1670911" y="2732025"/>
            <a:ext cx="339725" cy="473076"/>
            <a:chOff x="3902076" y="2714625"/>
            <a:chExt cx="339725" cy="473076"/>
          </a:xfrm>
        </p:grpSpPr>
        <p:sp>
          <p:nvSpPr>
            <p:cNvPr id="38" name="Oval 8">
              <a:extLst>
                <a:ext uri="{FF2B5EF4-FFF2-40B4-BE49-F238E27FC236}">
                  <a16:creationId xmlns:a16="http://schemas.microsoft.com/office/drawing/2014/main" id="{F1B77763-C67B-4F69-A8F6-BAC6E60EF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2714625"/>
              <a:ext cx="196850" cy="20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35E8A76C-3BDF-40BB-BFCB-4E7912944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6" y="29225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716B879-2DFE-4927-9C4F-C4512895DD4F}"/>
              </a:ext>
            </a:extLst>
          </p:cNvPr>
          <p:cNvSpPr txBox="1"/>
          <p:nvPr/>
        </p:nvSpPr>
        <p:spPr>
          <a:xfrm>
            <a:off x="914400" y="345482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연구개요 및 목표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BF72FE-2AC2-4595-BDE1-581114E7CD64}"/>
              </a:ext>
            </a:extLst>
          </p:cNvPr>
          <p:cNvSpPr txBox="1"/>
          <p:nvPr/>
        </p:nvSpPr>
        <p:spPr>
          <a:xfrm>
            <a:off x="1384188" y="3824155"/>
            <a:ext cx="913169" cy="52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문제인식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주제설명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23" grpId="0"/>
      <p:bldP spid="24" grpId="0"/>
      <p:bldP spid="25" grpId="0"/>
      <p:bldP spid="26" grpId="0"/>
      <p:bldP spid="27" grpId="0"/>
      <p:bldP spid="35" grpId="0" animBg="1"/>
      <p:bldP spid="36" grpId="0" animBg="1"/>
      <p:bldP spid="40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">
            <a:extLst>
              <a:ext uri="{FF2B5EF4-FFF2-40B4-BE49-F238E27FC236}">
                <a16:creationId xmlns:a16="http://schemas.microsoft.com/office/drawing/2014/main" id="{D21F92A9-91EF-4BE2-94D1-F6569B4E4BE4}"/>
              </a:ext>
            </a:extLst>
          </p:cNvPr>
          <p:cNvSpPr/>
          <p:nvPr/>
        </p:nvSpPr>
        <p:spPr>
          <a:xfrm>
            <a:off x="235139" y="0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F1B48B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2508D-0601-460A-9030-DD3CD818E740}"/>
              </a:ext>
            </a:extLst>
          </p:cNvPr>
          <p:cNvSpPr txBox="1"/>
          <p:nvPr/>
        </p:nvSpPr>
        <p:spPr>
          <a:xfrm>
            <a:off x="508237" y="523832"/>
            <a:ext cx="249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신경망분석</a:t>
            </a:r>
          </a:p>
        </p:txBody>
      </p:sp>
      <p:pic>
        <p:nvPicPr>
          <p:cNvPr id="25" name="그래픽 24" descr="달과 별">
            <a:extLst>
              <a:ext uri="{FF2B5EF4-FFF2-40B4-BE49-F238E27FC236}">
                <a16:creationId xmlns:a16="http://schemas.microsoft.com/office/drawing/2014/main" id="{E19891F7-F813-4826-A4E0-D730060287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37" y="34413"/>
            <a:ext cx="437999" cy="4379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D38853-755B-420B-8805-C370300BA637}"/>
              </a:ext>
            </a:extLst>
          </p:cNvPr>
          <p:cNvSpPr txBox="1"/>
          <p:nvPr/>
        </p:nvSpPr>
        <p:spPr>
          <a:xfrm>
            <a:off x="909653" y="85833"/>
            <a:ext cx="2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Mining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</a:t>
            </a:r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8DB9918E-5B21-4778-897E-28FB84A8A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3162" y="5351165"/>
            <a:ext cx="381000" cy="368300"/>
          </a:xfrm>
          <a:prstGeom prst="rect">
            <a:avLst/>
          </a:prstGeom>
          <a:noFill/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7E6F26-BE34-45FE-8EE5-0C9DA6808B6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91118" y="2390171"/>
            <a:ext cx="6044863" cy="27491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AB10D5-2656-407D-B71B-E00BD407EF1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392489" y="3078932"/>
            <a:ext cx="4191000" cy="152400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F951856-552D-4AF2-8F1C-DCA2D1274AE5}"/>
              </a:ext>
            </a:extLst>
          </p:cNvPr>
          <p:cNvSpPr/>
          <p:nvPr/>
        </p:nvSpPr>
        <p:spPr>
          <a:xfrm>
            <a:off x="4573089" y="3536132"/>
            <a:ext cx="457200" cy="484596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99436E-4924-451B-97BE-651917558D5B}"/>
              </a:ext>
            </a:extLst>
          </p:cNvPr>
          <p:cNvSpPr/>
          <p:nvPr/>
        </p:nvSpPr>
        <p:spPr>
          <a:xfrm>
            <a:off x="7621089" y="3397429"/>
            <a:ext cx="609600" cy="623299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61786-3A58-4730-9A78-917361E272FA}"/>
              </a:ext>
            </a:extLst>
          </p:cNvPr>
          <p:cNvSpPr txBox="1"/>
          <p:nvPr/>
        </p:nvSpPr>
        <p:spPr>
          <a:xfrm>
            <a:off x="4038600" y="52578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기법과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RBF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기법 사용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Training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Set : 70% Test Set : 30%</a:t>
            </a:r>
          </a:p>
          <a:p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C84D822-0F75-42D0-909E-138550AC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8397" y="1371600"/>
            <a:ext cx="381000" cy="368300"/>
          </a:xfrm>
          <a:prstGeom prst="rect">
            <a:avLst/>
          </a:prstGeom>
          <a:noFill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CBA9C6-EA0F-45ED-8554-B334FA522382}"/>
              </a:ext>
            </a:extLst>
          </p:cNvPr>
          <p:cNvSpPr txBox="1"/>
          <p:nvPr/>
        </p:nvSpPr>
        <p:spPr>
          <a:xfrm>
            <a:off x="909653" y="1371601"/>
            <a:ext cx="8615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변수에 따른 총 배달건수 예측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예측변수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데이터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지점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목표변수 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 배달건수 </a:t>
            </a:r>
            <a:endParaRPr lang="en-US" altLang="ko-KR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554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">
            <a:extLst>
              <a:ext uri="{FF2B5EF4-FFF2-40B4-BE49-F238E27FC236}">
                <a16:creationId xmlns:a16="http://schemas.microsoft.com/office/drawing/2014/main" id="{D21F92A9-91EF-4BE2-94D1-F6569B4E4BE4}"/>
              </a:ext>
            </a:extLst>
          </p:cNvPr>
          <p:cNvSpPr/>
          <p:nvPr/>
        </p:nvSpPr>
        <p:spPr>
          <a:xfrm>
            <a:off x="235139" y="0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F1B48B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2508D-0601-460A-9030-DD3CD818E740}"/>
              </a:ext>
            </a:extLst>
          </p:cNvPr>
          <p:cNvSpPr txBox="1"/>
          <p:nvPr/>
        </p:nvSpPr>
        <p:spPr>
          <a:xfrm>
            <a:off x="508237" y="523832"/>
            <a:ext cx="249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신경망분석</a:t>
            </a:r>
          </a:p>
        </p:txBody>
      </p:sp>
      <p:pic>
        <p:nvPicPr>
          <p:cNvPr id="25" name="그래픽 24" descr="달과 별">
            <a:extLst>
              <a:ext uri="{FF2B5EF4-FFF2-40B4-BE49-F238E27FC236}">
                <a16:creationId xmlns:a16="http://schemas.microsoft.com/office/drawing/2014/main" id="{E19891F7-F813-4826-A4E0-D730060287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37" y="34413"/>
            <a:ext cx="437999" cy="4379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D38853-755B-420B-8805-C370300BA637}"/>
              </a:ext>
            </a:extLst>
          </p:cNvPr>
          <p:cNvSpPr txBox="1"/>
          <p:nvPr/>
        </p:nvSpPr>
        <p:spPr>
          <a:xfrm>
            <a:off x="909653" y="85833"/>
            <a:ext cx="2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Mining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61786-3A58-4730-9A78-917361E272FA}"/>
              </a:ext>
            </a:extLst>
          </p:cNvPr>
          <p:cNvSpPr txBox="1"/>
          <p:nvPr/>
        </p:nvSpPr>
        <p:spPr>
          <a:xfrm>
            <a:off x="7162800" y="3822709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최대 오류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93.003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&lt; 180.801 </a:t>
            </a: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선형 상관관계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0.95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&gt; 0.313 </a:t>
            </a: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평가 그래프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 가지 측면에서 모두 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MLP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기법이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RBF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기법보다 적합하다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2EA699-6C7F-4D50-A622-CF1F886D76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1940" y="1300538"/>
            <a:ext cx="3349439" cy="20162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447F8E-33E2-47FF-A6B3-53274904A9C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095795" y="1300538"/>
            <a:ext cx="3424103" cy="20162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ED0B34A-0AF4-490D-A406-AC3D59F77D9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752600" y="3530955"/>
            <a:ext cx="4267200" cy="2887365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85A9758-C18F-4777-B63C-1C519E2A3DBC}"/>
              </a:ext>
            </a:extLst>
          </p:cNvPr>
          <p:cNvSpPr/>
          <p:nvPr/>
        </p:nvSpPr>
        <p:spPr>
          <a:xfrm>
            <a:off x="6380990" y="3822709"/>
            <a:ext cx="617838" cy="461665"/>
          </a:xfrm>
          <a:prstGeom prst="rightArrow">
            <a:avLst/>
          </a:prstGeom>
          <a:solidFill>
            <a:srgbClr val="F1B48B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9537E4B-D2D5-4C81-B089-1BDE15E670B8}"/>
              </a:ext>
            </a:extLst>
          </p:cNvPr>
          <p:cNvSpPr/>
          <p:nvPr/>
        </p:nvSpPr>
        <p:spPr>
          <a:xfrm>
            <a:off x="2362200" y="1752600"/>
            <a:ext cx="773613" cy="311092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750D9E9-64DE-4BF8-9E06-0A4A292B865D}"/>
              </a:ext>
            </a:extLst>
          </p:cNvPr>
          <p:cNvSpPr/>
          <p:nvPr/>
        </p:nvSpPr>
        <p:spPr>
          <a:xfrm>
            <a:off x="2745511" y="2729269"/>
            <a:ext cx="357501" cy="359592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873E543-9E0B-4D8B-8B50-9A8A582FB25F}"/>
              </a:ext>
            </a:extLst>
          </p:cNvPr>
          <p:cNvSpPr/>
          <p:nvPr/>
        </p:nvSpPr>
        <p:spPr>
          <a:xfrm>
            <a:off x="5841049" y="1781612"/>
            <a:ext cx="712151" cy="282080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08C039A-A761-4923-A0B9-E266DFF3CC50}"/>
              </a:ext>
            </a:extLst>
          </p:cNvPr>
          <p:cNvSpPr/>
          <p:nvPr/>
        </p:nvSpPr>
        <p:spPr>
          <a:xfrm>
            <a:off x="6120925" y="2716736"/>
            <a:ext cx="432275" cy="372125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220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">
            <a:extLst>
              <a:ext uri="{FF2B5EF4-FFF2-40B4-BE49-F238E27FC236}">
                <a16:creationId xmlns:a16="http://schemas.microsoft.com/office/drawing/2014/main" id="{D21F92A9-91EF-4BE2-94D1-F6569B4E4BE4}"/>
              </a:ext>
            </a:extLst>
          </p:cNvPr>
          <p:cNvSpPr/>
          <p:nvPr/>
        </p:nvSpPr>
        <p:spPr>
          <a:xfrm>
            <a:off x="261260" y="-40096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F1B48B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2508D-0601-460A-9030-DD3CD818E740}"/>
              </a:ext>
            </a:extLst>
          </p:cNvPr>
          <p:cNvSpPr txBox="1"/>
          <p:nvPr/>
        </p:nvSpPr>
        <p:spPr>
          <a:xfrm>
            <a:off x="508237" y="523832"/>
            <a:ext cx="249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신경망분석</a:t>
            </a:r>
          </a:p>
        </p:txBody>
      </p:sp>
      <p:pic>
        <p:nvPicPr>
          <p:cNvPr id="25" name="그래픽 24" descr="달과 별">
            <a:extLst>
              <a:ext uri="{FF2B5EF4-FFF2-40B4-BE49-F238E27FC236}">
                <a16:creationId xmlns:a16="http://schemas.microsoft.com/office/drawing/2014/main" id="{E19891F7-F813-4826-A4E0-D730060287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37" y="34413"/>
            <a:ext cx="437999" cy="4379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D38853-755B-420B-8805-C370300BA637}"/>
              </a:ext>
            </a:extLst>
          </p:cNvPr>
          <p:cNvSpPr txBox="1"/>
          <p:nvPr/>
        </p:nvSpPr>
        <p:spPr>
          <a:xfrm>
            <a:off x="909653" y="85833"/>
            <a:ext cx="2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Mining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</a:t>
            </a: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E472F9BC-6669-4BD2-8312-D64E8AC8BE2E}"/>
              </a:ext>
            </a:extLst>
          </p:cNvPr>
          <p:cNvSpPr/>
          <p:nvPr/>
        </p:nvSpPr>
        <p:spPr>
          <a:xfrm>
            <a:off x="5052097" y="2057400"/>
            <a:ext cx="617838" cy="461665"/>
          </a:xfrm>
          <a:prstGeom prst="rightArrow">
            <a:avLst/>
          </a:prstGeom>
          <a:solidFill>
            <a:srgbClr val="F1B48B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D0A7CC-ED39-4F84-B12D-5FCEB017C31B}"/>
              </a:ext>
            </a:extLst>
          </p:cNvPr>
          <p:cNvSpPr txBox="1"/>
          <p:nvPr/>
        </p:nvSpPr>
        <p:spPr>
          <a:xfrm>
            <a:off x="3505200" y="5795046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 총 배달건수 값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241.036</a:t>
            </a: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예측 총 배달건수 값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222.722</a:t>
            </a:r>
          </a:p>
          <a:p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MAPE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14.486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비교적 정확한 예측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했다고 볼 수 있음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BD10CC-A663-43E5-932E-9445AC5E213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8682" y="1520647"/>
            <a:ext cx="3635058" cy="1447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D6B390-E6EE-4691-9079-C187DAE0649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43600" y="1593393"/>
            <a:ext cx="5026025" cy="13023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F07904-7425-4F14-97E4-AC18C8F265A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188682" y="4719704"/>
            <a:ext cx="5257800" cy="8603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67A58F-827F-421B-AF32-F14C470605F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152262" y="3243059"/>
            <a:ext cx="5257800" cy="7145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63370D-37A5-4200-A184-678D3C84227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001000" y="3868927"/>
            <a:ext cx="3515012" cy="979461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8B5C37F-0270-4BEC-9C61-EE09A073CFF6}"/>
              </a:ext>
            </a:extLst>
          </p:cNvPr>
          <p:cNvSpPr/>
          <p:nvPr/>
        </p:nvSpPr>
        <p:spPr>
          <a:xfrm rot="5400000">
            <a:off x="3508662" y="4127826"/>
            <a:ext cx="617838" cy="461665"/>
          </a:xfrm>
          <a:prstGeom prst="rightArrow">
            <a:avLst/>
          </a:prstGeom>
          <a:solidFill>
            <a:srgbClr val="F1B48B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568B3A4-AD40-4041-A1E9-FF233A7DE64C}"/>
              </a:ext>
            </a:extLst>
          </p:cNvPr>
          <p:cNvSpPr/>
          <p:nvPr/>
        </p:nvSpPr>
        <p:spPr>
          <a:xfrm>
            <a:off x="7010400" y="4073541"/>
            <a:ext cx="617838" cy="461665"/>
          </a:xfrm>
          <a:prstGeom prst="rightArrow">
            <a:avLst/>
          </a:prstGeom>
          <a:solidFill>
            <a:srgbClr val="F1B48B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FA0F1A2-F900-4BB4-94FA-A3329814A9AE}"/>
              </a:ext>
            </a:extLst>
          </p:cNvPr>
          <p:cNvSpPr/>
          <p:nvPr/>
        </p:nvSpPr>
        <p:spPr>
          <a:xfrm>
            <a:off x="2887362" y="5726984"/>
            <a:ext cx="617838" cy="461665"/>
          </a:xfrm>
          <a:prstGeom prst="rightArrow">
            <a:avLst/>
          </a:prstGeom>
          <a:solidFill>
            <a:srgbClr val="F1B48B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253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">
            <a:extLst>
              <a:ext uri="{FF2B5EF4-FFF2-40B4-BE49-F238E27FC236}">
                <a16:creationId xmlns:a16="http://schemas.microsoft.com/office/drawing/2014/main" id="{D21F92A9-91EF-4BE2-94D1-F6569B4E4BE4}"/>
              </a:ext>
            </a:extLst>
          </p:cNvPr>
          <p:cNvSpPr/>
          <p:nvPr/>
        </p:nvSpPr>
        <p:spPr>
          <a:xfrm>
            <a:off x="261260" y="-40096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F1B48B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2508D-0601-460A-9030-DD3CD818E740}"/>
              </a:ext>
            </a:extLst>
          </p:cNvPr>
          <p:cNvSpPr txBox="1"/>
          <p:nvPr/>
        </p:nvSpPr>
        <p:spPr>
          <a:xfrm>
            <a:off x="508237" y="523832"/>
            <a:ext cx="249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신경망분석</a:t>
            </a:r>
          </a:p>
        </p:txBody>
      </p:sp>
      <p:pic>
        <p:nvPicPr>
          <p:cNvPr id="25" name="그래픽 24" descr="달과 별">
            <a:extLst>
              <a:ext uri="{FF2B5EF4-FFF2-40B4-BE49-F238E27FC236}">
                <a16:creationId xmlns:a16="http://schemas.microsoft.com/office/drawing/2014/main" id="{E19891F7-F813-4826-A4E0-D730060287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37" y="34413"/>
            <a:ext cx="437999" cy="4379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D38853-755B-420B-8805-C370300BA637}"/>
              </a:ext>
            </a:extLst>
          </p:cNvPr>
          <p:cNvSpPr txBox="1"/>
          <p:nvPr/>
        </p:nvSpPr>
        <p:spPr>
          <a:xfrm>
            <a:off x="909653" y="85833"/>
            <a:ext cx="2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Mining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</a:t>
            </a: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E472F9BC-6669-4BD2-8312-D64E8AC8BE2E}"/>
              </a:ext>
            </a:extLst>
          </p:cNvPr>
          <p:cNvSpPr/>
          <p:nvPr/>
        </p:nvSpPr>
        <p:spPr>
          <a:xfrm>
            <a:off x="2887362" y="5529596"/>
            <a:ext cx="617838" cy="461665"/>
          </a:xfrm>
          <a:prstGeom prst="rightArrow">
            <a:avLst/>
          </a:prstGeom>
          <a:solidFill>
            <a:srgbClr val="F1B48B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50B65907-17B5-4024-A457-DAE3B4C65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8397" y="1371600"/>
            <a:ext cx="381000" cy="3683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51590A-E316-4D9D-A361-195D87D57659}"/>
              </a:ext>
            </a:extLst>
          </p:cNvPr>
          <p:cNvSpPr txBox="1"/>
          <p:nvPr/>
        </p:nvSpPr>
        <p:spPr>
          <a:xfrm>
            <a:off x="909653" y="1371601"/>
            <a:ext cx="8615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자영업자에게 세부적인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예측값과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알맞은 마케팅 전략을 제언하기 위한 추가적인 분석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예측변수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데이터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 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연령대 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성별</a:t>
            </a:r>
            <a:endParaRPr lang="en-US" altLang="ko-KR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목표변수 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치킨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피자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중국음식로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세분화</a:t>
            </a:r>
            <a:endParaRPr lang="en-US" altLang="ko-KR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C96484-9041-4003-A64E-ABD272BB97B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62654" y="2614753"/>
            <a:ext cx="3846880" cy="25059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A182F59-0A0B-49A0-9159-CD2694DEF29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190999" y="2639088"/>
            <a:ext cx="3810001" cy="25059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10B09B-38AF-4F92-8DA9-14CD1C64B6C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835412" y="2639087"/>
            <a:ext cx="4222721" cy="25302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FE059C-2A95-4B5D-92D8-132A36F3C8FF}"/>
              </a:ext>
            </a:extLst>
          </p:cNvPr>
          <p:cNvSpPr txBox="1"/>
          <p:nvPr/>
        </p:nvSpPr>
        <p:spPr>
          <a:xfrm>
            <a:off x="3505200" y="5636345"/>
            <a:ext cx="861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치킨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중국음식 모두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MLP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기법이 적합</a:t>
            </a:r>
          </a:p>
        </p:txBody>
      </p:sp>
    </p:spTree>
    <p:extLst>
      <p:ext uri="{BB962C8B-B14F-4D97-AF65-F5344CB8AC3E}">
        <p14:creationId xmlns:p14="http://schemas.microsoft.com/office/powerpoint/2010/main" val="511638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9B997-D899-47CB-BA42-582731DB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7792A47-154A-48F1-A2FA-DD3D4FCCB228}"/>
              </a:ext>
            </a:extLst>
          </p:cNvPr>
          <p:cNvSpPr/>
          <p:nvPr/>
        </p:nvSpPr>
        <p:spPr>
          <a:xfrm>
            <a:off x="0" y="26175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9FC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D21F92A9-91EF-4BE2-94D1-F6569B4E4BE4}"/>
              </a:ext>
            </a:extLst>
          </p:cNvPr>
          <p:cNvSpPr/>
          <p:nvPr/>
        </p:nvSpPr>
        <p:spPr>
          <a:xfrm>
            <a:off x="261260" y="-40096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F1B48B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2508D-0601-460A-9030-DD3CD818E740}"/>
              </a:ext>
            </a:extLst>
          </p:cNvPr>
          <p:cNvSpPr txBox="1"/>
          <p:nvPr/>
        </p:nvSpPr>
        <p:spPr>
          <a:xfrm>
            <a:off x="508237" y="523832"/>
            <a:ext cx="249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신경망분석</a:t>
            </a:r>
          </a:p>
        </p:txBody>
      </p:sp>
      <p:pic>
        <p:nvPicPr>
          <p:cNvPr id="25" name="그래픽 24" descr="달과 별">
            <a:extLst>
              <a:ext uri="{FF2B5EF4-FFF2-40B4-BE49-F238E27FC236}">
                <a16:creationId xmlns:a16="http://schemas.microsoft.com/office/drawing/2014/main" id="{E19891F7-F813-4826-A4E0-D730060287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237" y="34413"/>
            <a:ext cx="437999" cy="4379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D38853-755B-420B-8805-C370300BA637}"/>
              </a:ext>
            </a:extLst>
          </p:cNvPr>
          <p:cNvSpPr txBox="1"/>
          <p:nvPr/>
        </p:nvSpPr>
        <p:spPr>
          <a:xfrm>
            <a:off x="909653" y="85833"/>
            <a:ext cx="2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Mining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E14AA16-BD08-4846-ABCD-0513C89ADD9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1903" y="1044927"/>
            <a:ext cx="3828415" cy="135445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5D876FF-5EBB-44DA-986A-80606A6CEED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01903" y="2469430"/>
            <a:ext cx="5600687" cy="44096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DCDEF3B-1F59-41D0-802E-D3185A62DE2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01903" y="2996502"/>
            <a:ext cx="5600687" cy="48300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2F06F2F-9E3E-41F4-ADF2-21AE31D0DFDF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939568" y="2812111"/>
            <a:ext cx="2900161" cy="37175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4A4E131-C601-460B-9362-299D802E7EC7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880822" y="3728895"/>
            <a:ext cx="5730038" cy="44509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2C2E5B8-ED37-4757-97AB-B98BC39AB734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880822" y="4194960"/>
            <a:ext cx="5730038" cy="43748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3164C31-3EF6-4C0B-8C57-D52D6641B16C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7960163" y="3991183"/>
            <a:ext cx="2951701" cy="41971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D81353B-936F-4C14-A067-65B8A8B8CC64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901903" y="4861560"/>
            <a:ext cx="5675415" cy="4048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66ED7B0-820A-4E78-B8EA-3BFC74E25E18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873301" y="5306517"/>
            <a:ext cx="5675415" cy="41971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F4B0D8F-AE32-4383-85F1-696D35D4A45D}"/>
              </a:ext>
            </a:extLst>
          </p:cNvPr>
          <p:cNvPicPr/>
          <p:nvPr/>
        </p:nvPicPr>
        <p:blipFill>
          <a:blip r:embed="rId14"/>
          <a:stretch>
            <a:fillRect/>
          </a:stretch>
        </p:blipFill>
        <p:spPr>
          <a:xfrm>
            <a:off x="7986935" y="5066691"/>
            <a:ext cx="2909666" cy="419710"/>
          </a:xfrm>
          <a:prstGeom prst="rect">
            <a:avLst/>
          </a:prstGeom>
        </p:spPr>
      </p:pic>
      <p:pic>
        <p:nvPicPr>
          <p:cNvPr id="40" name="Picture 3">
            <a:extLst>
              <a:ext uri="{FF2B5EF4-FFF2-40B4-BE49-F238E27FC236}">
                <a16:creationId xmlns:a16="http://schemas.microsoft.com/office/drawing/2014/main" id="{695BE7F2-2A2B-4B68-83D3-16D3E5C6D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984521" y="1529453"/>
            <a:ext cx="381000" cy="368300"/>
          </a:xfrm>
          <a:prstGeom prst="rect">
            <a:avLst/>
          </a:prstGeom>
          <a:noFill/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E29D718-E02A-436A-ACAD-30E6FFE1C7CB}"/>
              </a:ext>
            </a:extLst>
          </p:cNvPr>
          <p:cNvSpPr txBox="1"/>
          <p:nvPr/>
        </p:nvSpPr>
        <p:spPr>
          <a:xfrm>
            <a:off x="5475777" y="1529454"/>
            <a:ext cx="518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임의의 변수 추가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연령대 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‘30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대＇ 성별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＇여＇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0EDFC2F8-7B11-4207-9EA5-E441CCDCF41C}"/>
              </a:ext>
            </a:extLst>
          </p:cNvPr>
          <p:cNvSpPr/>
          <p:nvPr/>
        </p:nvSpPr>
        <p:spPr>
          <a:xfrm>
            <a:off x="1402997" y="5789772"/>
            <a:ext cx="617838" cy="461665"/>
          </a:xfrm>
          <a:prstGeom prst="rightArrow">
            <a:avLst/>
          </a:prstGeom>
          <a:solidFill>
            <a:srgbClr val="F1B48B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0D8333-DB57-4726-B611-D32885A51248}"/>
              </a:ext>
            </a:extLst>
          </p:cNvPr>
          <p:cNvSpPr txBox="1"/>
          <p:nvPr/>
        </p:nvSpPr>
        <p:spPr>
          <a:xfrm>
            <a:off x="1981200" y="5826596"/>
            <a:ext cx="8615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같은 조건에서 치킨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중국음식의 배달건수를 예측했을 때 치킨의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MAPE : 30.541,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피자의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MAPE: 30.457 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중국음식의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MAPE: 30.301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모두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30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내외 이므로 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비교적 합리적 예측을 했다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090679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9B997-D899-47CB-BA42-582731DB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7792A47-154A-48F1-A2FA-DD3D4FCCB228}"/>
              </a:ext>
            </a:extLst>
          </p:cNvPr>
          <p:cNvSpPr/>
          <p:nvPr/>
        </p:nvSpPr>
        <p:spPr>
          <a:xfrm>
            <a:off x="0" y="-40096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9FC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D21F92A9-91EF-4BE2-94D1-F6569B4E4BE4}"/>
              </a:ext>
            </a:extLst>
          </p:cNvPr>
          <p:cNvSpPr/>
          <p:nvPr/>
        </p:nvSpPr>
        <p:spPr>
          <a:xfrm>
            <a:off x="261260" y="-40096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F1B48B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2508D-0601-460A-9030-DD3CD818E740}"/>
              </a:ext>
            </a:extLst>
          </p:cNvPr>
          <p:cNvSpPr txBox="1"/>
          <p:nvPr/>
        </p:nvSpPr>
        <p:spPr>
          <a:xfrm>
            <a:off x="508237" y="523832"/>
            <a:ext cx="249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시계열분석</a:t>
            </a:r>
          </a:p>
        </p:txBody>
      </p:sp>
      <p:pic>
        <p:nvPicPr>
          <p:cNvPr id="25" name="그래픽 24" descr="달과 별">
            <a:extLst>
              <a:ext uri="{FF2B5EF4-FFF2-40B4-BE49-F238E27FC236}">
                <a16:creationId xmlns:a16="http://schemas.microsoft.com/office/drawing/2014/main" id="{E19891F7-F813-4826-A4E0-D730060287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37" y="34413"/>
            <a:ext cx="437999" cy="4379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D38853-755B-420B-8805-C370300BA637}"/>
              </a:ext>
            </a:extLst>
          </p:cNvPr>
          <p:cNvSpPr txBox="1"/>
          <p:nvPr/>
        </p:nvSpPr>
        <p:spPr>
          <a:xfrm>
            <a:off x="909653" y="85833"/>
            <a:ext cx="2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Mining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</a:t>
            </a: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CC5F6129-F5A6-40EF-B505-8C375FD8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515" y="1363039"/>
            <a:ext cx="381000" cy="368300"/>
          </a:xfrm>
          <a:prstGeom prst="rect">
            <a:avLst/>
          </a:prstGeom>
          <a:noFill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6D54059-5FAE-4AE8-920C-C659DB9EFF0E}"/>
              </a:ext>
            </a:extLst>
          </p:cNvPr>
          <p:cNvSpPr txBox="1"/>
          <p:nvPr/>
        </p:nvSpPr>
        <p:spPr>
          <a:xfrm>
            <a:off x="1089771" y="1363041"/>
            <a:ext cx="614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Arima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이용한 </a:t>
            </a:r>
            <a:r>
              <a:rPr lang="ko-KR" altLang="en-US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치킨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중국음식의 미래 데이터 예측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DDAB696-C0B6-43A8-A96D-8A62A12FF1F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14278" y="2506041"/>
            <a:ext cx="5080360" cy="355850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5528A9E-9284-425B-A1A7-E969FDFD525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370267" y="455165"/>
            <a:ext cx="4156827" cy="181091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35050A5-0621-4199-B712-53AEE7D137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72847" y="2581786"/>
            <a:ext cx="5304875" cy="3386705"/>
          </a:xfrm>
          <a:prstGeom prst="rect">
            <a:avLst/>
          </a:prstGeom>
        </p:spPr>
      </p:pic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37AE2B4-39B5-4D8E-A9E7-74748F99BE2A}"/>
              </a:ext>
            </a:extLst>
          </p:cNvPr>
          <p:cNvSpPr/>
          <p:nvPr/>
        </p:nvSpPr>
        <p:spPr>
          <a:xfrm>
            <a:off x="5678942" y="3796672"/>
            <a:ext cx="617838" cy="461665"/>
          </a:xfrm>
          <a:prstGeom prst="rightArrow">
            <a:avLst/>
          </a:prstGeom>
          <a:solidFill>
            <a:srgbClr val="F1B48B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238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9B997-D899-47CB-BA42-582731DB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7792A47-154A-48F1-A2FA-DD3D4FCCB228}"/>
              </a:ext>
            </a:extLst>
          </p:cNvPr>
          <p:cNvSpPr/>
          <p:nvPr/>
        </p:nvSpPr>
        <p:spPr>
          <a:xfrm>
            <a:off x="28832" y="-6178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9FC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D21F92A9-91EF-4BE2-94D1-F6569B4E4BE4}"/>
              </a:ext>
            </a:extLst>
          </p:cNvPr>
          <p:cNvSpPr/>
          <p:nvPr/>
        </p:nvSpPr>
        <p:spPr>
          <a:xfrm>
            <a:off x="261260" y="-40096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F1B48B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2508D-0601-460A-9030-DD3CD818E740}"/>
              </a:ext>
            </a:extLst>
          </p:cNvPr>
          <p:cNvSpPr txBox="1"/>
          <p:nvPr/>
        </p:nvSpPr>
        <p:spPr>
          <a:xfrm>
            <a:off x="508237" y="523832"/>
            <a:ext cx="249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시계열분석</a:t>
            </a:r>
          </a:p>
        </p:txBody>
      </p:sp>
      <p:pic>
        <p:nvPicPr>
          <p:cNvPr id="25" name="그래픽 24" descr="달과 별">
            <a:extLst>
              <a:ext uri="{FF2B5EF4-FFF2-40B4-BE49-F238E27FC236}">
                <a16:creationId xmlns:a16="http://schemas.microsoft.com/office/drawing/2014/main" id="{E19891F7-F813-4826-A4E0-D730060287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37" y="34413"/>
            <a:ext cx="437999" cy="4379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D38853-755B-420B-8805-C370300BA637}"/>
              </a:ext>
            </a:extLst>
          </p:cNvPr>
          <p:cNvSpPr txBox="1"/>
          <p:nvPr/>
        </p:nvSpPr>
        <p:spPr>
          <a:xfrm>
            <a:off x="909653" y="85833"/>
            <a:ext cx="2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Mining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</a:t>
            </a: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CC5F6129-F5A6-40EF-B505-8C375FD8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515" y="1363039"/>
            <a:ext cx="381000" cy="368300"/>
          </a:xfrm>
          <a:prstGeom prst="rect">
            <a:avLst/>
          </a:prstGeom>
          <a:noFill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6D54059-5FAE-4AE8-920C-C659DB9EFF0E}"/>
              </a:ext>
            </a:extLst>
          </p:cNvPr>
          <p:cNvSpPr txBox="1"/>
          <p:nvPr/>
        </p:nvSpPr>
        <p:spPr>
          <a:xfrm>
            <a:off x="1089771" y="1363041"/>
            <a:ext cx="614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Arima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이용한 </a:t>
            </a:r>
            <a:r>
              <a:rPr lang="ko-KR" altLang="en-US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치킨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중국음식의 미래 데이터 예측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70930FA-E6A0-4B05-9F3F-93E2DC6C9FE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3838" y="1765257"/>
            <a:ext cx="5359400" cy="9080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BB0E509-B75E-4ADA-BA2A-9CF6FBA1902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085789" y="1731340"/>
            <a:ext cx="5359401" cy="1143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0E109E4-786A-4A20-A185-E09802A17D2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95147" y="2758512"/>
            <a:ext cx="5594350" cy="30670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064F639-B8EB-42D4-89C9-B47805FC02F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096000" y="2931338"/>
            <a:ext cx="4820010" cy="2894224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9F39860-E371-4DC9-92A7-83998C4F04F5}"/>
              </a:ext>
            </a:extLst>
          </p:cNvPr>
          <p:cNvSpPr/>
          <p:nvPr/>
        </p:nvSpPr>
        <p:spPr>
          <a:xfrm>
            <a:off x="9525000" y="5029200"/>
            <a:ext cx="712151" cy="282080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3328AA8-9901-45AF-BB55-87780878CF5E}"/>
              </a:ext>
            </a:extLst>
          </p:cNvPr>
          <p:cNvSpPr/>
          <p:nvPr/>
        </p:nvSpPr>
        <p:spPr>
          <a:xfrm>
            <a:off x="1714221" y="6071035"/>
            <a:ext cx="617838" cy="461665"/>
          </a:xfrm>
          <a:prstGeom prst="rightArrow">
            <a:avLst/>
          </a:prstGeom>
          <a:solidFill>
            <a:srgbClr val="F1B48B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C479D7-0234-4439-8932-3204752B2B69}"/>
              </a:ext>
            </a:extLst>
          </p:cNvPr>
          <p:cNvSpPr txBox="1"/>
          <p:nvPr/>
        </p:nvSpPr>
        <p:spPr>
          <a:xfrm>
            <a:off x="2292424" y="6107859"/>
            <a:ext cx="861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치킨의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MAPE : 15.44593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비교적 정확한 예측을 했다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784753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9B997-D899-47CB-BA42-582731DB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7792A47-154A-48F1-A2FA-DD3D4FCCB228}"/>
              </a:ext>
            </a:extLst>
          </p:cNvPr>
          <p:cNvSpPr/>
          <p:nvPr/>
        </p:nvSpPr>
        <p:spPr>
          <a:xfrm>
            <a:off x="0" y="-40096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9FC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D21F92A9-91EF-4BE2-94D1-F6569B4E4BE4}"/>
              </a:ext>
            </a:extLst>
          </p:cNvPr>
          <p:cNvSpPr/>
          <p:nvPr/>
        </p:nvSpPr>
        <p:spPr>
          <a:xfrm>
            <a:off x="261260" y="-40096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F1B48B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2508D-0601-460A-9030-DD3CD818E740}"/>
              </a:ext>
            </a:extLst>
          </p:cNvPr>
          <p:cNvSpPr txBox="1"/>
          <p:nvPr/>
        </p:nvSpPr>
        <p:spPr>
          <a:xfrm>
            <a:off x="508237" y="523832"/>
            <a:ext cx="249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시계열분석</a:t>
            </a:r>
          </a:p>
        </p:txBody>
      </p:sp>
      <p:pic>
        <p:nvPicPr>
          <p:cNvPr id="25" name="그래픽 24" descr="달과 별">
            <a:extLst>
              <a:ext uri="{FF2B5EF4-FFF2-40B4-BE49-F238E27FC236}">
                <a16:creationId xmlns:a16="http://schemas.microsoft.com/office/drawing/2014/main" id="{E19891F7-F813-4826-A4E0-D730060287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37" y="34413"/>
            <a:ext cx="437999" cy="4379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D38853-755B-420B-8805-C370300BA637}"/>
              </a:ext>
            </a:extLst>
          </p:cNvPr>
          <p:cNvSpPr txBox="1"/>
          <p:nvPr/>
        </p:nvSpPr>
        <p:spPr>
          <a:xfrm>
            <a:off x="909653" y="85833"/>
            <a:ext cx="2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Mining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</a:t>
            </a: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CC5F6129-F5A6-40EF-B505-8C375FD8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515" y="1363039"/>
            <a:ext cx="381000" cy="368300"/>
          </a:xfrm>
          <a:prstGeom prst="rect">
            <a:avLst/>
          </a:prstGeom>
          <a:noFill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6D54059-5FAE-4AE8-920C-C659DB9EFF0E}"/>
              </a:ext>
            </a:extLst>
          </p:cNvPr>
          <p:cNvSpPr txBox="1"/>
          <p:nvPr/>
        </p:nvSpPr>
        <p:spPr>
          <a:xfrm>
            <a:off x="1089771" y="1363041"/>
            <a:ext cx="614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Arima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이용한 치킨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중국음식의 미래 데이터 예측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D02915-1A47-4348-A726-AC3489A6D8F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4693" y="2420614"/>
            <a:ext cx="5384800" cy="3149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80D0A5-DAB9-4CDF-8F7C-E231FD888F2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62" y="2425934"/>
            <a:ext cx="4921250" cy="314428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20704AF-7115-4FD8-8E11-018FE62F23A2}"/>
              </a:ext>
            </a:extLst>
          </p:cNvPr>
          <p:cNvSpPr/>
          <p:nvPr/>
        </p:nvSpPr>
        <p:spPr>
          <a:xfrm>
            <a:off x="6079524" y="3615592"/>
            <a:ext cx="617838" cy="461665"/>
          </a:xfrm>
          <a:prstGeom prst="rightArrow">
            <a:avLst/>
          </a:prstGeom>
          <a:solidFill>
            <a:srgbClr val="F1B48B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305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9B997-D899-47CB-BA42-582731DB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7792A47-154A-48F1-A2FA-DD3D4FCCB228}"/>
              </a:ext>
            </a:extLst>
          </p:cNvPr>
          <p:cNvSpPr/>
          <p:nvPr/>
        </p:nvSpPr>
        <p:spPr>
          <a:xfrm>
            <a:off x="0" y="-40096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9FC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D21F92A9-91EF-4BE2-94D1-F6569B4E4BE4}"/>
              </a:ext>
            </a:extLst>
          </p:cNvPr>
          <p:cNvSpPr/>
          <p:nvPr/>
        </p:nvSpPr>
        <p:spPr>
          <a:xfrm>
            <a:off x="261260" y="-40096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F1B48B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2508D-0601-460A-9030-DD3CD818E740}"/>
              </a:ext>
            </a:extLst>
          </p:cNvPr>
          <p:cNvSpPr txBox="1"/>
          <p:nvPr/>
        </p:nvSpPr>
        <p:spPr>
          <a:xfrm>
            <a:off x="508237" y="523832"/>
            <a:ext cx="249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시계열분석</a:t>
            </a:r>
          </a:p>
        </p:txBody>
      </p:sp>
      <p:pic>
        <p:nvPicPr>
          <p:cNvPr id="25" name="그래픽 24" descr="달과 별">
            <a:extLst>
              <a:ext uri="{FF2B5EF4-FFF2-40B4-BE49-F238E27FC236}">
                <a16:creationId xmlns:a16="http://schemas.microsoft.com/office/drawing/2014/main" id="{E19891F7-F813-4826-A4E0-D730060287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37" y="34413"/>
            <a:ext cx="437999" cy="4379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D38853-755B-420B-8805-C370300BA637}"/>
              </a:ext>
            </a:extLst>
          </p:cNvPr>
          <p:cNvSpPr txBox="1"/>
          <p:nvPr/>
        </p:nvSpPr>
        <p:spPr>
          <a:xfrm>
            <a:off x="909653" y="85833"/>
            <a:ext cx="2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Mining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</a:t>
            </a: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CC5F6129-F5A6-40EF-B505-8C375FD8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515" y="1363039"/>
            <a:ext cx="381000" cy="368300"/>
          </a:xfrm>
          <a:prstGeom prst="rect">
            <a:avLst/>
          </a:prstGeom>
          <a:noFill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6D54059-5FAE-4AE8-920C-C659DB9EFF0E}"/>
              </a:ext>
            </a:extLst>
          </p:cNvPr>
          <p:cNvSpPr txBox="1"/>
          <p:nvPr/>
        </p:nvSpPr>
        <p:spPr>
          <a:xfrm>
            <a:off x="1089771" y="1363041"/>
            <a:ext cx="614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Arima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이용한 치킨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중국음식의 미래 데이터 예측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67857CD-0556-41D0-A915-7131F51E66D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0594" y="2383705"/>
            <a:ext cx="5403850" cy="30607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9060C2C-A075-4AD6-979F-277DD2FC346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26122" y="2963453"/>
            <a:ext cx="5664200" cy="199390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B0DD052-AE6D-4E39-8121-84F664368995}"/>
              </a:ext>
            </a:extLst>
          </p:cNvPr>
          <p:cNvSpPr/>
          <p:nvPr/>
        </p:nvSpPr>
        <p:spPr>
          <a:xfrm>
            <a:off x="10210800" y="4343400"/>
            <a:ext cx="762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E92FC3C-5EAD-4328-B645-E398D26B8632}"/>
              </a:ext>
            </a:extLst>
          </p:cNvPr>
          <p:cNvSpPr/>
          <p:nvPr/>
        </p:nvSpPr>
        <p:spPr>
          <a:xfrm>
            <a:off x="1714221" y="6071035"/>
            <a:ext cx="617838" cy="461665"/>
          </a:xfrm>
          <a:prstGeom prst="rightArrow">
            <a:avLst/>
          </a:prstGeom>
          <a:solidFill>
            <a:srgbClr val="F1B48B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14346-3C02-4831-929E-FC41DADF0FB1}"/>
              </a:ext>
            </a:extLst>
          </p:cNvPr>
          <p:cNvSpPr txBox="1"/>
          <p:nvPr/>
        </p:nvSpPr>
        <p:spPr>
          <a:xfrm>
            <a:off x="2292424" y="6107859"/>
            <a:ext cx="861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피자의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MAPE : 2.211035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매우 정확한 예측을 했다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할 수 있음</a:t>
            </a:r>
          </a:p>
        </p:txBody>
      </p:sp>
    </p:spTree>
    <p:extLst>
      <p:ext uri="{BB962C8B-B14F-4D97-AF65-F5344CB8AC3E}">
        <p14:creationId xmlns:p14="http://schemas.microsoft.com/office/powerpoint/2010/main" val="539142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9B997-D899-47CB-BA42-582731DB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7792A47-154A-48F1-A2FA-DD3D4FCCB228}"/>
              </a:ext>
            </a:extLst>
          </p:cNvPr>
          <p:cNvSpPr/>
          <p:nvPr/>
        </p:nvSpPr>
        <p:spPr>
          <a:xfrm>
            <a:off x="0" y="-40096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9FC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D21F92A9-91EF-4BE2-94D1-F6569B4E4BE4}"/>
              </a:ext>
            </a:extLst>
          </p:cNvPr>
          <p:cNvSpPr/>
          <p:nvPr/>
        </p:nvSpPr>
        <p:spPr>
          <a:xfrm>
            <a:off x="261260" y="-40096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F1B48B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2508D-0601-460A-9030-DD3CD818E740}"/>
              </a:ext>
            </a:extLst>
          </p:cNvPr>
          <p:cNvSpPr txBox="1"/>
          <p:nvPr/>
        </p:nvSpPr>
        <p:spPr>
          <a:xfrm>
            <a:off x="508237" y="523832"/>
            <a:ext cx="249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시계열분석</a:t>
            </a:r>
          </a:p>
        </p:txBody>
      </p:sp>
      <p:pic>
        <p:nvPicPr>
          <p:cNvPr id="25" name="그래픽 24" descr="달과 별">
            <a:extLst>
              <a:ext uri="{FF2B5EF4-FFF2-40B4-BE49-F238E27FC236}">
                <a16:creationId xmlns:a16="http://schemas.microsoft.com/office/drawing/2014/main" id="{E19891F7-F813-4826-A4E0-D730060287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37" y="34413"/>
            <a:ext cx="437999" cy="4379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D38853-755B-420B-8805-C370300BA637}"/>
              </a:ext>
            </a:extLst>
          </p:cNvPr>
          <p:cNvSpPr txBox="1"/>
          <p:nvPr/>
        </p:nvSpPr>
        <p:spPr>
          <a:xfrm>
            <a:off x="909653" y="85833"/>
            <a:ext cx="2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Mining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</a:t>
            </a: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CC5F6129-F5A6-40EF-B505-8C375FD8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515" y="1363039"/>
            <a:ext cx="381000" cy="368300"/>
          </a:xfrm>
          <a:prstGeom prst="rect">
            <a:avLst/>
          </a:prstGeom>
          <a:noFill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6D54059-5FAE-4AE8-920C-C659DB9EFF0E}"/>
              </a:ext>
            </a:extLst>
          </p:cNvPr>
          <p:cNvSpPr txBox="1"/>
          <p:nvPr/>
        </p:nvSpPr>
        <p:spPr>
          <a:xfrm>
            <a:off x="1089771" y="1363041"/>
            <a:ext cx="614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Arima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이용한 치킨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중국음식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미래 배달건수 예측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20704AF-7115-4FD8-8E11-018FE62F23A2}"/>
              </a:ext>
            </a:extLst>
          </p:cNvPr>
          <p:cNvSpPr/>
          <p:nvPr/>
        </p:nvSpPr>
        <p:spPr>
          <a:xfrm>
            <a:off x="5787081" y="3607286"/>
            <a:ext cx="617838" cy="461665"/>
          </a:xfrm>
          <a:prstGeom prst="rightArrow">
            <a:avLst/>
          </a:prstGeom>
          <a:solidFill>
            <a:srgbClr val="F1B48B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66CEF9A-B1AF-4FBB-B67D-2690F8BAE07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8237" y="2556321"/>
            <a:ext cx="5130563" cy="29386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2475536-452B-459B-B8FF-8204610E0C9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553200" y="2535726"/>
            <a:ext cx="4924168" cy="29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3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9FC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41300" y="-5395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D9645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535685" y="2717785"/>
            <a:ext cx="436879" cy="289560"/>
          </a:xfrm>
          <a:custGeom>
            <a:avLst/>
            <a:gdLst>
              <a:gd name="connsiteX0" fmla="*/ 0 w 436879"/>
              <a:gd name="connsiteY0" fmla="*/ 72390 h 289560"/>
              <a:gd name="connsiteX1" fmla="*/ 292100 w 436879"/>
              <a:gd name="connsiteY1" fmla="*/ 72390 h 289560"/>
              <a:gd name="connsiteX2" fmla="*/ 292100 w 436879"/>
              <a:gd name="connsiteY2" fmla="*/ 0 h 289560"/>
              <a:gd name="connsiteX3" fmla="*/ 436879 w 436879"/>
              <a:gd name="connsiteY3" fmla="*/ 144780 h 289560"/>
              <a:gd name="connsiteX4" fmla="*/ 292100 w 436879"/>
              <a:gd name="connsiteY4" fmla="*/ 289560 h 289560"/>
              <a:gd name="connsiteX5" fmla="*/ 292100 w 436879"/>
              <a:gd name="connsiteY5" fmla="*/ 217170 h 289560"/>
              <a:gd name="connsiteX6" fmla="*/ 0 w 436879"/>
              <a:gd name="connsiteY6" fmla="*/ 217170 h 289560"/>
              <a:gd name="connsiteX7" fmla="*/ 0 w 436879"/>
              <a:gd name="connsiteY7" fmla="*/ 72390 h 289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36879" h="289560">
                <a:moveTo>
                  <a:pt x="0" y="72390"/>
                </a:moveTo>
                <a:lnTo>
                  <a:pt x="292100" y="72390"/>
                </a:lnTo>
                <a:lnTo>
                  <a:pt x="292100" y="0"/>
                </a:lnTo>
                <a:lnTo>
                  <a:pt x="436879" y="144780"/>
                </a:lnTo>
                <a:lnTo>
                  <a:pt x="292100" y="289560"/>
                </a:lnTo>
                <a:lnTo>
                  <a:pt x="292100" y="217170"/>
                </a:lnTo>
                <a:lnTo>
                  <a:pt x="0" y="217170"/>
                </a:lnTo>
                <a:lnTo>
                  <a:pt x="0" y="72390"/>
                </a:lnTo>
              </a:path>
            </a:pathLst>
          </a:custGeom>
          <a:solidFill>
            <a:srgbClr val="9FA1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535685" y="5486386"/>
            <a:ext cx="436879" cy="289560"/>
          </a:xfrm>
          <a:custGeom>
            <a:avLst/>
            <a:gdLst>
              <a:gd name="connsiteX0" fmla="*/ 0 w 436879"/>
              <a:gd name="connsiteY0" fmla="*/ 72390 h 289560"/>
              <a:gd name="connsiteX1" fmla="*/ 292100 w 436879"/>
              <a:gd name="connsiteY1" fmla="*/ 72390 h 289560"/>
              <a:gd name="connsiteX2" fmla="*/ 292100 w 436879"/>
              <a:gd name="connsiteY2" fmla="*/ 0 h 289560"/>
              <a:gd name="connsiteX3" fmla="*/ 436879 w 436879"/>
              <a:gd name="connsiteY3" fmla="*/ 144780 h 289560"/>
              <a:gd name="connsiteX4" fmla="*/ 292100 w 436879"/>
              <a:gd name="connsiteY4" fmla="*/ 289560 h 289560"/>
              <a:gd name="connsiteX5" fmla="*/ 292100 w 436879"/>
              <a:gd name="connsiteY5" fmla="*/ 217170 h 289560"/>
              <a:gd name="connsiteX6" fmla="*/ 0 w 436879"/>
              <a:gd name="connsiteY6" fmla="*/ 217170 h 289560"/>
              <a:gd name="connsiteX7" fmla="*/ 0 w 436879"/>
              <a:gd name="connsiteY7" fmla="*/ 72390 h 289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36879" h="289560">
                <a:moveTo>
                  <a:pt x="0" y="72390"/>
                </a:moveTo>
                <a:lnTo>
                  <a:pt x="292100" y="72390"/>
                </a:lnTo>
                <a:lnTo>
                  <a:pt x="292100" y="0"/>
                </a:lnTo>
                <a:lnTo>
                  <a:pt x="436879" y="144780"/>
                </a:lnTo>
                <a:lnTo>
                  <a:pt x="292100" y="289560"/>
                </a:lnTo>
                <a:lnTo>
                  <a:pt x="292100" y="217170"/>
                </a:lnTo>
                <a:lnTo>
                  <a:pt x="0" y="217170"/>
                </a:lnTo>
                <a:lnTo>
                  <a:pt x="0" y="72390"/>
                </a:lnTo>
              </a:path>
            </a:pathLst>
          </a:custGeom>
          <a:solidFill>
            <a:srgbClr val="9FA1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535685" y="4112246"/>
            <a:ext cx="436879" cy="289559"/>
          </a:xfrm>
          <a:custGeom>
            <a:avLst/>
            <a:gdLst>
              <a:gd name="connsiteX0" fmla="*/ 0 w 436879"/>
              <a:gd name="connsiteY0" fmla="*/ 72389 h 289559"/>
              <a:gd name="connsiteX1" fmla="*/ 292100 w 436879"/>
              <a:gd name="connsiteY1" fmla="*/ 72389 h 289559"/>
              <a:gd name="connsiteX2" fmla="*/ 292100 w 436879"/>
              <a:gd name="connsiteY2" fmla="*/ 0 h 289559"/>
              <a:gd name="connsiteX3" fmla="*/ 436879 w 436879"/>
              <a:gd name="connsiteY3" fmla="*/ 144779 h 289559"/>
              <a:gd name="connsiteX4" fmla="*/ 292100 w 436879"/>
              <a:gd name="connsiteY4" fmla="*/ 289559 h 289559"/>
              <a:gd name="connsiteX5" fmla="*/ 292100 w 436879"/>
              <a:gd name="connsiteY5" fmla="*/ 217170 h 289559"/>
              <a:gd name="connsiteX6" fmla="*/ 0 w 436879"/>
              <a:gd name="connsiteY6" fmla="*/ 217170 h 289559"/>
              <a:gd name="connsiteX7" fmla="*/ 0 w 436879"/>
              <a:gd name="connsiteY7" fmla="*/ 72389 h 289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36879" h="289559">
                <a:moveTo>
                  <a:pt x="0" y="72389"/>
                </a:moveTo>
                <a:lnTo>
                  <a:pt x="292100" y="72389"/>
                </a:lnTo>
                <a:lnTo>
                  <a:pt x="292100" y="0"/>
                </a:lnTo>
                <a:lnTo>
                  <a:pt x="436879" y="144779"/>
                </a:lnTo>
                <a:lnTo>
                  <a:pt x="292100" y="289559"/>
                </a:lnTo>
                <a:lnTo>
                  <a:pt x="292100" y="217170"/>
                </a:lnTo>
                <a:lnTo>
                  <a:pt x="0" y="217170"/>
                </a:lnTo>
                <a:lnTo>
                  <a:pt x="0" y="72389"/>
                </a:lnTo>
              </a:path>
            </a:pathLst>
          </a:custGeom>
          <a:solidFill>
            <a:srgbClr val="9FA1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2860" y="2527299"/>
            <a:ext cx="6045200" cy="3878580"/>
          </a:xfrm>
          <a:custGeom>
            <a:avLst/>
            <a:gdLst>
              <a:gd name="connsiteX0" fmla="*/ 29210 w 6045200"/>
              <a:gd name="connsiteY0" fmla="*/ 665861 h 3878580"/>
              <a:gd name="connsiteX1" fmla="*/ 665911 w 6045200"/>
              <a:gd name="connsiteY1" fmla="*/ 29210 h 3878580"/>
              <a:gd name="connsiteX2" fmla="*/ 5379339 w 6045200"/>
              <a:gd name="connsiteY2" fmla="*/ 29210 h 3878580"/>
              <a:gd name="connsiteX3" fmla="*/ 6015990 w 6045200"/>
              <a:gd name="connsiteY3" fmla="*/ 665861 h 3878580"/>
              <a:gd name="connsiteX4" fmla="*/ 6015990 w 6045200"/>
              <a:gd name="connsiteY4" fmla="*/ 3212668 h 3878580"/>
              <a:gd name="connsiteX5" fmla="*/ 5379339 w 6045200"/>
              <a:gd name="connsiteY5" fmla="*/ 3849370 h 3878580"/>
              <a:gd name="connsiteX6" fmla="*/ 665911 w 6045200"/>
              <a:gd name="connsiteY6" fmla="*/ 3849370 h 3878580"/>
              <a:gd name="connsiteX7" fmla="*/ 29210 w 6045200"/>
              <a:gd name="connsiteY7" fmla="*/ 3212668 h 3878580"/>
              <a:gd name="connsiteX8" fmla="*/ 29210 w 6045200"/>
              <a:gd name="connsiteY8" fmla="*/ 665861 h 38785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045200" h="3878580">
                <a:moveTo>
                  <a:pt x="29210" y="665861"/>
                </a:moveTo>
                <a:cubicBezTo>
                  <a:pt x="29210" y="314325"/>
                  <a:pt x="314274" y="29210"/>
                  <a:pt x="665911" y="29210"/>
                </a:cubicBezTo>
                <a:lnTo>
                  <a:pt x="5379339" y="29210"/>
                </a:lnTo>
                <a:cubicBezTo>
                  <a:pt x="5730875" y="29210"/>
                  <a:pt x="6015990" y="314325"/>
                  <a:pt x="6015990" y="665861"/>
                </a:cubicBezTo>
                <a:lnTo>
                  <a:pt x="6015990" y="3212668"/>
                </a:lnTo>
                <a:cubicBezTo>
                  <a:pt x="6015990" y="3564305"/>
                  <a:pt x="5730875" y="3849370"/>
                  <a:pt x="5379339" y="3849370"/>
                </a:cubicBezTo>
                <a:lnTo>
                  <a:pt x="665911" y="3849370"/>
                </a:lnTo>
                <a:cubicBezTo>
                  <a:pt x="314274" y="3849370"/>
                  <a:pt x="29210" y="3564305"/>
                  <a:pt x="29210" y="3212668"/>
                </a:cubicBezTo>
                <a:lnTo>
                  <a:pt x="29210" y="6658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990600" y="2225039"/>
            <a:ext cx="4021328" cy="55880"/>
          </a:xfrm>
          <a:custGeom>
            <a:avLst/>
            <a:gdLst>
              <a:gd name="connsiteX0" fmla="*/ 13969 w 4021328"/>
              <a:gd name="connsiteY0" fmla="*/ 13970 h 55880"/>
              <a:gd name="connsiteX1" fmla="*/ 4007358 w 4021328"/>
              <a:gd name="connsiteY1" fmla="*/ 13970 h 55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21328" h="55880">
                <a:moveTo>
                  <a:pt x="13969" y="13970"/>
                </a:moveTo>
                <a:lnTo>
                  <a:pt x="4007358" y="13970"/>
                </a:lnTo>
              </a:path>
            </a:pathLst>
          </a:custGeom>
          <a:ln w="25400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990600" y="1633220"/>
            <a:ext cx="4021328" cy="55880"/>
          </a:xfrm>
          <a:custGeom>
            <a:avLst/>
            <a:gdLst>
              <a:gd name="connsiteX0" fmla="*/ 13969 w 4021328"/>
              <a:gd name="connsiteY0" fmla="*/ 13970 h 55880"/>
              <a:gd name="connsiteX1" fmla="*/ 4007358 w 4021328"/>
              <a:gd name="connsiteY1" fmla="*/ 13970 h 55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21328" h="55880">
                <a:moveTo>
                  <a:pt x="13969" y="13970"/>
                </a:moveTo>
                <a:lnTo>
                  <a:pt x="4007358" y="13970"/>
                </a:lnTo>
              </a:path>
            </a:pathLst>
          </a:custGeom>
          <a:ln w="25400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121400" y="1765300"/>
            <a:ext cx="45720" cy="4512970"/>
          </a:xfrm>
          <a:custGeom>
            <a:avLst/>
            <a:gdLst>
              <a:gd name="connsiteX0" fmla="*/ 11429 w 45720"/>
              <a:gd name="connsiteY0" fmla="*/ 11429 h 4512970"/>
              <a:gd name="connsiteX1" fmla="*/ 11429 w 45720"/>
              <a:gd name="connsiteY1" fmla="*/ 4501540 h 4512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720" h="4512970">
                <a:moveTo>
                  <a:pt x="11429" y="11429"/>
                </a:moveTo>
                <a:lnTo>
                  <a:pt x="11429" y="4501540"/>
                </a:lnTo>
              </a:path>
            </a:pathLst>
          </a:custGeom>
          <a:ln w="25400">
            <a:solidFill>
              <a:srgbClr val="676A73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" y="130496"/>
            <a:ext cx="279400" cy="2794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233" y="4250671"/>
            <a:ext cx="5317275" cy="577965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370" y="4929301"/>
            <a:ext cx="5266798" cy="498704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370" y="5551266"/>
            <a:ext cx="5415692" cy="43561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1645" y="2733026"/>
            <a:ext cx="3924300" cy="2413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2745" y="4142726"/>
            <a:ext cx="4152900" cy="2540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69745" y="5488926"/>
            <a:ext cx="4330700" cy="241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2282" y="1801660"/>
            <a:ext cx="4246355" cy="4387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54" b="1" i="1" dirty="0" err="1">
                <a:solidFill>
                  <a:srgbClr val="D9575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자영업자들의</a:t>
            </a:r>
            <a:r>
              <a:rPr lang="en-US" altLang="zh-CN" sz="2954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954" b="1" i="1" dirty="0" err="1">
                <a:solidFill>
                  <a:srgbClr val="D9575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폐업가속화</a:t>
            </a:r>
            <a:endParaRPr lang="en-US" altLang="zh-CN" sz="2954" b="1" i="1" dirty="0">
              <a:solidFill>
                <a:srgbClr val="D95757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6317245" y="4803126"/>
            <a:ext cx="5733942" cy="3886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날씨에따른</a:t>
            </a:r>
            <a:r>
              <a:rPr lang="en-US" altLang="zh-CN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주문량</a:t>
            </a:r>
            <a:r>
              <a:rPr lang="en-US" altLang="zh-CN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차이를</a:t>
            </a:r>
            <a:r>
              <a:rPr lang="en-US" altLang="zh-CN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고려하기</a:t>
            </a:r>
            <a:r>
              <a:rPr lang="en-US" altLang="zh-CN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어려움</a:t>
            </a:r>
            <a:endParaRPr lang="en-US" altLang="zh-CN" sz="2200" b="1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6317245" y="2021826"/>
            <a:ext cx="4291239" cy="3886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우후죽순으로</a:t>
            </a:r>
            <a:r>
              <a:rPr lang="en-US" altLang="zh-CN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생기는</a:t>
            </a:r>
            <a:r>
              <a:rPr lang="en-US" altLang="zh-CN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배달음식점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6254059" y="3340877"/>
            <a:ext cx="5915081" cy="3885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주문량의</a:t>
            </a:r>
            <a:r>
              <a:rPr lang="en-US" altLang="zh-CN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부정확한</a:t>
            </a:r>
            <a:r>
              <a:rPr lang="en-US" altLang="zh-CN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예측으로</a:t>
            </a:r>
            <a:r>
              <a:rPr lang="en-US" altLang="zh-CN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인</a:t>
            </a:r>
            <a:r>
              <a:rPr lang="en-US" altLang="zh-CN" sz="2200" b="1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한</a:t>
            </a:r>
            <a:r>
              <a:rPr lang="en-US" altLang="zh-CN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재료의</a:t>
            </a:r>
            <a:r>
              <a:rPr lang="en-US" altLang="zh-CN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낭비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7A8E9-1201-4568-92BE-A0E31E4ADA2C}"/>
              </a:ext>
            </a:extLst>
          </p:cNvPr>
          <p:cNvSpPr txBox="1"/>
          <p:nvPr/>
        </p:nvSpPr>
        <p:spPr>
          <a:xfrm>
            <a:off x="751840" y="12673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연구개요 및 목표</a:t>
            </a:r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4CA80A56-2902-41F7-B6D9-1B3584614681}"/>
              </a:ext>
            </a:extLst>
          </p:cNvPr>
          <p:cNvSpPr/>
          <p:nvPr/>
        </p:nvSpPr>
        <p:spPr>
          <a:xfrm>
            <a:off x="241300" y="-5395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D9645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8872F1C7-7EB9-4A25-996B-ACC6F2E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" y="130496"/>
            <a:ext cx="279400" cy="279400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018E29-88E8-4AE5-9662-42398BE11AB0}"/>
              </a:ext>
            </a:extLst>
          </p:cNvPr>
          <p:cNvSpPr txBox="1"/>
          <p:nvPr/>
        </p:nvSpPr>
        <p:spPr>
          <a:xfrm>
            <a:off x="472440" y="564494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 인식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E7EC7DA-0CA0-4276-8D48-68F2758112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6" y="2410459"/>
            <a:ext cx="5166984" cy="1181025"/>
          </a:xfrm>
          <a:prstGeom prst="rect">
            <a:avLst/>
          </a:prstGeom>
        </p:spPr>
      </p:pic>
      <p:pic>
        <p:nvPicPr>
          <p:cNvPr id="1024" name="그림 1023">
            <a:extLst>
              <a:ext uri="{FF2B5EF4-FFF2-40B4-BE49-F238E27FC236}">
                <a16:creationId xmlns:a16="http://schemas.microsoft.com/office/drawing/2014/main" id="{77F41A07-E9C2-42CB-9D43-1D3B5A4337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6" y="3757132"/>
            <a:ext cx="5211666" cy="35097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9B997-D899-47CB-BA42-582731DB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7792A47-154A-48F1-A2FA-DD3D4FCCB2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9FC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D21F92A9-91EF-4BE2-94D1-F6569B4E4BE4}"/>
              </a:ext>
            </a:extLst>
          </p:cNvPr>
          <p:cNvSpPr/>
          <p:nvPr/>
        </p:nvSpPr>
        <p:spPr>
          <a:xfrm>
            <a:off x="261260" y="-40096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F1B48B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2508D-0601-460A-9030-DD3CD818E740}"/>
              </a:ext>
            </a:extLst>
          </p:cNvPr>
          <p:cNvSpPr txBox="1"/>
          <p:nvPr/>
        </p:nvSpPr>
        <p:spPr>
          <a:xfrm>
            <a:off x="508237" y="523832"/>
            <a:ext cx="249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시계열분석</a:t>
            </a:r>
          </a:p>
        </p:txBody>
      </p:sp>
      <p:pic>
        <p:nvPicPr>
          <p:cNvPr id="25" name="그래픽 24" descr="달과 별">
            <a:extLst>
              <a:ext uri="{FF2B5EF4-FFF2-40B4-BE49-F238E27FC236}">
                <a16:creationId xmlns:a16="http://schemas.microsoft.com/office/drawing/2014/main" id="{E19891F7-F813-4826-A4E0-D730060287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37" y="34413"/>
            <a:ext cx="437999" cy="4379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D38853-755B-420B-8805-C370300BA637}"/>
              </a:ext>
            </a:extLst>
          </p:cNvPr>
          <p:cNvSpPr txBox="1"/>
          <p:nvPr/>
        </p:nvSpPr>
        <p:spPr>
          <a:xfrm>
            <a:off x="909653" y="85833"/>
            <a:ext cx="2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Mining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</a:t>
            </a: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CC5F6129-F5A6-40EF-B505-8C375FD8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515" y="1363039"/>
            <a:ext cx="381000" cy="368300"/>
          </a:xfrm>
          <a:prstGeom prst="rect">
            <a:avLst/>
          </a:prstGeom>
          <a:noFill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6D54059-5FAE-4AE8-920C-C659DB9EFF0E}"/>
              </a:ext>
            </a:extLst>
          </p:cNvPr>
          <p:cNvSpPr txBox="1"/>
          <p:nvPr/>
        </p:nvSpPr>
        <p:spPr>
          <a:xfrm>
            <a:off x="1089771" y="1363041"/>
            <a:ext cx="614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Arima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이용한 치킨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중국음식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미래 배달건수 예측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524733A-F8D1-4407-93F6-9B1231DD837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2931" y="2506041"/>
            <a:ext cx="5270157" cy="31640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94227FC-1D02-4FE5-8074-F2DF1A88113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081584" y="2373815"/>
            <a:ext cx="5562600" cy="352425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A56BF59-6851-4CC1-8658-A75B7C116F2A}"/>
              </a:ext>
            </a:extLst>
          </p:cNvPr>
          <p:cNvSpPr/>
          <p:nvPr/>
        </p:nvSpPr>
        <p:spPr>
          <a:xfrm>
            <a:off x="10134600" y="4953000"/>
            <a:ext cx="762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8A6AE05-EA0B-4617-A7D0-CCA1C105C238}"/>
              </a:ext>
            </a:extLst>
          </p:cNvPr>
          <p:cNvSpPr/>
          <p:nvPr/>
        </p:nvSpPr>
        <p:spPr>
          <a:xfrm>
            <a:off x="1714221" y="6071035"/>
            <a:ext cx="617838" cy="461665"/>
          </a:xfrm>
          <a:prstGeom prst="rightArrow">
            <a:avLst/>
          </a:prstGeom>
          <a:solidFill>
            <a:srgbClr val="F1B48B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567DAE-0F9F-4DE9-8320-D3954879D6CD}"/>
              </a:ext>
            </a:extLst>
          </p:cNvPr>
          <p:cNvSpPr txBox="1"/>
          <p:nvPr/>
        </p:nvSpPr>
        <p:spPr>
          <a:xfrm>
            <a:off x="2292424" y="6107859"/>
            <a:ext cx="861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중국음식의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MAPE : 5.15412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매우 정확한 예측을 했다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560942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290"/>
            <a:ext cx="12192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00100" y="3530600"/>
            <a:ext cx="787400" cy="295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27000" algn="l"/>
                <a:tab pos="203200" algn="l"/>
                <a:tab pos="215900" algn="l"/>
              </a:tabLst>
            </a:pPr>
            <a:r>
              <a:rPr lang="en-US" altLang="zh-CN" dirty="0"/>
              <a:t>	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도봉구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27000" algn="l"/>
                <a:tab pos="203200" algn="l"/>
                <a:tab pos="215900" algn="l"/>
              </a:tabLst>
            </a:pPr>
            <a:r>
              <a:rPr lang="en-US" altLang="zh-CN" dirty="0"/>
              <a:t>		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10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27000" algn="l"/>
                <a:tab pos="203200" algn="l"/>
                <a:tab pos="215900" algn="l"/>
              </a:tabLst>
            </a:pPr>
            <a:r>
              <a:rPr lang="en-US" altLang="zh-CN" dirty="0"/>
              <a:t>		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20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27000" algn="l"/>
                <a:tab pos="203200" algn="l"/>
                <a:tab pos="215900" algn="l"/>
              </a:tabLst>
            </a:pPr>
            <a:r>
              <a:rPr lang="en-US" altLang="zh-CN" dirty="0"/>
              <a:t>		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30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27000" algn="l"/>
                <a:tab pos="203200" algn="l"/>
                <a:tab pos="215900" algn="l"/>
              </a:tabLst>
            </a:pPr>
            <a:r>
              <a:rPr lang="en-US" altLang="zh-CN" dirty="0"/>
              <a:t>		</a:t>
            </a:r>
            <a:r>
              <a:rPr lang="en-US" altLang="zh-CN" sz="1402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40</a:t>
            </a:r>
            <a:r>
              <a:rPr lang="en-US" altLang="zh-CN" sz="1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2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27000" algn="l"/>
                <a:tab pos="203200" algn="l"/>
                <a:tab pos="215900" algn="l"/>
              </a:tabLst>
            </a:pPr>
            <a:r>
              <a:rPr lang="en-US" altLang="zh-CN" dirty="0"/>
              <a:t>		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50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27000" algn="l"/>
                <a:tab pos="203200" algn="l"/>
                <a:tab pos="215900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60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대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이상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27000" algn="l"/>
                <a:tab pos="203200" algn="l"/>
                <a:tab pos="215900" algn="l"/>
              </a:tabLst>
            </a:pPr>
            <a:r>
              <a:rPr lang="en-US" altLang="zh-CN" dirty="0"/>
              <a:t>			</a:t>
            </a:r>
            <a:r>
              <a:rPr lang="en-US" altLang="zh-CN" sz="1402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총계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369300" y="3479800"/>
            <a:ext cx="939800" cy="294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  <a:tab pos="2921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  </a:t>
            </a:r>
            <a:r>
              <a:rPr lang="en-US" altLang="zh-CN" sz="1400" b="1" dirty="0" err="1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도봉구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400" b="1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76200" algn="l"/>
                <a:tab pos="292100" algn="l"/>
              </a:tabLst>
            </a:pPr>
            <a:r>
              <a:rPr lang="en-US" altLang="zh-CN" dirty="0"/>
              <a:t>		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10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76200" algn="l"/>
                <a:tab pos="292100" algn="l"/>
              </a:tabLst>
            </a:pPr>
            <a:r>
              <a:rPr lang="en-US" altLang="zh-CN" dirty="0"/>
              <a:t>		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20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76200" algn="l"/>
                <a:tab pos="292100" algn="l"/>
              </a:tabLst>
            </a:pPr>
            <a:r>
              <a:rPr lang="en-US" altLang="zh-CN" dirty="0"/>
              <a:t>		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30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76200" algn="l"/>
                <a:tab pos="292100" algn="l"/>
              </a:tabLst>
            </a:pPr>
            <a:r>
              <a:rPr lang="en-US" altLang="zh-CN" dirty="0"/>
              <a:t>		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40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76200" algn="l"/>
                <a:tab pos="292100" algn="l"/>
              </a:tabLst>
            </a:pPr>
            <a:r>
              <a:rPr lang="en-US" altLang="zh-CN" dirty="0"/>
              <a:t>		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50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76200" algn="l"/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60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대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이상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76200" algn="l"/>
                <a:tab pos="292100" algn="l"/>
              </a:tabLst>
            </a:pPr>
            <a:r>
              <a:rPr lang="en-US" altLang="zh-CN" dirty="0"/>
              <a:t>		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총계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5100" y="2580056"/>
            <a:ext cx="3733800" cy="685800"/>
          </a:xfrm>
          <a:prstGeom prst="rect">
            <a:avLst/>
          </a:prstGeom>
          <a:solidFill>
            <a:srgbClr val="FAFCFB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4298" y="2537746"/>
            <a:ext cx="3969753" cy="599707"/>
          </a:xfrm>
          <a:prstGeom prst="roundRect">
            <a:avLst/>
          </a:prstGeom>
          <a:solidFill>
            <a:srgbClr val="F6D294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8577" y="2695243"/>
            <a:ext cx="346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날씨에 관한 주문건수 예측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678D9A1F-71FF-4E61-AB94-4B7DA5D8CE7C}"/>
              </a:ext>
            </a:extLst>
          </p:cNvPr>
          <p:cNvSpPr/>
          <p:nvPr/>
        </p:nvSpPr>
        <p:spPr>
          <a:xfrm>
            <a:off x="3937686" y="2248930"/>
            <a:ext cx="2224217" cy="1318202"/>
          </a:xfrm>
          <a:custGeom>
            <a:avLst/>
            <a:gdLst>
              <a:gd name="connsiteX0" fmla="*/ 197709 w 2224217"/>
              <a:gd name="connsiteY0" fmla="*/ 0 h 1318202"/>
              <a:gd name="connsiteX1" fmla="*/ 148282 w 2224217"/>
              <a:gd name="connsiteY1" fmla="*/ 8238 h 1318202"/>
              <a:gd name="connsiteX2" fmla="*/ 90617 w 2224217"/>
              <a:gd name="connsiteY2" fmla="*/ 24713 h 1318202"/>
              <a:gd name="connsiteX3" fmla="*/ 24714 w 2224217"/>
              <a:gd name="connsiteY3" fmla="*/ 98854 h 1318202"/>
              <a:gd name="connsiteX4" fmla="*/ 8238 w 2224217"/>
              <a:gd name="connsiteY4" fmla="*/ 172994 h 1318202"/>
              <a:gd name="connsiteX5" fmla="*/ 0 w 2224217"/>
              <a:gd name="connsiteY5" fmla="*/ 197708 h 1318202"/>
              <a:gd name="connsiteX6" fmla="*/ 16476 w 2224217"/>
              <a:gd name="connsiteY6" fmla="*/ 370702 h 1318202"/>
              <a:gd name="connsiteX7" fmla="*/ 24714 w 2224217"/>
              <a:gd name="connsiteY7" fmla="*/ 395416 h 1318202"/>
              <a:gd name="connsiteX8" fmla="*/ 49428 w 2224217"/>
              <a:gd name="connsiteY8" fmla="*/ 411892 h 1318202"/>
              <a:gd name="connsiteX9" fmla="*/ 65903 w 2224217"/>
              <a:gd name="connsiteY9" fmla="*/ 461319 h 1318202"/>
              <a:gd name="connsiteX10" fmla="*/ 90617 w 2224217"/>
              <a:gd name="connsiteY10" fmla="*/ 502508 h 1318202"/>
              <a:gd name="connsiteX11" fmla="*/ 123568 w 2224217"/>
              <a:gd name="connsiteY11" fmla="*/ 560173 h 1318202"/>
              <a:gd name="connsiteX12" fmla="*/ 131806 w 2224217"/>
              <a:gd name="connsiteY12" fmla="*/ 593124 h 1318202"/>
              <a:gd name="connsiteX13" fmla="*/ 140044 w 2224217"/>
              <a:gd name="connsiteY13" fmla="*/ 642551 h 1318202"/>
              <a:gd name="connsiteX14" fmla="*/ 172995 w 2224217"/>
              <a:gd name="connsiteY14" fmla="*/ 708454 h 1318202"/>
              <a:gd name="connsiteX15" fmla="*/ 214184 w 2224217"/>
              <a:gd name="connsiteY15" fmla="*/ 766119 h 1318202"/>
              <a:gd name="connsiteX16" fmla="*/ 230660 w 2224217"/>
              <a:gd name="connsiteY16" fmla="*/ 930875 h 1318202"/>
              <a:gd name="connsiteX17" fmla="*/ 271849 w 2224217"/>
              <a:gd name="connsiteY17" fmla="*/ 980302 h 1318202"/>
              <a:gd name="connsiteX18" fmla="*/ 296563 w 2224217"/>
              <a:gd name="connsiteY18" fmla="*/ 1013254 h 1318202"/>
              <a:gd name="connsiteX19" fmla="*/ 313038 w 2224217"/>
              <a:gd name="connsiteY19" fmla="*/ 1037967 h 1318202"/>
              <a:gd name="connsiteX20" fmla="*/ 378941 w 2224217"/>
              <a:gd name="connsiteY20" fmla="*/ 1103870 h 1318202"/>
              <a:gd name="connsiteX21" fmla="*/ 395417 w 2224217"/>
              <a:gd name="connsiteY21" fmla="*/ 1128584 h 1318202"/>
              <a:gd name="connsiteX22" fmla="*/ 444844 w 2224217"/>
              <a:gd name="connsiteY22" fmla="*/ 1178011 h 1318202"/>
              <a:gd name="connsiteX23" fmla="*/ 502509 w 2224217"/>
              <a:gd name="connsiteY23" fmla="*/ 1202724 h 1318202"/>
              <a:gd name="connsiteX24" fmla="*/ 527222 w 2224217"/>
              <a:gd name="connsiteY24" fmla="*/ 1219200 h 1318202"/>
              <a:gd name="connsiteX25" fmla="*/ 584887 w 2224217"/>
              <a:gd name="connsiteY25" fmla="*/ 1243913 h 1318202"/>
              <a:gd name="connsiteX26" fmla="*/ 609600 w 2224217"/>
              <a:gd name="connsiteY26" fmla="*/ 1260389 h 1318202"/>
              <a:gd name="connsiteX27" fmla="*/ 642552 w 2224217"/>
              <a:gd name="connsiteY27" fmla="*/ 1285102 h 1318202"/>
              <a:gd name="connsiteX28" fmla="*/ 675503 w 2224217"/>
              <a:gd name="connsiteY28" fmla="*/ 1293340 h 1318202"/>
              <a:gd name="connsiteX29" fmla="*/ 700217 w 2224217"/>
              <a:gd name="connsiteY29" fmla="*/ 1309816 h 1318202"/>
              <a:gd name="connsiteX30" fmla="*/ 799071 w 2224217"/>
              <a:gd name="connsiteY30" fmla="*/ 1309816 h 1318202"/>
              <a:gd name="connsiteX31" fmla="*/ 856736 w 2224217"/>
              <a:gd name="connsiteY31" fmla="*/ 1301578 h 1318202"/>
              <a:gd name="connsiteX32" fmla="*/ 881449 w 2224217"/>
              <a:gd name="connsiteY32" fmla="*/ 1293340 h 1318202"/>
              <a:gd name="connsiteX33" fmla="*/ 972065 w 2224217"/>
              <a:gd name="connsiteY33" fmla="*/ 1252151 h 1318202"/>
              <a:gd name="connsiteX34" fmla="*/ 996779 w 2224217"/>
              <a:gd name="connsiteY34" fmla="*/ 1227438 h 1318202"/>
              <a:gd name="connsiteX35" fmla="*/ 1021492 w 2224217"/>
              <a:gd name="connsiteY35" fmla="*/ 1210962 h 1318202"/>
              <a:gd name="connsiteX36" fmla="*/ 1062682 w 2224217"/>
              <a:gd name="connsiteY36" fmla="*/ 1169773 h 1318202"/>
              <a:gd name="connsiteX37" fmla="*/ 1136822 w 2224217"/>
              <a:gd name="connsiteY37" fmla="*/ 1145059 h 1318202"/>
              <a:gd name="connsiteX38" fmla="*/ 1161536 w 2224217"/>
              <a:gd name="connsiteY38" fmla="*/ 1136821 h 1318202"/>
              <a:gd name="connsiteX39" fmla="*/ 1186249 w 2224217"/>
              <a:gd name="connsiteY39" fmla="*/ 1128584 h 1318202"/>
              <a:gd name="connsiteX40" fmla="*/ 1243914 w 2224217"/>
              <a:gd name="connsiteY40" fmla="*/ 1095632 h 1318202"/>
              <a:gd name="connsiteX41" fmla="*/ 1309817 w 2224217"/>
              <a:gd name="connsiteY41" fmla="*/ 1079156 h 1318202"/>
              <a:gd name="connsiteX42" fmla="*/ 1359244 w 2224217"/>
              <a:gd name="connsiteY42" fmla="*/ 1062681 h 1318202"/>
              <a:gd name="connsiteX43" fmla="*/ 1383957 w 2224217"/>
              <a:gd name="connsiteY43" fmla="*/ 1054443 h 1318202"/>
              <a:gd name="connsiteX44" fmla="*/ 1416909 w 2224217"/>
              <a:gd name="connsiteY44" fmla="*/ 1046205 h 1318202"/>
              <a:gd name="connsiteX45" fmla="*/ 1491049 w 2224217"/>
              <a:gd name="connsiteY45" fmla="*/ 996778 h 1318202"/>
              <a:gd name="connsiteX46" fmla="*/ 1540476 w 2224217"/>
              <a:gd name="connsiteY46" fmla="*/ 963827 h 1318202"/>
              <a:gd name="connsiteX47" fmla="*/ 1573428 w 2224217"/>
              <a:gd name="connsiteY47" fmla="*/ 947351 h 1318202"/>
              <a:gd name="connsiteX48" fmla="*/ 1598141 w 2224217"/>
              <a:gd name="connsiteY48" fmla="*/ 930875 h 1318202"/>
              <a:gd name="connsiteX49" fmla="*/ 1664044 w 2224217"/>
              <a:gd name="connsiteY49" fmla="*/ 914400 h 1318202"/>
              <a:gd name="connsiteX50" fmla="*/ 1688757 w 2224217"/>
              <a:gd name="connsiteY50" fmla="*/ 906162 h 1318202"/>
              <a:gd name="connsiteX51" fmla="*/ 1779373 w 2224217"/>
              <a:gd name="connsiteY51" fmla="*/ 897924 h 1318202"/>
              <a:gd name="connsiteX52" fmla="*/ 1812325 w 2224217"/>
              <a:gd name="connsiteY52" fmla="*/ 881448 h 1318202"/>
              <a:gd name="connsiteX53" fmla="*/ 1837038 w 2224217"/>
              <a:gd name="connsiteY53" fmla="*/ 873211 h 1318202"/>
              <a:gd name="connsiteX54" fmla="*/ 1861752 w 2224217"/>
              <a:gd name="connsiteY54" fmla="*/ 856735 h 1318202"/>
              <a:gd name="connsiteX55" fmla="*/ 1886465 w 2224217"/>
              <a:gd name="connsiteY55" fmla="*/ 848497 h 1318202"/>
              <a:gd name="connsiteX56" fmla="*/ 1911179 w 2224217"/>
              <a:gd name="connsiteY56" fmla="*/ 832021 h 1318202"/>
              <a:gd name="connsiteX57" fmla="*/ 1944130 w 2224217"/>
              <a:gd name="connsiteY57" fmla="*/ 815546 h 1318202"/>
              <a:gd name="connsiteX58" fmla="*/ 1993557 w 2224217"/>
              <a:gd name="connsiteY58" fmla="*/ 782594 h 1318202"/>
              <a:gd name="connsiteX59" fmla="*/ 2051222 w 2224217"/>
              <a:gd name="connsiteY59" fmla="*/ 766119 h 1318202"/>
              <a:gd name="connsiteX60" fmla="*/ 2075936 w 2224217"/>
              <a:gd name="connsiteY60" fmla="*/ 749643 h 1318202"/>
              <a:gd name="connsiteX61" fmla="*/ 2133600 w 2224217"/>
              <a:gd name="connsiteY61" fmla="*/ 724929 h 1318202"/>
              <a:gd name="connsiteX62" fmla="*/ 2183028 w 2224217"/>
              <a:gd name="connsiteY62" fmla="*/ 675502 h 1318202"/>
              <a:gd name="connsiteX63" fmla="*/ 2207741 w 2224217"/>
              <a:gd name="connsiteY63" fmla="*/ 593124 h 1318202"/>
              <a:gd name="connsiteX64" fmla="*/ 2224217 w 2224217"/>
              <a:gd name="connsiteY64" fmla="*/ 543697 h 1318202"/>
              <a:gd name="connsiteX65" fmla="*/ 2215979 w 2224217"/>
              <a:gd name="connsiteY65" fmla="*/ 205946 h 1318202"/>
              <a:gd name="connsiteX66" fmla="*/ 2158314 w 2224217"/>
              <a:gd name="connsiteY66" fmla="*/ 164756 h 1318202"/>
              <a:gd name="connsiteX67" fmla="*/ 2051222 w 2224217"/>
              <a:gd name="connsiteY67" fmla="*/ 164756 h 131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224217" h="1318202">
                <a:moveTo>
                  <a:pt x="197709" y="0"/>
                </a:moveTo>
                <a:cubicBezTo>
                  <a:pt x="181233" y="2746"/>
                  <a:pt x="164661" y="4962"/>
                  <a:pt x="148282" y="8238"/>
                </a:cubicBezTo>
                <a:cubicBezTo>
                  <a:pt x="122413" y="13412"/>
                  <a:pt x="114178" y="16859"/>
                  <a:pt x="90617" y="24713"/>
                </a:cubicBezTo>
                <a:cubicBezTo>
                  <a:pt x="34189" y="81141"/>
                  <a:pt x="54115" y="54753"/>
                  <a:pt x="24714" y="98854"/>
                </a:cubicBezTo>
                <a:cubicBezTo>
                  <a:pt x="19051" y="127168"/>
                  <a:pt x="15994" y="145847"/>
                  <a:pt x="8238" y="172994"/>
                </a:cubicBezTo>
                <a:cubicBezTo>
                  <a:pt x="5852" y="181343"/>
                  <a:pt x="2746" y="189470"/>
                  <a:pt x="0" y="197708"/>
                </a:cubicBezTo>
                <a:cubicBezTo>
                  <a:pt x="5908" y="298142"/>
                  <a:pt x="-2379" y="304712"/>
                  <a:pt x="16476" y="370702"/>
                </a:cubicBezTo>
                <a:cubicBezTo>
                  <a:pt x="18862" y="379051"/>
                  <a:pt x="19289" y="388635"/>
                  <a:pt x="24714" y="395416"/>
                </a:cubicBezTo>
                <a:cubicBezTo>
                  <a:pt x="30899" y="403147"/>
                  <a:pt x="41190" y="406400"/>
                  <a:pt x="49428" y="411892"/>
                </a:cubicBezTo>
                <a:cubicBezTo>
                  <a:pt x="54920" y="428368"/>
                  <a:pt x="56968" y="446427"/>
                  <a:pt x="65903" y="461319"/>
                </a:cubicBezTo>
                <a:cubicBezTo>
                  <a:pt x="74141" y="475049"/>
                  <a:pt x="82841" y="488511"/>
                  <a:pt x="90617" y="502508"/>
                </a:cubicBezTo>
                <a:cubicBezTo>
                  <a:pt x="125460" y="565225"/>
                  <a:pt x="89041" y="508383"/>
                  <a:pt x="123568" y="560173"/>
                </a:cubicBezTo>
                <a:cubicBezTo>
                  <a:pt x="126314" y="571157"/>
                  <a:pt x="129586" y="582022"/>
                  <a:pt x="131806" y="593124"/>
                </a:cubicBezTo>
                <a:cubicBezTo>
                  <a:pt x="135082" y="609503"/>
                  <a:pt x="134426" y="626821"/>
                  <a:pt x="140044" y="642551"/>
                </a:cubicBezTo>
                <a:cubicBezTo>
                  <a:pt x="148305" y="665681"/>
                  <a:pt x="158258" y="688806"/>
                  <a:pt x="172995" y="708454"/>
                </a:cubicBezTo>
                <a:cubicBezTo>
                  <a:pt x="203650" y="749325"/>
                  <a:pt x="190093" y="729981"/>
                  <a:pt x="214184" y="766119"/>
                </a:cubicBezTo>
                <a:cubicBezTo>
                  <a:pt x="214677" y="772036"/>
                  <a:pt x="224737" y="909158"/>
                  <a:pt x="230660" y="930875"/>
                </a:cubicBezTo>
                <a:cubicBezTo>
                  <a:pt x="235515" y="948678"/>
                  <a:pt x="261412" y="968126"/>
                  <a:pt x="271849" y="980302"/>
                </a:cubicBezTo>
                <a:cubicBezTo>
                  <a:pt x="280784" y="990727"/>
                  <a:pt x="288583" y="1002081"/>
                  <a:pt x="296563" y="1013254"/>
                </a:cubicBezTo>
                <a:cubicBezTo>
                  <a:pt x="302317" y="1021310"/>
                  <a:pt x="306378" y="1030641"/>
                  <a:pt x="313038" y="1037967"/>
                </a:cubicBezTo>
                <a:cubicBezTo>
                  <a:pt x="333936" y="1060955"/>
                  <a:pt x="361708" y="1078021"/>
                  <a:pt x="378941" y="1103870"/>
                </a:cubicBezTo>
                <a:cubicBezTo>
                  <a:pt x="384433" y="1112108"/>
                  <a:pt x="388839" y="1121184"/>
                  <a:pt x="395417" y="1128584"/>
                </a:cubicBezTo>
                <a:cubicBezTo>
                  <a:pt x="410897" y="1145999"/>
                  <a:pt x="422739" y="1170643"/>
                  <a:pt x="444844" y="1178011"/>
                </a:cubicBezTo>
                <a:cubicBezTo>
                  <a:pt x="472570" y="1187252"/>
                  <a:pt x="474006" y="1186436"/>
                  <a:pt x="502509" y="1202724"/>
                </a:cubicBezTo>
                <a:cubicBezTo>
                  <a:pt x="511105" y="1207636"/>
                  <a:pt x="518367" y="1214772"/>
                  <a:pt x="527222" y="1219200"/>
                </a:cubicBezTo>
                <a:cubicBezTo>
                  <a:pt x="619646" y="1265413"/>
                  <a:pt x="464891" y="1175344"/>
                  <a:pt x="584887" y="1243913"/>
                </a:cubicBezTo>
                <a:cubicBezTo>
                  <a:pt x="593483" y="1248825"/>
                  <a:pt x="601544" y="1254634"/>
                  <a:pt x="609600" y="1260389"/>
                </a:cubicBezTo>
                <a:cubicBezTo>
                  <a:pt x="620772" y="1268369"/>
                  <a:pt x="630272" y="1278962"/>
                  <a:pt x="642552" y="1285102"/>
                </a:cubicBezTo>
                <a:cubicBezTo>
                  <a:pt x="652678" y="1290165"/>
                  <a:pt x="664519" y="1290594"/>
                  <a:pt x="675503" y="1293340"/>
                </a:cubicBezTo>
                <a:cubicBezTo>
                  <a:pt x="683741" y="1298832"/>
                  <a:pt x="691117" y="1305916"/>
                  <a:pt x="700217" y="1309816"/>
                </a:cubicBezTo>
                <a:cubicBezTo>
                  <a:pt x="736764" y="1325479"/>
                  <a:pt x="756900" y="1315439"/>
                  <a:pt x="799071" y="1309816"/>
                </a:cubicBezTo>
                <a:lnTo>
                  <a:pt x="856736" y="1301578"/>
                </a:lnTo>
                <a:cubicBezTo>
                  <a:pt x="864974" y="1298832"/>
                  <a:pt x="873544" y="1296933"/>
                  <a:pt x="881449" y="1293340"/>
                </a:cubicBezTo>
                <a:cubicBezTo>
                  <a:pt x="982744" y="1247297"/>
                  <a:pt x="914285" y="1271412"/>
                  <a:pt x="972065" y="1252151"/>
                </a:cubicBezTo>
                <a:cubicBezTo>
                  <a:pt x="980303" y="1243913"/>
                  <a:pt x="987829" y="1234896"/>
                  <a:pt x="996779" y="1227438"/>
                </a:cubicBezTo>
                <a:cubicBezTo>
                  <a:pt x="1004385" y="1221100"/>
                  <a:pt x="1014491" y="1217963"/>
                  <a:pt x="1021492" y="1210962"/>
                </a:cubicBezTo>
                <a:cubicBezTo>
                  <a:pt x="1048168" y="1184285"/>
                  <a:pt x="1025022" y="1185465"/>
                  <a:pt x="1062682" y="1169773"/>
                </a:cubicBezTo>
                <a:cubicBezTo>
                  <a:pt x="1086728" y="1159754"/>
                  <a:pt x="1112109" y="1153297"/>
                  <a:pt x="1136822" y="1145059"/>
                </a:cubicBezTo>
                <a:lnTo>
                  <a:pt x="1161536" y="1136821"/>
                </a:lnTo>
                <a:lnTo>
                  <a:pt x="1186249" y="1128584"/>
                </a:lnTo>
                <a:cubicBezTo>
                  <a:pt x="1204326" y="1116532"/>
                  <a:pt x="1223012" y="1102599"/>
                  <a:pt x="1243914" y="1095632"/>
                </a:cubicBezTo>
                <a:cubicBezTo>
                  <a:pt x="1265396" y="1088471"/>
                  <a:pt x="1288335" y="1086316"/>
                  <a:pt x="1309817" y="1079156"/>
                </a:cubicBezTo>
                <a:lnTo>
                  <a:pt x="1359244" y="1062681"/>
                </a:lnTo>
                <a:cubicBezTo>
                  <a:pt x="1367482" y="1059935"/>
                  <a:pt x="1375533" y="1056549"/>
                  <a:pt x="1383957" y="1054443"/>
                </a:cubicBezTo>
                <a:lnTo>
                  <a:pt x="1416909" y="1046205"/>
                </a:lnTo>
                <a:lnTo>
                  <a:pt x="1491049" y="996778"/>
                </a:lnTo>
                <a:cubicBezTo>
                  <a:pt x="1491051" y="996777"/>
                  <a:pt x="1540473" y="963828"/>
                  <a:pt x="1540476" y="963827"/>
                </a:cubicBezTo>
                <a:cubicBezTo>
                  <a:pt x="1551460" y="958335"/>
                  <a:pt x="1562766" y="953444"/>
                  <a:pt x="1573428" y="947351"/>
                </a:cubicBezTo>
                <a:cubicBezTo>
                  <a:pt x="1582024" y="942439"/>
                  <a:pt x="1588837" y="934258"/>
                  <a:pt x="1598141" y="930875"/>
                </a:cubicBezTo>
                <a:cubicBezTo>
                  <a:pt x="1619421" y="923137"/>
                  <a:pt x="1642562" y="921561"/>
                  <a:pt x="1664044" y="914400"/>
                </a:cubicBezTo>
                <a:cubicBezTo>
                  <a:pt x="1672282" y="911654"/>
                  <a:pt x="1680161" y="907390"/>
                  <a:pt x="1688757" y="906162"/>
                </a:cubicBezTo>
                <a:cubicBezTo>
                  <a:pt x="1718782" y="901873"/>
                  <a:pt x="1749168" y="900670"/>
                  <a:pt x="1779373" y="897924"/>
                </a:cubicBezTo>
                <a:cubicBezTo>
                  <a:pt x="1790357" y="892432"/>
                  <a:pt x="1801037" y="886285"/>
                  <a:pt x="1812325" y="881448"/>
                </a:cubicBezTo>
                <a:cubicBezTo>
                  <a:pt x="1820306" y="878028"/>
                  <a:pt x="1829271" y="877094"/>
                  <a:pt x="1837038" y="873211"/>
                </a:cubicBezTo>
                <a:cubicBezTo>
                  <a:pt x="1845894" y="868783"/>
                  <a:pt x="1852896" y="861163"/>
                  <a:pt x="1861752" y="856735"/>
                </a:cubicBezTo>
                <a:cubicBezTo>
                  <a:pt x="1869519" y="852852"/>
                  <a:pt x="1878698" y="852380"/>
                  <a:pt x="1886465" y="848497"/>
                </a:cubicBezTo>
                <a:cubicBezTo>
                  <a:pt x="1895321" y="844069"/>
                  <a:pt x="1902583" y="836933"/>
                  <a:pt x="1911179" y="832021"/>
                </a:cubicBezTo>
                <a:cubicBezTo>
                  <a:pt x="1921841" y="825928"/>
                  <a:pt x="1933600" y="821864"/>
                  <a:pt x="1944130" y="815546"/>
                </a:cubicBezTo>
                <a:cubicBezTo>
                  <a:pt x="1961110" y="805358"/>
                  <a:pt x="1974347" y="787397"/>
                  <a:pt x="1993557" y="782594"/>
                </a:cubicBezTo>
                <a:cubicBezTo>
                  <a:pt x="2034933" y="772250"/>
                  <a:pt x="2015768" y="777936"/>
                  <a:pt x="2051222" y="766119"/>
                </a:cubicBezTo>
                <a:cubicBezTo>
                  <a:pt x="2059460" y="760627"/>
                  <a:pt x="2066836" y="753543"/>
                  <a:pt x="2075936" y="749643"/>
                </a:cubicBezTo>
                <a:cubicBezTo>
                  <a:pt x="2116160" y="732404"/>
                  <a:pt x="2101506" y="753457"/>
                  <a:pt x="2133600" y="724929"/>
                </a:cubicBezTo>
                <a:cubicBezTo>
                  <a:pt x="2151015" y="709449"/>
                  <a:pt x="2183028" y="675502"/>
                  <a:pt x="2183028" y="675502"/>
                </a:cubicBezTo>
                <a:cubicBezTo>
                  <a:pt x="2196445" y="608412"/>
                  <a:pt x="2183657" y="659354"/>
                  <a:pt x="2207741" y="593124"/>
                </a:cubicBezTo>
                <a:cubicBezTo>
                  <a:pt x="2213676" y="576803"/>
                  <a:pt x="2224217" y="543697"/>
                  <a:pt x="2224217" y="543697"/>
                </a:cubicBezTo>
                <a:cubicBezTo>
                  <a:pt x="2221471" y="431113"/>
                  <a:pt x="2226175" y="318101"/>
                  <a:pt x="2215979" y="205946"/>
                </a:cubicBezTo>
                <a:cubicBezTo>
                  <a:pt x="2214717" y="192062"/>
                  <a:pt x="2167813" y="165874"/>
                  <a:pt x="2158314" y="164756"/>
                </a:cubicBezTo>
                <a:cubicBezTo>
                  <a:pt x="2122861" y="160585"/>
                  <a:pt x="2086919" y="164756"/>
                  <a:pt x="2051222" y="164756"/>
                </a:cubicBezTo>
              </a:path>
            </a:pathLst>
          </a:custGeom>
          <a:noFill/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06E62CDE-127D-4921-A877-97CCD3E7599E}"/>
              </a:ext>
            </a:extLst>
          </p:cNvPr>
          <p:cNvSpPr/>
          <p:nvPr/>
        </p:nvSpPr>
        <p:spPr>
          <a:xfrm>
            <a:off x="3954162" y="1837038"/>
            <a:ext cx="1459383" cy="1754659"/>
          </a:xfrm>
          <a:custGeom>
            <a:avLst/>
            <a:gdLst>
              <a:gd name="connsiteX0" fmla="*/ 1194487 w 1459383"/>
              <a:gd name="connsiteY0" fmla="*/ 16476 h 1754659"/>
              <a:gd name="connsiteX1" fmla="*/ 1054443 w 1459383"/>
              <a:gd name="connsiteY1" fmla="*/ 0 h 1754659"/>
              <a:gd name="connsiteX2" fmla="*/ 708454 w 1459383"/>
              <a:gd name="connsiteY2" fmla="*/ 8238 h 1754659"/>
              <a:gd name="connsiteX3" fmla="*/ 642552 w 1459383"/>
              <a:gd name="connsiteY3" fmla="*/ 24713 h 1754659"/>
              <a:gd name="connsiteX4" fmla="*/ 593124 w 1459383"/>
              <a:gd name="connsiteY4" fmla="*/ 41189 h 1754659"/>
              <a:gd name="connsiteX5" fmla="*/ 444843 w 1459383"/>
              <a:gd name="connsiteY5" fmla="*/ 57665 h 1754659"/>
              <a:gd name="connsiteX6" fmla="*/ 345989 w 1459383"/>
              <a:gd name="connsiteY6" fmla="*/ 82378 h 1754659"/>
              <a:gd name="connsiteX7" fmla="*/ 321276 w 1459383"/>
              <a:gd name="connsiteY7" fmla="*/ 98854 h 1754659"/>
              <a:gd name="connsiteX8" fmla="*/ 288324 w 1459383"/>
              <a:gd name="connsiteY8" fmla="*/ 107092 h 1754659"/>
              <a:gd name="connsiteX9" fmla="*/ 263611 w 1459383"/>
              <a:gd name="connsiteY9" fmla="*/ 115330 h 1754659"/>
              <a:gd name="connsiteX10" fmla="*/ 189470 w 1459383"/>
              <a:gd name="connsiteY10" fmla="*/ 131805 h 1754659"/>
              <a:gd name="connsiteX11" fmla="*/ 123568 w 1459383"/>
              <a:gd name="connsiteY11" fmla="*/ 172994 h 1754659"/>
              <a:gd name="connsiteX12" fmla="*/ 98854 w 1459383"/>
              <a:gd name="connsiteY12" fmla="*/ 181232 h 1754659"/>
              <a:gd name="connsiteX13" fmla="*/ 74141 w 1459383"/>
              <a:gd name="connsiteY13" fmla="*/ 197708 h 1754659"/>
              <a:gd name="connsiteX14" fmla="*/ 65903 w 1459383"/>
              <a:gd name="connsiteY14" fmla="*/ 222421 h 1754659"/>
              <a:gd name="connsiteX15" fmla="*/ 49427 w 1459383"/>
              <a:gd name="connsiteY15" fmla="*/ 247135 h 1754659"/>
              <a:gd name="connsiteX16" fmla="*/ 24714 w 1459383"/>
              <a:gd name="connsiteY16" fmla="*/ 313038 h 1754659"/>
              <a:gd name="connsiteX17" fmla="*/ 0 w 1459383"/>
              <a:gd name="connsiteY17" fmla="*/ 395416 h 1754659"/>
              <a:gd name="connsiteX18" fmla="*/ 8238 w 1459383"/>
              <a:gd name="connsiteY18" fmla="*/ 1161535 h 1754659"/>
              <a:gd name="connsiteX19" fmla="*/ 32952 w 1459383"/>
              <a:gd name="connsiteY19" fmla="*/ 1210962 h 1754659"/>
              <a:gd name="connsiteX20" fmla="*/ 65903 w 1459383"/>
              <a:gd name="connsiteY20" fmla="*/ 1268627 h 1754659"/>
              <a:gd name="connsiteX21" fmla="*/ 74141 w 1459383"/>
              <a:gd name="connsiteY21" fmla="*/ 1293340 h 1754659"/>
              <a:gd name="connsiteX22" fmla="*/ 98854 w 1459383"/>
              <a:gd name="connsiteY22" fmla="*/ 1318054 h 1754659"/>
              <a:gd name="connsiteX23" fmla="*/ 140043 w 1459383"/>
              <a:gd name="connsiteY23" fmla="*/ 1359243 h 1754659"/>
              <a:gd name="connsiteX24" fmla="*/ 156519 w 1459383"/>
              <a:gd name="connsiteY24" fmla="*/ 1383957 h 1754659"/>
              <a:gd name="connsiteX25" fmla="*/ 205946 w 1459383"/>
              <a:gd name="connsiteY25" fmla="*/ 1425146 h 1754659"/>
              <a:gd name="connsiteX26" fmla="*/ 230660 w 1459383"/>
              <a:gd name="connsiteY26" fmla="*/ 1433384 h 1754659"/>
              <a:gd name="connsiteX27" fmla="*/ 263611 w 1459383"/>
              <a:gd name="connsiteY27" fmla="*/ 1458097 h 1754659"/>
              <a:gd name="connsiteX28" fmla="*/ 337752 w 1459383"/>
              <a:gd name="connsiteY28" fmla="*/ 1515762 h 1754659"/>
              <a:gd name="connsiteX29" fmla="*/ 387179 w 1459383"/>
              <a:gd name="connsiteY29" fmla="*/ 1548713 h 1754659"/>
              <a:gd name="connsiteX30" fmla="*/ 411892 w 1459383"/>
              <a:gd name="connsiteY30" fmla="*/ 1565189 h 1754659"/>
              <a:gd name="connsiteX31" fmla="*/ 453081 w 1459383"/>
              <a:gd name="connsiteY31" fmla="*/ 1573427 h 1754659"/>
              <a:gd name="connsiteX32" fmla="*/ 502508 w 1459383"/>
              <a:gd name="connsiteY32" fmla="*/ 1581665 h 1754659"/>
              <a:gd name="connsiteX33" fmla="*/ 527222 w 1459383"/>
              <a:gd name="connsiteY33" fmla="*/ 1589903 h 1754659"/>
              <a:gd name="connsiteX34" fmla="*/ 601362 w 1459383"/>
              <a:gd name="connsiteY34" fmla="*/ 1598140 h 1754659"/>
              <a:gd name="connsiteX35" fmla="*/ 634314 w 1459383"/>
              <a:gd name="connsiteY35" fmla="*/ 1606378 h 1754659"/>
              <a:gd name="connsiteX36" fmla="*/ 683741 w 1459383"/>
              <a:gd name="connsiteY36" fmla="*/ 1614616 h 1754659"/>
              <a:gd name="connsiteX37" fmla="*/ 708454 w 1459383"/>
              <a:gd name="connsiteY37" fmla="*/ 1631092 h 1754659"/>
              <a:gd name="connsiteX38" fmla="*/ 757881 w 1459383"/>
              <a:gd name="connsiteY38" fmla="*/ 1647567 h 1754659"/>
              <a:gd name="connsiteX39" fmla="*/ 782595 w 1459383"/>
              <a:gd name="connsiteY39" fmla="*/ 1664043 h 1754659"/>
              <a:gd name="connsiteX40" fmla="*/ 832022 w 1459383"/>
              <a:gd name="connsiteY40" fmla="*/ 1688757 h 1754659"/>
              <a:gd name="connsiteX41" fmla="*/ 1087395 w 1459383"/>
              <a:gd name="connsiteY41" fmla="*/ 1680519 h 1754659"/>
              <a:gd name="connsiteX42" fmla="*/ 1145060 w 1459383"/>
              <a:gd name="connsiteY42" fmla="*/ 1672281 h 1754659"/>
              <a:gd name="connsiteX43" fmla="*/ 1202724 w 1459383"/>
              <a:gd name="connsiteY43" fmla="*/ 1622854 h 1754659"/>
              <a:gd name="connsiteX44" fmla="*/ 1227438 w 1459383"/>
              <a:gd name="connsiteY44" fmla="*/ 1614616 h 1754659"/>
              <a:gd name="connsiteX45" fmla="*/ 1252152 w 1459383"/>
              <a:gd name="connsiteY45" fmla="*/ 1598140 h 1754659"/>
              <a:gd name="connsiteX46" fmla="*/ 1285103 w 1459383"/>
              <a:gd name="connsiteY46" fmla="*/ 1581665 h 1754659"/>
              <a:gd name="connsiteX47" fmla="*/ 1334530 w 1459383"/>
              <a:gd name="connsiteY47" fmla="*/ 1548713 h 1754659"/>
              <a:gd name="connsiteX48" fmla="*/ 1383957 w 1459383"/>
              <a:gd name="connsiteY48" fmla="*/ 1515762 h 1754659"/>
              <a:gd name="connsiteX49" fmla="*/ 1433384 w 1459383"/>
              <a:gd name="connsiteY49" fmla="*/ 1482811 h 1754659"/>
              <a:gd name="connsiteX50" fmla="*/ 1458097 w 1459383"/>
              <a:gd name="connsiteY50" fmla="*/ 1466335 h 1754659"/>
              <a:gd name="connsiteX51" fmla="*/ 1400433 w 1459383"/>
              <a:gd name="connsiteY51" fmla="*/ 1507524 h 1754659"/>
              <a:gd name="connsiteX52" fmla="*/ 1351006 w 1459383"/>
              <a:gd name="connsiteY52" fmla="*/ 1540476 h 1754659"/>
              <a:gd name="connsiteX53" fmla="*/ 1326292 w 1459383"/>
              <a:gd name="connsiteY53" fmla="*/ 1556951 h 1754659"/>
              <a:gd name="connsiteX54" fmla="*/ 1301579 w 1459383"/>
              <a:gd name="connsiteY54" fmla="*/ 1565189 h 1754659"/>
              <a:gd name="connsiteX55" fmla="*/ 1268627 w 1459383"/>
              <a:gd name="connsiteY55" fmla="*/ 1581665 h 1754659"/>
              <a:gd name="connsiteX56" fmla="*/ 1186249 w 1459383"/>
              <a:gd name="connsiteY56" fmla="*/ 1598140 h 1754659"/>
              <a:gd name="connsiteX57" fmla="*/ 1062681 w 1459383"/>
              <a:gd name="connsiteY57" fmla="*/ 1614616 h 1754659"/>
              <a:gd name="connsiteX58" fmla="*/ 1013254 w 1459383"/>
              <a:gd name="connsiteY58" fmla="*/ 1622854 h 1754659"/>
              <a:gd name="connsiteX59" fmla="*/ 922638 w 1459383"/>
              <a:gd name="connsiteY59" fmla="*/ 1647567 h 1754659"/>
              <a:gd name="connsiteX60" fmla="*/ 864973 w 1459383"/>
              <a:gd name="connsiteY60" fmla="*/ 1688757 h 1754659"/>
              <a:gd name="connsiteX61" fmla="*/ 799070 w 1459383"/>
              <a:gd name="connsiteY61" fmla="*/ 1705232 h 1754659"/>
              <a:gd name="connsiteX62" fmla="*/ 774357 w 1459383"/>
              <a:gd name="connsiteY62" fmla="*/ 1721708 h 1754659"/>
              <a:gd name="connsiteX63" fmla="*/ 609600 w 1459383"/>
              <a:gd name="connsiteY63" fmla="*/ 1738184 h 1754659"/>
              <a:gd name="connsiteX64" fmla="*/ 551935 w 1459383"/>
              <a:gd name="connsiteY64" fmla="*/ 1754659 h 1754659"/>
              <a:gd name="connsiteX65" fmla="*/ 477795 w 1459383"/>
              <a:gd name="connsiteY65" fmla="*/ 1746421 h 1754659"/>
              <a:gd name="connsiteX66" fmla="*/ 453081 w 1459383"/>
              <a:gd name="connsiteY66" fmla="*/ 1738184 h 1754659"/>
              <a:gd name="connsiteX67" fmla="*/ 428368 w 1459383"/>
              <a:gd name="connsiteY67" fmla="*/ 1721708 h 1754659"/>
              <a:gd name="connsiteX68" fmla="*/ 395416 w 1459383"/>
              <a:gd name="connsiteY68" fmla="*/ 1655805 h 1754659"/>
              <a:gd name="connsiteX69" fmla="*/ 428368 w 1459383"/>
              <a:gd name="connsiteY69" fmla="*/ 1466335 h 1754659"/>
              <a:gd name="connsiteX70" fmla="*/ 461319 w 1459383"/>
              <a:gd name="connsiteY70" fmla="*/ 1458097 h 1754659"/>
              <a:gd name="connsiteX71" fmla="*/ 576649 w 1459383"/>
              <a:gd name="connsiteY71" fmla="*/ 1433384 h 1754659"/>
              <a:gd name="connsiteX72" fmla="*/ 988541 w 1459383"/>
              <a:gd name="connsiteY72" fmla="*/ 1441621 h 1754659"/>
              <a:gd name="connsiteX73" fmla="*/ 1013254 w 1459383"/>
              <a:gd name="connsiteY73" fmla="*/ 1449859 h 175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459383" h="1754659">
                <a:moveTo>
                  <a:pt x="1194487" y="16476"/>
                </a:moveTo>
                <a:cubicBezTo>
                  <a:pt x="1147359" y="8621"/>
                  <a:pt x="1103194" y="0"/>
                  <a:pt x="1054443" y="0"/>
                </a:cubicBezTo>
                <a:cubicBezTo>
                  <a:pt x="939081" y="0"/>
                  <a:pt x="823784" y="5492"/>
                  <a:pt x="708454" y="8238"/>
                </a:cubicBezTo>
                <a:cubicBezTo>
                  <a:pt x="686487" y="13730"/>
                  <a:pt x="664033" y="17553"/>
                  <a:pt x="642552" y="24713"/>
                </a:cubicBezTo>
                <a:cubicBezTo>
                  <a:pt x="626076" y="30205"/>
                  <a:pt x="610255" y="38334"/>
                  <a:pt x="593124" y="41189"/>
                </a:cubicBezTo>
                <a:cubicBezTo>
                  <a:pt x="511081" y="54863"/>
                  <a:pt x="560342" y="48040"/>
                  <a:pt x="444843" y="57665"/>
                </a:cubicBezTo>
                <a:cubicBezTo>
                  <a:pt x="411892" y="65903"/>
                  <a:pt x="374250" y="63537"/>
                  <a:pt x="345989" y="82378"/>
                </a:cubicBezTo>
                <a:cubicBezTo>
                  <a:pt x="337751" y="87870"/>
                  <a:pt x="330376" y="94954"/>
                  <a:pt x="321276" y="98854"/>
                </a:cubicBezTo>
                <a:cubicBezTo>
                  <a:pt x="310869" y="103314"/>
                  <a:pt x="299210" y="103982"/>
                  <a:pt x="288324" y="107092"/>
                </a:cubicBezTo>
                <a:cubicBezTo>
                  <a:pt x="279975" y="109478"/>
                  <a:pt x="271960" y="112945"/>
                  <a:pt x="263611" y="115330"/>
                </a:cubicBezTo>
                <a:cubicBezTo>
                  <a:pt x="236476" y="123083"/>
                  <a:pt x="217770" y="126145"/>
                  <a:pt x="189470" y="131805"/>
                </a:cubicBezTo>
                <a:cubicBezTo>
                  <a:pt x="169862" y="144878"/>
                  <a:pt x="143446" y="163055"/>
                  <a:pt x="123568" y="172994"/>
                </a:cubicBezTo>
                <a:cubicBezTo>
                  <a:pt x="115801" y="176877"/>
                  <a:pt x="107092" y="178486"/>
                  <a:pt x="98854" y="181232"/>
                </a:cubicBezTo>
                <a:cubicBezTo>
                  <a:pt x="90616" y="186724"/>
                  <a:pt x="80326" y="189977"/>
                  <a:pt x="74141" y="197708"/>
                </a:cubicBezTo>
                <a:cubicBezTo>
                  <a:pt x="68717" y="204489"/>
                  <a:pt x="69786" y="214654"/>
                  <a:pt x="65903" y="222421"/>
                </a:cubicBezTo>
                <a:cubicBezTo>
                  <a:pt x="61475" y="231277"/>
                  <a:pt x="54339" y="238539"/>
                  <a:pt x="49427" y="247135"/>
                </a:cubicBezTo>
                <a:cubicBezTo>
                  <a:pt x="34191" y="273798"/>
                  <a:pt x="30120" y="283306"/>
                  <a:pt x="24714" y="313038"/>
                </a:cubicBezTo>
                <a:cubicBezTo>
                  <a:pt x="11462" y="385925"/>
                  <a:pt x="29090" y="351783"/>
                  <a:pt x="0" y="395416"/>
                </a:cubicBezTo>
                <a:cubicBezTo>
                  <a:pt x="2746" y="650789"/>
                  <a:pt x="2918" y="906203"/>
                  <a:pt x="8238" y="1161535"/>
                </a:cubicBezTo>
                <a:cubicBezTo>
                  <a:pt x="8605" y="1179137"/>
                  <a:pt x="24204" y="1197841"/>
                  <a:pt x="32952" y="1210962"/>
                </a:cubicBezTo>
                <a:cubicBezTo>
                  <a:pt x="51836" y="1267622"/>
                  <a:pt x="26008" y="1198813"/>
                  <a:pt x="65903" y="1268627"/>
                </a:cubicBezTo>
                <a:cubicBezTo>
                  <a:pt x="70211" y="1276166"/>
                  <a:pt x="69324" y="1286115"/>
                  <a:pt x="74141" y="1293340"/>
                </a:cubicBezTo>
                <a:cubicBezTo>
                  <a:pt x="80603" y="1303033"/>
                  <a:pt x="91396" y="1309104"/>
                  <a:pt x="98854" y="1318054"/>
                </a:cubicBezTo>
                <a:cubicBezTo>
                  <a:pt x="133177" y="1359242"/>
                  <a:pt x="94738" y="1329038"/>
                  <a:pt x="140043" y="1359243"/>
                </a:cubicBezTo>
                <a:cubicBezTo>
                  <a:pt x="145535" y="1367481"/>
                  <a:pt x="150181" y="1376351"/>
                  <a:pt x="156519" y="1383957"/>
                </a:cubicBezTo>
                <a:cubicBezTo>
                  <a:pt x="169530" y="1399570"/>
                  <a:pt x="187435" y="1415890"/>
                  <a:pt x="205946" y="1425146"/>
                </a:cubicBezTo>
                <a:cubicBezTo>
                  <a:pt x="213713" y="1429029"/>
                  <a:pt x="222422" y="1430638"/>
                  <a:pt x="230660" y="1433384"/>
                </a:cubicBezTo>
                <a:cubicBezTo>
                  <a:pt x="241644" y="1441622"/>
                  <a:pt x="253406" y="1448912"/>
                  <a:pt x="263611" y="1458097"/>
                </a:cubicBezTo>
                <a:cubicBezTo>
                  <a:pt x="328985" y="1516933"/>
                  <a:pt x="287279" y="1498938"/>
                  <a:pt x="337752" y="1515762"/>
                </a:cubicBezTo>
                <a:lnTo>
                  <a:pt x="387179" y="1548713"/>
                </a:lnTo>
                <a:cubicBezTo>
                  <a:pt x="395417" y="1554205"/>
                  <a:pt x="402184" y="1563247"/>
                  <a:pt x="411892" y="1565189"/>
                </a:cubicBezTo>
                <a:lnTo>
                  <a:pt x="453081" y="1573427"/>
                </a:lnTo>
                <a:cubicBezTo>
                  <a:pt x="469515" y="1576415"/>
                  <a:pt x="486203" y="1578042"/>
                  <a:pt x="502508" y="1581665"/>
                </a:cubicBezTo>
                <a:cubicBezTo>
                  <a:pt x="510985" y="1583549"/>
                  <a:pt x="518657" y="1588475"/>
                  <a:pt x="527222" y="1589903"/>
                </a:cubicBezTo>
                <a:cubicBezTo>
                  <a:pt x="551749" y="1593991"/>
                  <a:pt x="576649" y="1595394"/>
                  <a:pt x="601362" y="1598140"/>
                </a:cubicBezTo>
                <a:cubicBezTo>
                  <a:pt x="612346" y="1600886"/>
                  <a:pt x="623212" y="1604158"/>
                  <a:pt x="634314" y="1606378"/>
                </a:cubicBezTo>
                <a:cubicBezTo>
                  <a:pt x="650693" y="1609654"/>
                  <a:pt x="667895" y="1609334"/>
                  <a:pt x="683741" y="1614616"/>
                </a:cubicBezTo>
                <a:cubicBezTo>
                  <a:pt x="693133" y="1617747"/>
                  <a:pt x="699407" y="1627071"/>
                  <a:pt x="708454" y="1631092"/>
                </a:cubicBezTo>
                <a:cubicBezTo>
                  <a:pt x="724324" y="1638145"/>
                  <a:pt x="757881" y="1647567"/>
                  <a:pt x="757881" y="1647567"/>
                </a:cubicBezTo>
                <a:cubicBezTo>
                  <a:pt x="766119" y="1653059"/>
                  <a:pt x="773739" y="1659615"/>
                  <a:pt x="782595" y="1664043"/>
                </a:cubicBezTo>
                <a:cubicBezTo>
                  <a:pt x="850808" y="1698150"/>
                  <a:pt x="761194" y="1641538"/>
                  <a:pt x="832022" y="1688757"/>
                </a:cubicBezTo>
                <a:cubicBezTo>
                  <a:pt x="917146" y="1686011"/>
                  <a:pt x="1002344" y="1684995"/>
                  <a:pt x="1087395" y="1680519"/>
                </a:cubicBezTo>
                <a:cubicBezTo>
                  <a:pt x="1106785" y="1679498"/>
                  <a:pt x="1126812" y="1678917"/>
                  <a:pt x="1145060" y="1672281"/>
                </a:cubicBezTo>
                <a:cubicBezTo>
                  <a:pt x="1178057" y="1660282"/>
                  <a:pt x="1176171" y="1640556"/>
                  <a:pt x="1202724" y="1622854"/>
                </a:cubicBezTo>
                <a:cubicBezTo>
                  <a:pt x="1209949" y="1618037"/>
                  <a:pt x="1219671" y="1618499"/>
                  <a:pt x="1227438" y="1614616"/>
                </a:cubicBezTo>
                <a:cubicBezTo>
                  <a:pt x="1236294" y="1610188"/>
                  <a:pt x="1243556" y="1603052"/>
                  <a:pt x="1252152" y="1598140"/>
                </a:cubicBezTo>
                <a:cubicBezTo>
                  <a:pt x="1262814" y="1592047"/>
                  <a:pt x="1274573" y="1587983"/>
                  <a:pt x="1285103" y="1581665"/>
                </a:cubicBezTo>
                <a:cubicBezTo>
                  <a:pt x="1302083" y="1571477"/>
                  <a:pt x="1318054" y="1559697"/>
                  <a:pt x="1334530" y="1548713"/>
                </a:cubicBezTo>
                <a:lnTo>
                  <a:pt x="1383957" y="1515762"/>
                </a:lnTo>
                <a:lnTo>
                  <a:pt x="1433384" y="1482811"/>
                </a:lnTo>
                <a:cubicBezTo>
                  <a:pt x="1441622" y="1477319"/>
                  <a:pt x="1465098" y="1459334"/>
                  <a:pt x="1458097" y="1466335"/>
                </a:cubicBezTo>
                <a:cubicBezTo>
                  <a:pt x="1414414" y="1510018"/>
                  <a:pt x="1454647" y="1474995"/>
                  <a:pt x="1400433" y="1507524"/>
                </a:cubicBezTo>
                <a:cubicBezTo>
                  <a:pt x="1383454" y="1517712"/>
                  <a:pt x="1367482" y="1529492"/>
                  <a:pt x="1351006" y="1540476"/>
                </a:cubicBezTo>
                <a:cubicBezTo>
                  <a:pt x="1342768" y="1545968"/>
                  <a:pt x="1335685" y="1553820"/>
                  <a:pt x="1326292" y="1556951"/>
                </a:cubicBezTo>
                <a:cubicBezTo>
                  <a:pt x="1318054" y="1559697"/>
                  <a:pt x="1309560" y="1561768"/>
                  <a:pt x="1301579" y="1565189"/>
                </a:cubicBezTo>
                <a:cubicBezTo>
                  <a:pt x="1290291" y="1570027"/>
                  <a:pt x="1280435" y="1578291"/>
                  <a:pt x="1268627" y="1581665"/>
                </a:cubicBezTo>
                <a:cubicBezTo>
                  <a:pt x="1241701" y="1589358"/>
                  <a:pt x="1213900" y="1593716"/>
                  <a:pt x="1186249" y="1598140"/>
                </a:cubicBezTo>
                <a:cubicBezTo>
                  <a:pt x="1145217" y="1604705"/>
                  <a:pt x="1103817" y="1608739"/>
                  <a:pt x="1062681" y="1614616"/>
                </a:cubicBezTo>
                <a:cubicBezTo>
                  <a:pt x="1046146" y="1616978"/>
                  <a:pt x="1029730" y="1620108"/>
                  <a:pt x="1013254" y="1622854"/>
                </a:cubicBezTo>
                <a:cubicBezTo>
                  <a:pt x="950544" y="1643758"/>
                  <a:pt x="980857" y="1635924"/>
                  <a:pt x="922638" y="1647567"/>
                </a:cubicBezTo>
                <a:cubicBezTo>
                  <a:pt x="899528" y="1670677"/>
                  <a:pt x="897500" y="1677915"/>
                  <a:pt x="864973" y="1688757"/>
                </a:cubicBezTo>
                <a:cubicBezTo>
                  <a:pt x="843491" y="1695917"/>
                  <a:pt x="799070" y="1705232"/>
                  <a:pt x="799070" y="1705232"/>
                </a:cubicBezTo>
                <a:cubicBezTo>
                  <a:pt x="790832" y="1710724"/>
                  <a:pt x="783962" y="1719307"/>
                  <a:pt x="774357" y="1721708"/>
                </a:cubicBezTo>
                <a:cubicBezTo>
                  <a:pt x="761115" y="1725019"/>
                  <a:pt x="613930" y="1737790"/>
                  <a:pt x="609600" y="1738184"/>
                </a:cubicBezTo>
                <a:cubicBezTo>
                  <a:pt x="597947" y="1742068"/>
                  <a:pt x="562276" y="1754659"/>
                  <a:pt x="551935" y="1754659"/>
                </a:cubicBezTo>
                <a:cubicBezTo>
                  <a:pt x="527070" y="1754659"/>
                  <a:pt x="502508" y="1749167"/>
                  <a:pt x="477795" y="1746421"/>
                </a:cubicBezTo>
                <a:cubicBezTo>
                  <a:pt x="469557" y="1743675"/>
                  <a:pt x="460848" y="1742067"/>
                  <a:pt x="453081" y="1738184"/>
                </a:cubicBezTo>
                <a:cubicBezTo>
                  <a:pt x="444226" y="1733756"/>
                  <a:pt x="435369" y="1728709"/>
                  <a:pt x="428368" y="1721708"/>
                </a:cubicBezTo>
                <a:cubicBezTo>
                  <a:pt x="411916" y="1705255"/>
                  <a:pt x="403283" y="1675472"/>
                  <a:pt x="395416" y="1655805"/>
                </a:cubicBezTo>
                <a:cubicBezTo>
                  <a:pt x="397615" y="1611832"/>
                  <a:pt x="366174" y="1501874"/>
                  <a:pt x="428368" y="1466335"/>
                </a:cubicBezTo>
                <a:cubicBezTo>
                  <a:pt x="438198" y="1460718"/>
                  <a:pt x="450335" y="1460843"/>
                  <a:pt x="461319" y="1458097"/>
                </a:cubicBezTo>
                <a:cubicBezTo>
                  <a:pt x="506797" y="1427778"/>
                  <a:pt x="489873" y="1433384"/>
                  <a:pt x="576649" y="1433384"/>
                </a:cubicBezTo>
                <a:cubicBezTo>
                  <a:pt x="713974" y="1433384"/>
                  <a:pt x="851244" y="1438875"/>
                  <a:pt x="988541" y="1441621"/>
                </a:cubicBezTo>
                <a:lnTo>
                  <a:pt x="1013254" y="1449859"/>
                </a:lnTo>
              </a:path>
            </a:pathLst>
          </a:custGeom>
          <a:noFill/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540E137-308F-4942-A8CA-08171610DFC7}"/>
              </a:ext>
            </a:extLst>
          </p:cNvPr>
          <p:cNvSpPr/>
          <p:nvPr/>
        </p:nvSpPr>
        <p:spPr>
          <a:xfrm>
            <a:off x="6293708" y="1878227"/>
            <a:ext cx="362465" cy="74141"/>
          </a:xfrm>
          <a:custGeom>
            <a:avLst/>
            <a:gdLst>
              <a:gd name="connsiteX0" fmla="*/ 362465 w 362465"/>
              <a:gd name="connsiteY0" fmla="*/ 74141 h 74141"/>
              <a:gd name="connsiteX1" fmla="*/ 313038 w 362465"/>
              <a:gd name="connsiteY1" fmla="*/ 49427 h 74141"/>
              <a:gd name="connsiteX2" fmla="*/ 123568 w 362465"/>
              <a:gd name="connsiteY2" fmla="*/ 32951 h 74141"/>
              <a:gd name="connsiteX3" fmla="*/ 57665 w 362465"/>
              <a:gd name="connsiteY3" fmla="*/ 24714 h 74141"/>
              <a:gd name="connsiteX4" fmla="*/ 0 w 362465"/>
              <a:gd name="connsiteY4" fmla="*/ 0 h 7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465" h="74141">
                <a:moveTo>
                  <a:pt x="362465" y="74141"/>
                </a:moveTo>
                <a:cubicBezTo>
                  <a:pt x="345989" y="65903"/>
                  <a:pt x="331191" y="52557"/>
                  <a:pt x="313038" y="49427"/>
                </a:cubicBezTo>
                <a:cubicBezTo>
                  <a:pt x="250565" y="38656"/>
                  <a:pt x="186668" y="39057"/>
                  <a:pt x="123568" y="32951"/>
                </a:cubicBezTo>
                <a:cubicBezTo>
                  <a:pt x="101532" y="30819"/>
                  <a:pt x="79633" y="27460"/>
                  <a:pt x="57665" y="24714"/>
                </a:cubicBezTo>
                <a:lnTo>
                  <a:pt x="0" y="0"/>
                </a:lnTo>
              </a:path>
            </a:pathLst>
          </a:custGeom>
          <a:noFill/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105031B-343E-493C-A70D-0F447210B05A}"/>
              </a:ext>
            </a:extLst>
          </p:cNvPr>
          <p:cNvSpPr/>
          <p:nvPr/>
        </p:nvSpPr>
        <p:spPr>
          <a:xfrm>
            <a:off x="5469924" y="1911178"/>
            <a:ext cx="659027" cy="131806"/>
          </a:xfrm>
          <a:custGeom>
            <a:avLst/>
            <a:gdLst>
              <a:gd name="connsiteX0" fmla="*/ 659027 w 659027"/>
              <a:gd name="connsiteY0" fmla="*/ 131806 h 131806"/>
              <a:gd name="connsiteX1" fmla="*/ 617838 w 659027"/>
              <a:gd name="connsiteY1" fmla="*/ 115330 h 131806"/>
              <a:gd name="connsiteX2" fmla="*/ 593125 w 659027"/>
              <a:gd name="connsiteY2" fmla="*/ 107092 h 131806"/>
              <a:gd name="connsiteX3" fmla="*/ 568411 w 659027"/>
              <a:gd name="connsiteY3" fmla="*/ 90617 h 131806"/>
              <a:gd name="connsiteX4" fmla="*/ 518984 w 659027"/>
              <a:gd name="connsiteY4" fmla="*/ 74141 h 131806"/>
              <a:gd name="connsiteX5" fmla="*/ 461319 w 659027"/>
              <a:gd name="connsiteY5" fmla="*/ 57665 h 131806"/>
              <a:gd name="connsiteX6" fmla="*/ 436606 w 659027"/>
              <a:gd name="connsiteY6" fmla="*/ 49427 h 131806"/>
              <a:gd name="connsiteX7" fmla="*/ 345990 w 659027"/>
              <a:gd name="connsiteY7" fmla="*/ 41190 h 131806"/>
              <a:gd name="connsiteX8" fmla="*/ 65903 w 659027"/>
              <a:gd name="connsiteY8" fmla="*/ 16476 h 131806"/>
              <a:gd name="connsiteX9" fmla="*/ 0 w 659027"/>
              <a:gd name="connsiteY9" fmla="*/ 0 h 131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9027" h="131806">
                <a:moveTo>
                  <a:pt x="659027" y="131806"/>
                </a:moveTo>
                <a:cubicBezTo>
                  <a:pt x="645297" y="126314"/>
                  <a:pt x="631684" y="120522"/>
                  <a:pt x="617838" y="115330"/>
                </a:cubicBezTo>
                <a:cubicBezTo>
                  <a:pt x="609708" y="112281"/>
                  <a:pt x="600892" y="110975"/>
                  <a:pt x="593125" y="107092"/>
                </a:cubicBezTo>
                <a:cubicBezTo>
                  <a:pt x="584270" y="102664"/>
                  <a:pt x="577458" y="94638"/>
                  <a:pt x="568411" y="90617"/>
                </a:cubicBezTo>
                <a:cubicBezTo>
                  <a:pt x="552541" y="83564"/>
                  <a:pt x="535460" y="79633"/>
                  <a:pt x="518984" y="74141"/>
                </a:cubicBezTo>
                <a:cubicBezTo>
                  <a:pt x="459726" y="54388"/>
                  <a:pt x="533733" y="78355"/>
                  <a:pt x="461319" y="57665"/>
                </a:cubicBezTo>
                <a:cubicBezTo>
                  <a:pt x="452970" y="55279"/>
                  <a:pt x="445202" y="50655"/>
                  <a:pt x="436606" y="49427"/>
                </a:cubicBezTo>
                <a:cubicBezTo>
                  <a:pt x="406581" y="45138"/>
                  <a:pt x="376147" y="44421"/>
                  <a:pt x="345990" y="41190"/>
                </a:cubicBezTo>
                <a:cubicBezTo>
                  <a:pt x="118945" y="16864"/>
                  <a:pt x="293219" y="29848"/>
                  <a:pt x="65903" y="16476"/>
                </a:cubicBezTo>
                <a:lnTo>
                  <a:pt x="0" y="0"/>
                </a:lnTo>
              </a:path>
            </a:pathLst>
          </a:custGeom>
          <a:noFill/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2A435366-E63E-4FF9-819A-98064FED2220}"/>
              </a:ext>
            </a:extLst>
          </p:cNvPr>
          <p:cNvSpPr/>
          <p:nvPr/>
        </p:nvSpPr>
        <p:spPr>
          <a:xfrm>
            <a:off x="3838832" y="1828800"/>
            <a:ext cx="2594919" cy="1698647"/>
          </a:xfrm>
          <a:custGeom>
            <a:avLst/>
            <a:gdLst>
              <a:gd name="connsiteX0" fmla="*/ 2594919 w 2594919"/>
              <a:gd name="connsiteY0" fmla="*/ 584886 h 1698647"/>
              <a:gd name="connsiteX1" fmla="*/ 2570206 w 2594919"/>
              <a:gd name="connsiteY1" fmla="*/ 510746 h 1698647"/>
              <a:gd name="connsiteX2" fmla="*/ 2561968 w 2594919"/>
              <a:gd name="connsiteY2" fmla="*/ 477795 h 1698647"/>
              <a:gd name="connsiteX3" fmla="*/ 2553730 w 2594919"/>
              <a:gd name="connsiteY3" fmla="*/ 453081 h 1698647"/>
              <a:gd name="connsiteX4" fmla="*/ 2545492 w 2594919"/>
              <a:gd name="connsiteY4" fmla="*/ 337751 h 1698647"/>
              <a:gd name="connsiteX5" fmla="*/ 2504303 w 2594919"/>
              <a:gd name="connsiteY5" fmla="*/ 280086 h 1698647"/>
              <a:gd name="connsiteX6" fmla="*/ 2487827 w 2594919"/>
              <a:gd name="connsiteY6" fmla="*/ 255373 h 1698647"/>
              <a:gd name="connsiteX7" fmla="*/ 2438400 w 2594919"/>
              <a:gd name="connsiteY7" fmla="*/ 205946 h 1698647"/>
              <a:gd name="connsiteX8" fmla="*/ 2347784 w 2594919"/>
              <a:gd name="connsiteY8" fmla="*/ 197708 h 1698647"/>
              <a:gd name="connsiteX9" fmla="*/ 2298357 w 2594919"/>
              <a:gd name="connsiteY9" fmla="*/ 172995 h 1698647"/>
              <a:gd name="connsiteX10" fmla="*/ 2273644 w 2594919"/>
              <a:gd name="connsiteY10" fmla="*/ 148281 h 1698647"/>
              <a:gd name="connsiteX11" fmla="*/ 2248930 w 2594919"/>
              <a:gd name="connsiteY11" fmla="*/ 131805 h 1698647"/>
              <a:gd name="connsiteX12" fmla="*/ 2224217 w 2594919"/>
              <a:gd name="connsiteY12" fmla="*/ 107092 h 1698647"/>
              <a:gd name="connsiteX13" fmla="*/ 2166552 w 2594919"/>
              <a:gd name="connsiteY13" fmla="*/ 74141 h 1698647"/>
              <a:gd name="connsiteX14" fmla="*/ 2133600 w 2594919"/>
              <a:gd name="connsiteY14" fmla="*/ 65903 h 1698647"/>
              <a:gd name="connsiteX15" fmla="*/ 2059460 w 2594919"/>
              <a:gd name="connsiteY15" fmla="*/ 32951 h 1698647"/>
              <a:gd name="connsiteX16" fmla="*/ 2026509 w 2594919"/>
              <a:gd name="connsiteY16" fmla="*/ 16476 h 1698647"/>
              <a:gd name="connsiteX17" fmla="*/ 1977082 w 2594919"/>
              <a:gd name="connsiteY17" fmla="*/ 0 h 1698647"/>
              <a:gd name="connsiteX18" fmla="*/ 1622854 w 2594919"/>
              <a:gd name="connsiteY18" fmla="*/ 8238 h 1698647"/>
              <a:gd name="connsiteX19" fmla="*/ 1589903 w 2594919"/>
              <a:gd name="connsiteY19" fmla="*/ 16476 h 1698647"/>
              <a:gd name="connsiteX20" fmla="*/ 1548714 w 2594919"/>
              <a:gd name="connsiteY20" fmla="*/ 24714 h 1698647"/>
              <a:gd name="connsiteX21" fmla="*/ 1499287 w 2594919"/>
              <a:gd name="connsiteY21" fmla="*/ 41189 h 1698647"/>
              <a:gd name="connsiteX22" fmla="*/ 1293341 w 2594919"/>
              <a:gd name="connsiteY22" fmla="*/ 49427 h 1698647"/>
              <a:gd name="connsiteX23" fmla="*/ 1268627 w 2594919"/>
              <a:gd name="connsiteY23" fmla="*/ 57665 h 1698647"/>
              <a:gd name="connsiteX24" fmla="*/ 799071 w 2594919"/>
              <a:gd name="connsiteY24" fmla="*/ 74141 h 1698647"/>
              <a:gd name="connsiteX25" fmla="*/ 601363 w 2594919"/>
              <a:gd name="connsiteY25" fmla="*/ 90616 h 1698647"/>
              <a:gd name="connsiteX26" fmla="*/ 535460 w 2594919"/>
              <a:gd name="connsiteY26" fmla="*/ 98854 h 1698647"/>
              <a:gd name="connsiteX27" fmla="*/ 453082 w 2594919"/>
              <a:gd name="connsiteY27" fmla="*/ 123568 h 1698647"/>
              <a:gd name="connsiteX28" fmla="*/ 370703 w 2594919"/>
              <a:gd name="connsiteY28" fmla="*/ 181232 h 1698647"/>
              <a:gd name="connsiteX29" fmla="*/ 313038 w 2594919"/>
              <a:gd name="connsiteY29" fmla="*/ 222422 h 1698647"/>
              <a:gd name="connsiteX30" fmla="*/ 288325 w 2594919"/>
              <a:gd name="connsiteY30" fmla="*/ 230659 h 1698647"/>
              <a:gd name="connsiteX31" fmla="*/ 263611 w 2594919"/>
              <a:gd name="connsiteY31" fmla="*/ 247135 h 1698647"/>
              <a:gd name="connsiteX32" fmla="*/ 197709 w 2594919"/>
              <a:gd name="connsiteY32" fmla="*/ 271849 h 1698647"/>
              <a:gd name="connsiteX33" fmla="*/ 172995 w 2594919"/>
              <a:gd name="connsiteY33" fmla="*/ 296562 h 1698647"/>
              <a:gd name="connsiteX34" fmla="*/ 148282 w 2594919"/>
              <a:gd name="connsiteY34" fmla="*/ 313038 h 1698647"/>
              <a:gd name="connsiteX35" fmla="*/ 98854 w 2594919"/>
              <a:gd name="connsiteY35" fmla="*/ 362465 h 1698647"/>
              <a:gd name="connsiteX36" fmla="*/ 74141 w 2594919"/>
              <a:gd name="connsiteY36" fmla="*/ 387178 h 1698647"/>
              <a:gd name="connsiteX37" fmla="*/ 49427 w 2594919"/>
              <a:gd name="connsiteY37" fmla="*/ 395416 h 1698647"/>
              <a:gd name="connsiteX38" fmla="*/ 24714 w 2594919"/>
              <a:gd name="connsiteY38" fmla="*/ 420130 h 1698647"/>
              <a:gd name="connsiteX39" fmla="*/ 16476 w 2594919"/>
              <a:gd name="connsiteY39" fmla="*/ 444843 h 1698647"/>
              <a:gd name="connsiteX40" fmla="*/ 0 w 2594919"/>
              <a:gd name="connsiteY40" fmla="*/ 469557 h 1698647"/>
              <a:gd name="connsiteX41" fmla="*/ 8238 w 2594919"/>
              <a:gd name="connsiteY41" fmla="*/ 634314 h 1698647"/>
              <a:gd name="connsiteX42" fmla="*/ 24714 w 2594919"/>
              <a:gd name="connsiteY42" fmla="*/ 659027 h 1698647"/>
              <a:gd name="connsiteX43" fmla="*/ 41190 w 2594919"/>
              <a:gd name="connsiteY43" fmla="*/ 708454 h 1698647"/>
              <a:gd name="connsiteX44" fmla="*/ 49427 w 2594919"/>
              <a:gd name="connsiteY44" fmla="*/ 733168 h 1698647"/>
              <a:gd name="connsiteX45" fmla="*/ 65903 w 2594919"/>
              <a:gd name="connsiteY45" fmla="*/ 757881 h 1698647"/>
              <a:gd name="connsiteX46" fmla="*/ 74141 w 2594919"/>
              <a:gd name="connsiteY46" fmla="*/ 782595 h 1698647"/>
              <a:gd name="connsiteX47" fmla="*/ 90617 w 2594919"/>
              <a:gd name="connsiteY47" fmla="*/ 807308 h 1698647"/>
              <a:gd name="connsiteX48" fmla="*/ 98854 w 2594919"/>
              <a:gd name="connsiteY48" fmla="*/ 873211 h 1698647"/>
              <a:gd name="connsiteX49" fmla="*/ 115330 w 2594919"/>
              <a:gd name="connsiteY49" fmla="*/ 930876 h 1698647"/>
              <a:gd name="connsiteX50" fmla="*/ 123568 w 2594919"/>
              <a:gd name="connsiteY50" fmla="*/ 1524000 h 1698647"/>
              <a:gd name="connsiteX51" fmla="*/ 148282 w 2594919"/>
              <a:gd name="connsiteY51" fmla="*/ 1548714 h 1698647"/>
              <a:gd name="connsiteX52" fmla="*/ 181233 w 2594919"/>
              <a:gd name="connsiteY52" fmla="*/ 1598141 h 1698647"/>
              <a:gd name="connsiteX53" fmla="*/ 205946 w 2594919"/>
              <a:gd name="connsiteY53" fmla="*/ 1614616 h 1698647"/>
              <a:gd name="connsiteX54" fmla="*/ 271849 w 2594919"/>
              <a:gd name="connsiteY54" fmla="*/ 1631092 h 1698647"/>
              <a:gd name="connsiteX55" fmla="*/ 296563 w 2594919"/>
              <a:gd name="connsiteY55" fmla="*/ 1639330 h 1698647"/>
              <a:gd name="connsiteX56" fmla="*/ 518984 w 2594919"/>
              <a:gd name="connsiteY56" fmla="*/ 1647568 h 1698647"/>
              <a:gd name="connsiteX57" fmla="*/ 560173 w 2594919"/>
              <a:gd name="connsiteY57" fmla="*/ 1664043 h 1698647"/>
              <a:gd name="connsiteX58" fmla="*/ 593125 w 2594919"/>
              <a:gd name="connsiteY58" fmla="*/ 1696995 h 1698647"/>
              <a:gd name="connsiteX59" fmla="*/ 691979 w 2594919"/>
              <a:gd name="connsiteY59" fmla="*/ 1688757 h 1698647"/>
              <a:gd name="connsiteX60" fmla="*/ 906163 w 2594919"/>
              <a:gd name="connsiteY60" fmla="*/ 1680519 h 1698647"/>
              <a:gd name="connsiteX61" fmla="*/ 972065 w 2594919"/>
              <a:gd name="connsiteY61" fmla="*/ 1664043 h 1698647"/>
              <a:gd name="connsiteX62" fmla="*/ 996779 w 2594919"/>
              <a:gd name="connsiteY62" fmla="*/ 1655805 h 1698647"/>
              <a:gd name="connsiteX63" fmla="*/ 1161536 w 2594919"/>
              <a:gd name="connsiteY63" fmla="*/ 1647568 h 1698647"/>
              <a:gd name="connsiteX64" fmla="*/ 1210963 w 2594919"/>
              <a:gd name="connsiteY64" fmla="*/ 1631092 h 1698647"/>
              <a:gd name="connsiteX65" fmla="*/ 1243914 w 2594919"/>
              <a:gd name="connsiteY65" fmla="*/ 1622854 h 1698647"/>
              <a:gd name="connsiteX66" fmla="*/ 1293341 w 2594919"/>
              <a:gd name="connsiteY66" fmla="*/ 1606378 h 1698647"/>
              <a:gd name="connsiteX67" fmla="*/ 1359244 w 2594919"/>
              <a:gd name="connsiteY67" fmla="*/ 1598141 h 1698647"/>
              <a:gd name="connsiteX68" fmla="*/ 1433384 w 2594919"/>
              <a:gd name="connsiteY68" fmla="*/ 1581665 h 1698647"/>
              <a:gd name="connsiteX69" fmla="*/ 1458098 w 2594919"/>
              <a:gd name="connsiteY69" fmla="*/ 1573427 h 1698647"/>
              <a:gd name="connsiteX70" fmla="*/ 1474573 w 2594919"/>
              <a:gd name="connsiteY70" fmla="*/ 1548714 h 1698647"/>
              <a:gd name="connsiteX71" fmla="*/ 1631092 w 2594919"/>
              <a:gd name="connsiteY71" fmla="*/ 1524000 h 1698647"/>
              <a:gd name="connsiteX72" fmla="*/ 1655806 w 2594919"/>
              <a:gd name="connsiteY72" fmla="*/ 1515762 h 1698647"/>
              <a:gd name="connsiteX73" fmla="*/ 1696995 w 2594919"/>
              <a:gd name="connsiteY73" fmla="*/ 1466335 h 1698647"/>
              <a:gd name="connsiteX74" fmla="*/ 1721709 w 2594919"/>
              <a:gd name="connsiteY74" fmla="*/ 1449859 h 1698647"/>
              <a:gd name="connsiteX75" fmla="*/ 1762898 w 2594919"/>
              <a:gd name="connsiteY75" fmla="*/ 1416908 h 1698647"/>
              <a:gd name="connsiteX76" fmla="*/ 1779373 w 2594919"/>
              <a:gd name="connsiteY76" fmla="*/ 1392195 h 1698647"/>
              <a:gd name="connsiteX77" fmla="*/ 1804087 w 2594919"/>
              <a:gd name="connsiteY77" fmla="*/ 1375719 h 1698647"/>
              <a:gd name="connsiteX78" fmla="*/ 1911179 w 2594919"/>
              <a:gd name="connsiteY78" fmla="*/ 1359243 h 1698647"/>
              <a:gd name="connsiteX79" fmla="*/ 1960606 w 2594919"/>
              <a:gd name="connsiteY79" fmla="*/ 1318054 h 1698647"/>
              <a:gd name="connsiteX80" fmla="*/ 2001795 w 2594919"/>
              <a:gd name="connsiteY80" fmla="*/ 1309816 h 1698647"/>
              <a:gd name="connsiteX81" fmla="*/ 2034746 w 2594919"/>
              <a:gd name="connsiteY81" fmla="*/ 1260389 h 1698647"/>
              <a:gd name="connsiteX82" fmla="*/ 2042984 w 2594919"/>
              <a:gd name="connsiteY82" fmla="*/ 1227438 h 1698647"/>
              <a:gd name="connsiteX83" fmla="*/ 2075936 w 2594919"/>
              <a:gd name="connsiteY83" fmla="*/ 1202724 h 1698647"/>
              <a:gd name="connsiteX84" fmla="*/ 2125363 w 2594919"/>
              <a:gd name="connsiteY84" fmla="*/ 1178011 h 1698647"/>
              <a:gd name="connsiteX85" fmla="*/ 2191265 w 2594919"/>
              <a:gd name="connsiteY85" fmla="*/ 1103870 h 1698647"/>
              <a:gd name="connsiteX86" fmla="*/ 2248930 w 2594919"/>
              <a:gd name="connsiteY86" fmla="*/ 1062681 h 1698647"/>
              <a:gd name="connsiteX87" fmla="*/ 2273644 w 2594919"/>
              <a:gd name="connsiteY87" fmla="*/ 1046205 h 1698647"/>
              <a:gd name="connsiteX88" fmla="*/ 2323071 w 2594919"/>
              <a:gd name="connsiteY88" fmla="*/ 988541 h 1698647"/>
              <a:gd name="connsiteX89" fmla="*/ 2331309 w 2594919"/>
              <a:gd name="connsiteY89" fmla="*/ 815546 h 1698647"/>
              <a:gd name="connsiteX90" fmla="*/ 2339546 w 2594919"/>
              <a:gd name="connsiteY90" fmla="*/ 790832 h 1698647"/>
              <a:gd name="connsiteX91" fmla="*/ 2356022 w 2594919"/>
              <a:gd name="connsiteY91" fmla="*/ 733168 h 1698647"/>
              <a:gd name="connsiteX92" fmla="*/ 2364260 w 2594919"/>
              <a:gd name="connsiteY92" fmla="*/ 683741 h 1698647"/>
              <a:gd name="connsiteX93" fmla="*/ 2388973 w 2594919"/>
              <a:gd name="connsiteY93" fmla="*/ 626076 h 1698647"/>
              <a:gd name="connsiteX94" fmla="*/ 2380736 w 2594919"/>
              <a:gd name="connsiteY94" fmla="*/ 304800 h 1698647"/>
              <a:gd name="connsiteX95" fmla="*/ 2364260 w 2594919"/>
              <a:gd name="connsiteY95" fmla="*/ 271849 h 1698647"/>
              <a:gd name="connsiteX96" fmla="*/ 2356022 w 2594919"/>
              <a:gd name="connsiteY96" fmla="*/ 247135 h 1698647"/>
              <a:gd name="connsiteX97" fmla="*/ 2331309 w 2594919"/>
              <a:gd name="connsiteY97" fmla="*/ 214184 h 169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594919" h="1698647">
                <a:moveTo>
                  <a:pt x="2594919" y="584886"/>
                </a:moveTo>
                <a:cubicBezTo>
                  <a:pt x="2576869" y="494626"/>
                  <a:pt x="2599439" y="588697"/>
                  <a:pt x="2570206" y="510746"/>
                </a:cubicBezTo>
                <a:cubicBezTo>
                  <a:pt x="2566231" y="500145"/>
                  <a:pt x="2565078" y="488681"/>
                  <a:pt x="2561968" y="477795"/>
                </a:cubicBezTo>
                <a:cubicBezTo>
                  <a:pt x="2559582" y="469446"/>
                  <a:pt x="2556476" y="461319"/>
                  <a:pt x="2553730" y="453081"/>
                </a:cubicBezTo>
                <a:cubicBezTo>
                  <a:pt x="2550984" y="414638"/>
                  <a:pt x="2551828" y="375768"/>
                  <a:pt x="2545492" y="337751"/>
                </a:cubicBezTo>
                <a:cubicBezTo>
                  <a:pt x="2540411" y="307264"/>
                  <a:pt x="2521948" y="301259"/>
                  <a:pt x="2504303" y="280086"/>
                </a:cubicBezTo>
                <a:cubicBezTo>
                  <a:pt x="2497965" y="272480"/>
                  <a:pt x="2494405" y="262773"/>
                  <a:pt x="2487827" y="255373"/>
                </a:cubicBezTo>
                <a:cubicBezTo>
                  <a:pt x="2472347" y="237958"/>
                  <a:pt x="2461604" y="208056"/>
                  <a:pt x="2438400" y="205946"/>
                </a:cubicBezTo>
                <a:lnTo>
                  <a:pt x="2347784" y="197708"/>
                </a:lnTo>
                <a:cubicBezTo>
                  <a:pt x="2323018" y="189452"/>
                  <a:pt x="2319647" y="190737"/>
                  <a:pt x="2298357" y="172995"/>
                </a:cubicBezTo>
                <a:cubicBezTo>
                  <a:pt x="2289407" y="165537"/>
                  <a:pt x="2282594" y="155739"/>
                  <a:pt x="2273644" y="148281"/>
                </a:cubicBezTo>
                <a:cubicBezTo>
                  <a:pt x="2266038" y="141943"/>
                  <a:pt x="2256536" y="138143"/>
                  <a:pt x="2248930" y="131805"/>
                </a:cubicBezTo>
                <a:cubicBezTo>
                  <a:pt x="2239980" y="124347"/>
                  <a:pt x="2233167" y="114550"/>
                  <a:pt x="2224217" y="107092"/>
                </a:cubicBezTo>
                <a:cubicBezTo>
                  <a:pt x="2211180" y="96228"/>
                  <a:pt x="2181203" y="79635"/>
                  <a:pt x="2166552" y="74141"/>
                </a:cubicBezTo>
                <a:cubicBezTo>
                  <a:pt x="2155951" y="70166"/>
                  <a:pt x="2144584" y="68649"/>
                  <a:pt x="2133600" y="65903"/>
                </a:cubicBezTo>
                <a:cubicBezTo>
                  <a:pt x="2060918" y="17446"/>
                  <a:pt x="2177076" y="91757"/>
                  <a:pt x="2059460" y="32951"/>
                </a:cubicBezTo>
                <a:cubicBezTo>
                  <a:pt x="2048476" y="27459"/>
                  <a:pt x="2037911" y="21037"/>
                  <a:pt x="2026509" y="16476"/>
                </a:cubicBezTo>
                <a:cubicBezTo>
                  <a:pt x="2010384" y="10026"/>
                  <a:pt x="1977082" y="0"/>
                  <a:pt x="1977082" y="0"/>
                </a:cubicBezTo>
                <a:lnTo>
                  <a:pt x="1622854" y="8238"/>
                </a:lnTo>
                <a:cubicBezTo>
                  <a:pt x="1611543" y="8719"/>
                  <a:pt x="1600955" y="14020"/>
                  <a:pt x="1589903" y="16476"/>
                </a:cubicBezTo>
                <a:cubicBezTo>
                  <a:pt x="1576235" y="19513"/>
                  <a:pt x="1562222" y="21030"/>
                  <a:pt x="1548714" y="24714"/>
                </a:cubicBezTo>
                <a:cubicBezTo>
                  <a:pt x="1531959" y="29283"/>
                  <a:pt x="1516573" y="39516"/>
                  <a:pt x="1499287" y="41189"/>
                </a:cubicBezTo>
                <a:cubicBezTo>
                  <a:pt x="1430903" y="47807"/>
                  <a:pt x="1361990" y="46681"/>
                  <a:pt x="1293341" y="49427"/>
                </a:cubicBezTo>
                <a:cubicBezTo>
                  <a:pt x="1285103" y="52173"/>
                  <a:pt x="1277210" y="56345"/>
                  <a:pt x="1268627" y="57665"/>
                </a:cubicBezTo>
                <a:cubicBezTo>
                  <a:pt x="1143432" y="76926"/>
                  <a:pt x="813279" y="73839"/>
                  <a:pt x="799071" y="74141"/>
                </a:cubicBezTo>
                <a:cubicBezTo>
                  <a:pt x="717382" y="101367"/>
                  <a:pt x="797702" y="77075"/>
                  <a:pt x="601363" y="90616"/>
                </a:cubicBezTo>
                <a:cubicBezTo>
                  <a:pt x="579277" y="92139"/>
                  <a:pt x="557428" y="96108"/>
                  <a:pt x="535460" y="98854"/>
                </a:cubicBezTo>
                <a:cubicBezTo>
                  <a:pt x="475292" y="118910"/>
                  <a:pt x="502881" y="111118"/>
                  <a:pt x="453082" y="123568"/>
                </a:cubicBezTo>
                <a:cubicBezTo>
                  <a:pt x="395648" y="181001"/>
                  <a:pt x="426259" y="167344"/>
                  <a:pt x="370703" y="181232"/>
                </a:cubicBezTo>
                <a:cubicBezTo>
                  <a:pt x="363238" y="186831"/>
                  <a:pt x="325086" y="216398"/>
                  <a:pt x="313038" y="222422"/>
                </a:cubicBezTo>
                <a:cubicBezTo>
                  <a:pt x="305271" y="226305"/>
                  <a:pt x="296563" y="227913"/>
                  <a:pt x="288325" y="230659"/>
                </a:cubicBezTo>
                <a:cubicBezTo>
                  <a:pt x="280087" y="236151"/>
                  <a:pt x="272467" y="242707"/>
                  <a:pt x="263611" y="247135"/>
                </a:cubicBezTo>
                <a:cubicBezTo>
                  <a:pt x="243911" y="256985"/>
                  <a:pt x="219098" y="264719"/>
                  <a:pt x="197709" y="271849"/>
                </a:cubicBezTo>
                <a:cubicBezTo>
                  <a:pt x="189471" y="280087"/>
                  <a:pt x="181945" y="289104"/>
                  <a:pt x="172995" y="296562"/>
                </a:cubicBezTo>
                <a:cubicBezTo>
                  <a:pt x="165389" y="302900"/>
                  <a:pt x="155682" y="306460"/>
                  <a:pt x="148282" y="313038"/>
                </a:cubicBezTo>
                <a:cubicBezTo>
                  <a:pt x="130867" y="328518"/>
                  <a:pt x="115330" y="345989"/>
                  <a:pt x="98854" y="362465"/>
                </a:cubicBezTo>
                <a:cubicBezTo>
                  <a:pt x="90616" y="370703"/>
                  <a:pt x="85193" y="383494"/>
                  <a:pt x="74141" y="387178"/>
                </a:cubicBezTo>
                <a:lnTo>
                  <a:pt x="49427" y="395416"/>
                </a:lnTo>
                <a:cubicBezTo>
                  <a:pt x="41189" y="403654"/>
                  <a:pt x="31176" y="410437"/>
                  <a:pt x="24714" y="420130"/>
                </a:cubicBezTo>
                <a:cubicBezTo>
                  <a:pt x="19897" y="427355"/>
                  <a:pt x="20359" y="437076"/>
                  <a:pt x="16476" y="444843"/>
                </a:cubicBezTo>
                <a:cubicBezTo>
                  <a:pt x="12048" y="453699"/>
                  <a:pt x="5492" y="461319"/>
                  <a:pt x="0" y="469557"/>
                </a:cubicBezTo>
                <a:cubicBezTo>
                  <a:pt x="2746" y="524476"/>
                  <a:pt x="1126" y="579788"/>
                  <a:pt x="8238" y="634314"/>
                </a:cubicBezTo>
                <a:cubicBezTo>
                  <a:pt x="9519" y="644131"/>
                  <a:pt x="20693" y="649980"/>
                  <a:pt x="24714" y="659027"/>
                </a:cubicBezTo>
                <a:cubicBezTo>
                  <a:pt x="31768" y="674897"/>
                  <a:pt x="35698" y="691978"/>
                  <a:pt x="41190" y="708454"/>
                </a:cubicBezTo>
                <a:cubicBezTo>
                  <a:pt x="43936" y="716692"/>
                  <a:pt x="44610" y="725943"/>
                  <a:pt x="49427" y="733168"/>
                </a:cubicBezTo>
                <a:lnTo>
                  <a:pt x="65903" y="757881"/>
                </a:lnTo>
                <a:cubicBezTo>
                  <a:pt x="68649" y="766119"/>
                  <a:pt x="70258" y="774828"/>
                  <a:pt x="74141" y="782595"/>
                </a:cubicBezTo>
                <a:cubicBezTo>
                  <a:pt x="78569" y="791450"/>
                  <a:pt x="88012" y="797756"/>
                  <a:pt x="90617" y="807308"/>
                </a:cubicBezTo>
                <a:cubicBezTo>
                  <a:pt x="96442" y="828667"/>
                  <a:pt x="95215" y="851374"/>
                  <a:pt x="98854" y="873211"/>
                </a:cubicBezTo>
                <a:cubicBezTo>
                  <a:pt x="102301" y="893896"/>
                  <a:pt x="108802" y="911291"/>
                  <a:pt x="115330" y="930876"/>
                </a:cubicBezTo>
                <a:cubicBezTo>
                  <a:pt x="118076" y="1128584"/>
                  <a:pt x="113037" y="1326554"/>
                  <a:pt x="123568" y="1524000"/>
                </a:cubicBezTo>
                <a:cubicBezTo>
                  <a:pt x="124188" y="1535634"/>
                  <a:pt x="141820" y="1539020"/>
                  <a:pt x="148282" y="1548714"/>
                </a:cubicBezTo>
                <a:cubicBezTo>
                  <a:pt x="181279" y="1598210"/>
                  <a:pt x="122101" y="1548864"/>
                  <a:pt x="181233" y="1598141"/>
                </a:cubicBezTo>
                <a:cubicBezTo>
                  <a:pt x="188839" y="1604479"/>
                  <a:pt x="197091" y="1610188"/>
                  <a:pt x="205946" y="1614616"/>
                </a:cubicBezTo>
                <a:cubicBezTo>
                  <a:pt x="224777" y="1624031"/>
                  <a:pt x="253048" y="1626392"/>
                  <a:pt x="271849" y="1631092"/>
                </a:cubicBezTo>
                <a:cubicBezTo>
                  <a:pt x="280273" y="1633198"/>
                  <a:pt x="287899" y="1638752"/>
                  <a:pt x="296563" y="1639330"/>
                </a:cubicBezTo>
                <a:cubicBezTo>
                  <a:pt x="370590" y="1644265"/>
                  <a:pt x="444844" y="1644822"/>
                  <a:pt x="518984" y="1647568"/>
                </a:cubicBezTo>
                <a:cubicBezTo>
                  <a:pt x="532714" y="1653060"/>
                  <a:pt x="547869" y="1655841"/>
                  <a:pt x="560173" y="1664043"/>
                </a:cubicBezTo>
                <a:cubicBezTo>
                  <a:pt x="573098" y="1672660"/>
                  <a:pt x="577857" y="1694132"/>
                  <a:pt x="593125" y="1696995"/>
                </a:cubicBezTo>
                <a:cubicBezTo>
                  <a:pt x="625624" y="1703089"/>
                  <a:pt x="658959" y="1690495"/>
                  <a:pt x="691979" y="1688757"/>
                </a:cubicBezTo>
                <a:cubicBezTo>
                  <a:pt x="763328" y="1685002"/>
                  <a:pt x="834768" y="1683265"/>
                  <a:pt x="906163" y="1680519"/>
                </a:cubicBezTo>
                <a:cubicBezTo>
                  <a:pt x="928130" y="1675027"/>
                  <a:pt x="950584" y="1671203"/>
                  <a:pt x="972065" y="1664043"/>
                </a:cubicBezTo>
                <a:cubicBezTo>
                  <a:pt x="980303" y="1661297"/>
                  <a:pt x="988128" y="1656557"/>
                  <a:pt x="996779" y="1655805"/>
                </a:cubicBezTo>
                <a:cubicBezTo>
                  <a:pt x="1051560" y="1651042"/>
                  <a:pt x="1106617" y="1650314"/>
                  <a:pt x="1161536" y="1647568"/>
                </a:cubicBezTo>
                <a:cubicBezTo>
                  <a:pt x="1178012" y="1642076"/>
                  <a:pt x="1194115" y="1635304"/>
                  <a:pt x="1210963" y="1631092"/>
                </a:cubicBezTo>
                <a:cubicBezTo>
                  <a:pt x="1221947" y="1628346"/>
                  <a:pt x="1233070" y="1626107"/>
                  <a:pt x="1243914" y="1622854"/>
                </a:cubicBezTo>
                <a:cubicBezTo>
                  <a:pt x="1260548" y="1617864"/>
                  <a:pt x="1276108" y="1608532"/>
                  <a:pt x="1293341" y="1606378"/>
                </a:cubicBezTo>
                <a:lnTo>
                  <a:pt x="1359244" y="1598141"/>
                </a:lnTo>
                <a:cubicBezTo>
                  <a:pt x="1414875" y="1579596"/>
                  <a:pt x="1346399" y="1600995"/>
                  <a:pt x="1433384" y="1581665"/>
                </a:cubicBezTo>
                <a:cubicBezTo>
                  <a:pt x="1441861" y="1579781"/>
                  <a:pt x="1449860" y="1576173"/>
                  <a:pt x="1458098" y="1573427"/>
                </a:cubicBezTo>
                <a:cubicBezTo>
                  <a:pt x="1463590" y="1565189"/>
                  <a:pt x="1465333" y="1552268"/>
                  <a:pt x="1474573" y="1548714"/>
                </a:cubicBezTo>
                <a:cubicBezTo>
                  <a:pt x="1499172" y="1539253"/>
                  <a:pt x="1598038" y="1528132"/>
                  <a:pt x="1631092" y="1524000"/>
                </a:cubicBezTo>
                <a:cubicBezTo>
                  <a:pt x="1639330" y="1521254"/>
                  <a:pt x="1648581" y="1520579"/>
                  <a:pt x="1655806" y="1515762"/>
                </a:cubicBezTo>
                <a:cubicBezTo>
                  <a:pt x="1696290" y="1488773"/>
                  <a:pt x="1666603" y="1496727"/>
                  <a:pt x="1696995" y="1466335"/>
                </a:cubicBezTo>
                <a:cubicBezTo>
                  <a:pt x="1703996" y="1459334"/>
                  <a:pt x="1713471" y="1455351"/>
                  <a:pt x="1721709" y="1449859"/>
                </a:cubicBezTo>
                <a:cubicBezTo>
                  <a:pt x="1768923" y="1379037"/>
                  <a:pt x="1706056" y="1462382"/>
                  <a:pt x="1762898" y="1416908"/>
                </a:cubicBezTo>
                <a:cubicBezTo>
                  <a:pt x="1770629" y="1410723"/>
                  <a:pt x="1772372" y="1399196"/>
                  <a:pt x="1779373" y="1392195"/>
                </a:cubicBezTo>
                <a:cubicBezTo>
                  <a:pt x="1786374" y="1385194"/>
                  <a:pt x="1795231" y="1380147"/>
                  <a:pt x="1804087" y="1375719"/>
                </a:cubicBezTo>
                <a:cubicBezTo>
                  <a:pt x="1833776" y="1360874"/>
                  <a:pt x="1887551" y="1361606"/>
                  <a:pt x="1911179" y="1359243"/>
                </a:cubicBezTo>
                <a:cubicBezTo>
                  <a:pt x="1924000" y="1346422"/>
                  <a:pt x="1942255" y="1324936"/>
                  <a:pt x="1960606" y="1318054"/>
                </a:cubicBezTo>
                <a:cubicBezTo>
                  <a:pt x="1973716" y="1313138"/>
                  <a:pt x="1988065" y="1312562"/>
                  <a:pt x="2001795" y="1309816"/>
                </a:cubicBezTo>
                <a:cubicBezTo>
                  <a:pt x="2012779" y="1293340"/>
                  <a:pt x="2029943" y="1279599"/>
                  <a:pt x="2034746" y="1260389"/>
                </a:cubicBezTo>
                <a:cubicBezTo>
                  <a:pt x="2037492" y="1249405"/>
                  <a:pt x="2036403" y="1236651"/>
                  <a:pt x="2042984" y="1227438"/>
                </a:cubicBezTo>
                <a:cubicBezTo>
                  <a:pt x="2050964" y="1216266"/>
                  <a:pt x="2064763" y="1210704"/>
                  <a:pt x="2075936" y="1202724"/>
                </a:cubicBezTo>
                <a:cubicBezTo>
                  <a:pt x="2103881" y="1182763"/>
                  <a:pt x="2094759" y="1188212"/>
                  <a:pt x="2125363" y="1178011"/>
                </a:cubicBezTo>
                <a:cubicBezTo>
                  <a:pt x="2145171" y="1148296"/>
                  <a:pt x="2157407" y="1126440"/>
                  <a:pt x="2191265" y="1103870"/>
                </a:cubicBezTo>
                <a:cubicBezTo>
                  <a:pt x="2249490" y="1065056"/>
                  <a:pt x="2177430" y="1113753"/>
                  <a:pt x="2248930" y="1062681"/>
                </a:cubicBezTo>
                <a:cubicBezTo>
                  <a:pt x="2256987" y="1056926"/>
                  <a:pt x="2266038" y="1052543"/>
                  <a:pt x="2273644" y="1046205"/>
                </a:cubicBezTo>
                <a:cubicBezTo>
                  <a:pt x="2296591" y="1027083"/>
                  <a:pt x="2304891" y="1012781"/>
                  <a:pt x="2323071" y="988541"/>
                </a:cubicBezTo>
                <a:cubicBezTo>
                  <a:pt x="2325817" y="930876"/>
                  <a:pt x="2326515" y="873077"/>
                  <a:pt x="2331309" y="815546"/>
                </a:cubicBezTo>
                <a:cubicBezTo>
                  <a:pt x="2332030" y="806892"/>
                  <a:pt x="2337161" y="799181"/>
                  <a:pt x="2339546" y="790832"/>
                </a:cubicBezTo>
                <a:cubicBezTo>
                  <a:pt x="2360223" y="718460"/>
                  <a:pt x="2336279" y="792395"/>
                  <a:pt x="2356022" y="733168"/>
                </a:cubicBezTo>
                <a:cubicBezTo>
                  <a:pt x="2358768" y="716692"/>
                  <a:pt x="2360637" y="700046"/>
                  <a:pt x="2364260" y="683741"/>
                </a:cubicBezTo>
                <a:cubicBezTo>
                  <a:pt x="2369108" y="661923"/>
                  <a:pt x="2378900" y="646223"/>
                  <a:pt x="2388973" y="626076"/>
                </a:cubicBezTo>
                <a:cubicBezTo>
                  <a:pt x="2400935" y="482532"/>
                  <a:pt x="2405162" y="494101"/>
                  <a:pt x="2380736" y="304800"/>
                </a:cubicBezTo>
                <a:cubicBezTo>
                  <a:pt x="2379165" y="292621"/>
                  <a:pt x="2369097" y="283136"/>
                  <a:pt x="2364260" y="271849"/>
                </a:cubicBezTo>
                <a:cubicBezTo>
                  <a:pt x="2360839" y="263868"/>
                  <a:pt x="2359905" y="254902"/>
                  <a:pt x="2356022" y="247135"/>
                </a:cubicBezTo>
                <a:cubicBezTo>
                  <a:pt x="2346709" y="228509"/>
                  <a:pt x="2342892" y="225768"/>
                  <a:pt x="2331309" y="214184"/>
                </a:cubicBezTo>
              </a:path>
            </a:pathLst>
          </a:custGeom>
          <a:noFill/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10A08E2-DF60-412E-A4B1-FF45C6EECB19}"/>
              </a:ext>
            </a:extLst>
          </p:cNvPr>
          <p:cNvSpPr/>
          <p:nvPr/>
        </p:nvSpPr>
        <p:spPr>
          <a:xfrm>
            <a:off x="4703805" y="2619632"/>
            <a:ext cx="422357" cy="345990"/>
          </a:xfrm>
          <a:custGeom>
            <a:avLst/>
            <a:gdLst>
              <a:gd name="connsiteX0" fmla="*/ 271849 w 422357"/>
              <a:gd name="connsiteY0" fmla="*/ 345990 h 345990"/>
              <a:gd name="connsiteX1" fmla="*/ 280087 w 422357"/>
              <a:gd name="connsiteY1" fmla="*/ 230660 h 345990"/>
              <a:gd name="connsiteX2" fmla="*/ 288325 w 422357"/>
              <a:gd name="connsiteY2" fmla="*/ 197709 h 345990"/>
              <a:gd name="connsiteX3" fmla="*/ 321276 w 422357"/>
              <a:gd name="connsiteY3" fmla="*/ 172995 h 345990"/>
              <a:gd name="connsiteX4" fmla="*/ 370703 w 422357"/>
              <a:gd name="connsiteY4" fmla="*/ 148282 h 345990"/>
              <a:gd name="connsiteX5" fmla="*/ 395417 w 422357"/>
              <a:gd name="connsiteY5" fmla="*/ 123568 h 345990"/>
              <a:gd name="connsiteX6" fmla="*/ 420130 w 422357"/>
              <a:gd name="connsiteY6" fmla="*/ 107092 h 345990"/>
              <a:gd name="connsiteX7" fmla="*/ 387179 w 422357"/>
              <a:gd name="connsiteY7" fmla="*/ 49427 h 345990"/>
              <a:gd name="connsiteX8" fmla="*/ 337752 w 422357"/>
              <a:gd name="connsiteY8" fmla="*/ 32952 h 345990"/>
              <a:gd name="connsiteX9" fmla="*/ 304800 w 422357"/>
              <a:gd name="connsiteY9" fmla="*/ 16476 h 345990"/>
              <a:gd name="connsiteX10" fmla="*/ 238898 w 422357"/>
              <a:gd name="connsiteY10" fmla="*/ 0 h 345990"/>
              <a:gd name="connsiteX11" fmla="*/ 131806 w 422357"/>
              <a:gd name="connsiteY11" fmla="*/ 8238 h 345990"/>
              <a:gd name="connsiteX12" fmla="*/ 107092 w 422357"/>
              <a:gd name="connsiteY12" fmla="*/ 32952 h 345990"/>
              <a:gd name="connsiteX13" fmla="*/ 82379 w 422357"/>
              <a:gd name="connsiteY13" fmla="*/ 41190 h 345990"/>
              <a:gd name="connsiteX14" fmla="*/ 32952 w 422357"/>
              <a:gd name="connsiteY14" fmla="*/ 65903 h 345990"/>
              <a:gd name="connsiteX15" fmla="*/ 0 w 422357"/>
              <a:gd name="connsiteY15" fmla="*/ 98854 h 34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2357" h="345990">
                <a:moveTo>
                  <a:pt x="271849" y="345990"/>
                </a:moveTo>
                <a:cubicBezTo>
                  <a:pt x="274595" y="307547"/>
                  <a:pt x="275831" y="268966"/>
                  <a:pt x="280087" y="230660"/>
                </a:cubicBezTo>
                <a:cubicBezTo>
                  <a:pt x="281337" y="219408"/>
                  <a:pt x="281744" y="206922"/>
                  <a:pt x="288325" y="197709"/>
                </a:cubicBezTo>
                <a:cubicBezTo>
                  <a:pt x="296305" y="186537"/>
                  <a:pt x="310104" y="180975"/>
                  <a:pt x="321276" y="172995"/>
                </a:cubicBezTo>
                <a:cubicBezTo>
                  <a:pt x="349222" y="153033"/>
                  <a:pt x="340099" y="158482"/>
                  <a:pt x="370703" y="148282"/>
                </a:cubicBezTo>
                <a:cubicBezTo>
                  <a:pt x="378941" y="140044"/>
                  <a:pt x="386467" y="131026"/>
                  <a:pt x="395417" y="123568"/>
                </a:cubicBezTo>
                <a:cubicBezTo>
                  <a:pt x="403023" y="117230"/>
                  <a:pt x="417410" y="116612"/>
                  <a:pt x="420130" y="107092"/>
                </a:cubicBezTo>
                <a:cubicBezTo>
                  <a:pt x="428989" y="76085"/>
                  <a:pt x="410080" y="59605"/>
                  <a:pt x="387179" y="49427"/>
                </a:cubicBezTo>
                <a:cubicBezTo>
                  <a:pt x="371309" y="42374"/>
                  <a:pt x="353285" y="40719"/>
                  <a:pt x="337752" y="32952"/>
                </a:cubicBezTo>
                <a:cubicBezTo>
                  <a:pt x="326768" y="27460"/>
                  <a:pt x="316088" y="21314"/>
                  <a:pt x="304800" y="16476"/>
                </a:cubicBezTo>
                <a:cubicBezTo>
                  <a:pt x="282634" y="6976"/>
                  <a:pt x="263075" y="4836"/>
                  <a:pt x="238898" y="0"/>
                </a:cubicBezTo>
                <a:cubicBezTo>
                  <a:pt x="203201" y="2746"/>
                  <a:pt x="166540" y="-446"/>
                  <a:pt x="131806" y="8238"/>
                </a:cubicBezTo>
                <a:cubicBezTo>
                  <a:pt x="120504" y="11064"/>
                  <a:pt x="116786" y="26489"/>
                  <a:pt x="107092" y="32952"/>
                </a:cubicBezTo>
                <a:cubicBezTo>
                  <a:pt x="99867" y="37769"/>
                  <a:pt x="90146" y="37307"/>
                  <a:pt x="82379" y="41190"/>
                </a:cubicBezTo>
                <a:cubicBezTo>
                  <a:pt x="18502" y="73128"/>
                  <a:pt x="95068" y="45197"/>
                  <a:pt x="32952" y="65903"/>
                </a:cubicBezTo>
                <a:cubicBezTo>
                  <a:pt x="13070" y="95726"/>
                  <a:pt x="25332" y="86190"/>
                  <a:pt x="0" y="98854"/>
                </a:cubicBezTo>
              </a:path>
            </a:pathLst>
          </a:custGeom>
          <a:noFill/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CBA01A-5191-4B90-902E-C379FC50C4ED}"/>
              </a:ext>
            </a:extLst>
          </p:cNvPr>
          <p:cNvSpPr/>
          <p:nvPr/>
        </p:nvSpPr>
        <p:spPr>
          <a:xfrm>
            <a:off x="4648200" y="2667000"/>
            <a:ext cx="792434" cy="228600"/>
          </a:xfrm>
          <a:prstGeom prst="rect">
            <a:avLst/>
          </a:prstGeom>
          <a:solidFill>
            <a:srgbClr val="F1E3DA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AF53822F-29DF-4851-8BC8-66EF0E41D419}"/>
              </a:ext>
            </a:extLst>
          </p:cNvPr>
          <p:cNvSpPr/>
          <p:nvPr/>
        </p:nvSpPr>
        <p:spPr>
          <a:xfrm>
            <a:off x="3726058" y="1795849"/>
            <a:ext cx="2615390" cy="1795848"/>
          </a:xfrm>
          <a:custGeom>
            <a:avLst/>
            <a:gdLst>
              <a:gd name="connsiteX0" fmla="*/ 181232 w 2366522"/>
              <a:gd name="connsiteY0" fmla="*/ 864973 h 1795848"/>
              <a:gd name="connsiteX1" fmla="*/ 57664 w 2366522"/>
              <a:gd name="connsiteY1" fmla="*/ 856735 h 1795848"/>
              <a:gd name="connsiteX2" fmla="*/ 32951 w 2366522"/>
              <a:gd name="connsiteY2" fmla="*/ 799070 h 1795848"/>
              <a:gd name="connsiteX3" fmla="*/ 0 w 2366522"/>
              <a:gd name="connsiteY3" fmla="*/ 749643 h 1795848"/>
              <a:gd name="connsiteX4" fmla="*/ 8237 w 2366522"/>
              <a:gd name="connsiteY4" fmla="*/ 576648 h 1795848"/>
              <a:gd name="connsiteX5" fmla="*/ 24713 w 2366522"/>
              <a:gd name="connsiteY5" fmla="*/ 551935 h 1795848"/>
              <a:gd name="connsiteX6" fmla="*/ 82378 w 2366522"/>
              <a:gd name="connsiteY6" fmla="*/ 535459 h 1795848"/>
              <a:gd name="connsiteX7" fmla="*/ 107092 w 2366522"/>
              <a:gd name="connsiteY7" fmla="*/ 518983 h 1795848"/>
              <a:gd name="connsiteX8" fmla="*/ 238897 w 2366522"/>
              <a:gd name="connsiteY8" fmla="*/ 502508 h 1795848"/>
              <a:gd name="connsiteX9" fmla="*/ 255373 w 2366522"/>
              <a:gd name="connsiteY9" fmla="*/ 205946 h 1795848"/>
              <a:gd name="connsiteX10" fmla="*/ 313037 w 2366522"/>
              <a:gd name="connsiteY10" fmla="*/ 148281 h 1795848"/>
              <a:gd name="connsiteX11" fmla="*/ 370702 w 2366522"/>
              <a:gd name="connsiteY11" fmla="*/ 107092 h 1795848"/>
              <a:gd name="connsiteX12" fmla="*/ 403654 w 2366522"/>
              <a:gd name="connsiteY12" fmla="*/ 82378 h 1795848"/>
              <a:gd name="connsiteX13" fmla="*/ 453081 w 2366522"/>
              <a:gd name="connsiteY13" fmla="*/ 74140 h 1795848"/>
              <a:gd name="connsiteX14" fmla="*/ 510746 w 2366522"/>
              <a:gd name="connsiteY14" fmla="*/ 49427 h 1795848"/>
              <a:gd name="connsiteX15" fmla="*/ 535459 w 2366522"/>
              <a:gd name="connsiteY15" fmla="*/ 41189 h 1795848"/>
              <a:gd name="connsiteX16" fmla="*/ 724929 w 2366522"/>
              <a:gd name="connsiteY16" fmla="*/ 49427 h 1795848"/>
              <a:gd name="connsiteX17" fmla="*/ 774356 w 2366522"/>
              <a:gd name="connsiteY17" fmla="*/ 82378 h 1795848"/>
              <a:gd name="connsiteX18" fmla="*/ 799070 w 2366522"/>
              <a:gd name="connsiteY18" fmla="*/ 90616 h 1795848"/>
              <a:gd name="connsiteX19" fmla="*/ 823783 w 2366522"/>
              <a:gd name="connsiteY19" fmla="*/ 115329 h 1795848"/>
              <a:gd name="connsiteX20" fmla="*/ 840259 w 2366522"/>
              <a:gd name="connsiteY20" fmla="*/ 140043 h 1795848"/>
              <a:gd name="connsiteX21" fmla="*/ 889686 w 2366522"/>
              <a:gd name="connsiteY21" fmla="*/ 131805 h 1795848"/>
              <a:gd name="connsiteX22" fmla="*/ 963827 w 2366522"/>
              <a:gd name="connsiteY22" fmla="*/ 74140 h 1795848"/>
              <a:gd name="connsiteX23" fmla="*/ 1013254 w 2366522"/>
              <a:gd name="connsiteY23" fmla="*/ 32951 h 1795848"/>
              <a:gd name="connsiteX24" fmla="*/ 1062681 w 2366522"/>
              <a:gd name="connsiteY24" fmla="*/ 16475 h 1795848"/>
              <a:gd name="connsiteX25" fmla="*/ 1136821 w 2366522"/>
              <a:gd name="connsiteY25" fmla="*/ 32951 h 1795848"/>
              <a:gd name="connsiteX26" fmla="*/ 1161535 w 2366522"/>
              <a:gd name="connsiteY26" fmla="*/ 49427 h 1795848"/>
              <a:gd name="connsiteX27" fmla="*/ 1194486 w 2366522"/>
              <a:gd name="connsiteY27" fmla="*/ 107092 h 1795848"/>
              <a:gd name="connsiteX28" fmla="*/ 1235675 w 2366522"/>
              <a:gd name="connsiteY28" fmla="*/ 148281 h 1795848"/>
              <a:gd name="connsiteX29" fmla="*/ 1285102 w 2366522"/>
              <a:gd name="connsiteY29" fmla="*/ 140043 h 1795848"/>
              <a:gd name="connsiteX30" fmla="*/ 1309816 w 2366522"/>
              <a:gd name="connsiteY30" fmla="*/ 123567 h 1795848"/>
              <a:gd name="connsiteX31" fmla="*/ 1367481 w 2366522"/>
              <a:gd name="connsiteY31" fmla="*/ 65902 h 1795848"/>
              <a:gd name="connsiteX32" fmla="*/ 1433383 w 2366522"/>
              <a:gd name="connsiteY32" fmla="*/ 24713 h 1795848"/>
              <a:gd name="connsiteX33" fmla="*/ 1573427 w 2366522"/>
              <a:gd name="connsiteY33" fmla="*/ 32951 h 1795848"/>
              <a:gd name="connsiteX34" fmla="*/ 1589902 w 2366522"/>
              <a:gd name="connsiteY34" fmla="*/ 57665 h 1795848"/>
              <a:gd name="connsiteX35" fmla="*/ 1614616 w 2366522"/>
              <a:gd name="connsiteY35" fmla="*/ 74140 h 1795848"/>
              <a:gd name="connsiteX36" fmla="*/ 1680519 w 2366522"/>
              <a:gd name="connsiteY36" fmla="*/ 49427 h 1795848"/>
              <a:gd name="connsiteX37" fmla="*/ 1705232 w 2366522"/>
              <a:gd name="connsiteY37" fmla="*/ 32951 h 1795848"/>
              <a:gd name="connsiteX38" fmla="*/ 1762897 w 2366522"/>
              <a:gd name="connsiteY38" fmla="*/ 24713 h 1795848"/>
              <a:gd name="connsiteX39" fmla="*/ 1787610 w 2366522"/>
              <a:gd name="connsiteY39" fmla="*/ 16475 h 1795848"/>
              <a:gd name="connsiteX40" fmla="*/ 1820562 w 2366522"/>
              <a:gd name="connsiteY40" fmla="*/ 0 h 1795848"/>
              <a:gd name="connsiteX41" fmla="*/ 2026508 w 2366522"/>
              <a:gd name="connsiteY41" fmla="*/ 8238 h 1795848"/>
              <a:gd name="connsiteX42" fmla="*/ 2051221 w 2366522"/>
              <a:gd name="connsiteY42" fmla="*/ 32951 h 1795848"/>
              <a:gd name="connsiteX43" fmla="*/ 2059459 w 2366522"/>
              <a:gd name="connsiteY43" fmla="*/ 57665 h 1795848"/>
              <a:gd name="connsiteX44" fmla="*/ 2075935 w 2366522"/>
              <a:gd name="connsiteY44" fmla="*/ 82378 h 1795848"/>
              <a:gd name="connsiteX45" fmla="*/ 2100648 w 2366522"/>
              <a:gd name="connsiteY45" fmla="*/ 197708 h 1795848"/>
              <a:gd name="connsiteX46" fmla="*/ 2183027 w 2366522"/>
              <a:gd name="connsiteY46" fmla="*/ 255373 h 1795848"/>
              <a:gd name="connsiteX47" fmla="*/ 2224216 w 2366522"/>
              <a:gd name="connsiteY47" fmla="*/ 288324 h 1795848"/>
              <a:gd name="connsiteX48" fmla="*/ 2298356 w 2366522"/>
              <a:gd name="connsiteY48" fmla="*/ 362465 h 1795848"/>
              <a:gd name="connsiteX49" fmla="*/ 2323070 w 2366522"/>
              <a:gd name="connsiteY49" fmla="*/ 387178 h 1795848"/>
              <a:gd name="connsiteX50" fmla="*/ 2331308 w 2366522"/>
              <a:gd name="connsiteY50" fmla="*/ 411892 h 1795848"/>
              <a:gd name="connsiteX51" fmla="*/ 2364259 w 2366522"/>
              <a:gd name="connsiteY51" fmla="*/ 469556 h 1795848"/>
              <a:gd name="connsiteX52" fmla="*/ 2331308 w 2366522"/>
              <a:gd name="connsiteY52" fmla="*/ 626075 h 1795848"/>
              <a:gd name="connsiteX53" fmla="*/ 2298356 w 2366522"/>
              <a:gd name="connsiteY53" fmla="*/ 642551 h 1795848"/>
              <a:gd name="connsiteX54" fmla="*/ 2298356 w 2366522"/>
              <a:gd name="connsiteY54" fmla="*/ 790832 h 1795848"/>
              <a:gd name="connsiteX55" fmla="*/ 2323070 w 2366522"/>
              <a:gd name="connsiteY55" fmla="*/ 815546 h 1795848"/>
              <a:gd name="connsiteX56" fmla="*/ 2331308 w 2366522"/>
              <a:gd name="connsiteY56" fmla="*/ 856735 h 1795848"/>
              <a:gd name="connsiteX57" fmla="*/ 2339546 w 2366522"/>
              <a:gd name="connsiteY57" fmla="*/ 906162 h 1795848"/>
              <a:gd name="connsiteX58" fmla="*/ 2347783 w 2366522"/>
              <a:gd name="connsiteY58" fmla="*/ 939113 h 1795848"/>
              <a:gd name="connsiteX59" fmla="*/ 2339546 w 2366522"/>
              <a:gd name="connsiteY59" fmla="*/ 1046205 h 1795848"/>
              <a:gd name="connsiteX60" fmla="*/ 2331308 w 2366522"/>
              <a:gd name="connsiteY60" fmla="*/ 1070919 h 1795848"/>
              <a:gd name="connsiteX61" fmla="*/ 2281881 w 2366522"/>
              <a:gd name="connsiteY61" fmla="*/ 1103870 h 1795848"/>
              <a:gd name="connsiteX62" fmla="*/ 2248929 w 2366522"/>
              <a:gd name="connsiteY62" fmla="*/ 1120346 h 1795848"/>
              <a:gd name="connsiteX63" fmla="*/ 2150075 w 2366522"/>
              <a:gd name="connsiteY63" fmla="*/ 1145059 h 1795848"/>
              <a:gd name="connsiteX64" fmla="*/ 2117124 w 2366522"/>
              <a:gd name="connsiteY64" fmla="*/ 1153297 h 1795848"/>
              <a:gd name="connsiteX65" fmla="*/ 2018270 w 2366522"/>
              <a:gd name="connsiteY65" fmla="*/ 1161535 h 1795848"/>
              <a:gd name="connsiteX66" fmla="*/ 1977081 w 2366522"/>
              <a:gd name="connsiteY66" fmla="*/ 1202724 h 1795848"/>
              <a:gd name="connsiteX67" fmla="*/ 1935892 w 2366522"/>
              <a:gd name="connsiteY67" fmla="*/ 1252151 h 1795848"/>
              <a:gd name="connsiteX68" fmla="*/ 1845275 w 2366522"/>
              <a:gd name="connsiteY68" fmla="*/ 1293340 h 1795848"/>
              <a:gd name="connsiteX69" fmla="*/ 1820562 w 2366522"/>
              <a:gd name="connsiteY69" fmla="*/ 1318054 h 1795848"/>
              <a:gd name="connsiteX70" fmla="*/ 1771135 w 2366522"/>
              <a:gd name="connsiteY70" fmla="*/ 1334529 h 1795848"/>
              <a:gd name="connsiteX71" fmla="*/ 1614616 w 2366522"/>
              <a:gd name="connsiteY71" fmla="*/ 1351005 h 1795848"/>
              <a:gd name="connsiteX72" fmla="*/ 1606378 w 2366522"/>
              <a:gd name="connsiteY72" fmla="*/ 1375719 h 1795848"/>
              <a:gd name="connsiteX73" fmla="*/ 1598140 w 2366522"/>
              <a:gd name="connsiteY73" fmla="*/ 1408670 h 1795848"/>
              <a:gd name="connsiteX74" fmla="*/ 1581664 w 2366522"/>
              <a:gd name="connsiteY74" fmla="*/ 1433383 h 1795848"/>
              <a:gd name="connsiteX75" fmla="*/ 1548713 w 2366522"/>
              <a:gd name="connsiteY75" fmla="*/ 1458097 h 1795848"/>
              <a:gd name="connsiteX76" fmla="*/ 1458097 w 2366522"/>
              <a:gd name="connsiteY76" fmla="*/ 1474573 h 1795848"/>
              <a:gd name="connsiteX77" fmla="*/ 1153297 w 2366522"/>
              <a:gd name="connsiteY77" fmla="*/ 1474573 h 1795848"/>
              <a:gd name="connsiteX78" fmla="*/ 1128583 w 2366522"/>
              <a:gd name="connsiteY78" fmla="*/ 1458097 h 1795848"/>
              <a:gd name="connsiteX79" fmla="*/ 1079156 w 2366522"/>
              <a:gd name="connsiteY79" fmla="*/ 1408670 h 1795848"/>
              <a:gd name="connsiteX80" fmla="*/ 1079156 w 2366522"/>
              <a:gd name="connsiteY80" fmla="*/ 1556951 h 1795848"/>
              <a:gd name="connsiteX81" fmla="*/ 980302 w 2366522"/>
              <a:gd name="connsiteY81" fmla="*/ 1565189 h 1795848"/>
              <a:gd name="connsiteX82" fmla="*/ 947351 w 2366522"/>
              <a:gd name="connsiteY82" fmla="*/ 1573427 h 1795848"/>
              <a:gd name="connsiteX83" fmla="*/ 939113 w 2366522"/>
              <a:gd name="connsiteY83" fmla="*/ 1606378 h 1795848"/>
              <a:gd name="connsiteX84" fmla="*/ 930875 w 2366522"/>
              <a:gd name="connsiteY84" fmla="*/ 1713470 h 1795848"/>
              <a:gd name="connsiteX85" fmla="*/ 906162 w 2366522"/>
              <a:gd name="connsiteY85" fmla="*/ 1729946 h 1795848"/>
              <a:gd name="connsiteX86" fmla="*/ 881448 w 2366522"/>
              <a:gd name="connsiteY86" fmla="*/ 1754659 h 1795848"/>
              <a:gd name="connsiteX87" fmla="*/ 807308 w 2366522"/>
              <a:gd name="connsiteY87" fmla="*/ 1795848 h 1795848"/>
              <a:gd name="connsiteX88" fmla="*/ 675502 w 2366522"/>
              <a:gd name="connsiteY88" fmla="*/ 1787610 h 1795848"/>
              <a:gd name="connsiteX89" fmla="*/ 642551 w 2366522"/>
              <a:gd name="connsiteY89" fmla="*/ 1738183 h 1795848"/>
              <a:gd name="connsiteX90" fmla="*/ 626075 w 2366522"/>
              <a:gd name="connsiteY90" fmla="*/ 1713470 h 1795848"/>
              <a:gd name="connsiteX91" fmla="*/ 609600 w 2366522"/>
              <a:gd name="connsiteY91" fmla="*/ 1515762 h 1795848"/>
              <a:gd name="connsiteX92" fmla="*/ 584886 w 2366522"/>
              <a:gd name="connsiteY92" fmla="*/ 1499286 h 1795848"/>
              <a:gd name="connsiteX93" fmla="*/ 560173 w 2366522"/>
              <a:gd name="connsiteY93" fmla="*/ 1491048 h 1795848"/>
              <a:gd name="connsiteX94" fmla="*/ 502508 w 2366522"/>
              <a:gd name="connsiteY94" fmla="*/ 1466335 h 1795848"/>
              <a:gd name="connsiteX95" fmla="*/ 477794 w 2366522"/>
              <a:gd name="connsiteY95" fmla="*/ 1441621 h 1795848"/>
              <a:gd name="connsiteX96" fmla="*/ 444843 w 2366522"/>
              <a:gd name="connsiteY96" fmla="*/ 1425146 h 1795848"/>
              <a:gd name="connsiteX97" fmla="*/ 420129 w 2366522"/>
              <a:gd name="connsiteY97" fmla="*/ 1408670 h 1795848"/>
              <a:gd name="connsiteX98" fmla="*/ 411892 w 2366522"/>
              <a:gd name="connsiteY98" fmla="*/ 1383956 h 1795848"/>
              <a:gd name="connsiteX99" fmla="*/ 387178 w 2366522"/>
              <a:gd name="connsiteY99" fmla="*/ 1367481 h 1795848"/>
              <a:gd name="connsiteX100" fmla="*/ 238897 w 2366522"/>
              <a:gd name="connsiteY100" fmla="*/ 1359243 h 1795848"/>
              <a:gd name="connsiteX101" fmla="*/ 164756 w 2366522"/>
              <a:gd name="connsiteY101" fmla="*/ 1285102 h 1795848"/>
              <a:gd name="connsiteX102" fmla="*/ 123567 w 2366522"/>
              <a:gd name="connsiteY102" fmla="*/ 1235675 h 1795848"/>
              <a:gd name="connsiteX103" fmla="*/ 115329 w 2366522"/>
              <a:gd name="connsiteY103" fmla="*/ 1210962 h 1795848"/>
              <a:gd name="connsiteX104" fmla="*/ 107092 w 2366522"/>
              <a:gd name="connsiteY104" fmla="*/ 1128583 h 1795848"/>
              <a:gd name="connsiteX105" fmla="*/ 107092 w 2366522"/>
              <a:gd name="connsiteY105" fmla="*/ 996778 h 1795848"/>
              <a:gd name="connsiteX106" fmla="*/ 131805 w 2366522"/>
              <a:gd name="connsiteY106" fmla="*/ 963827 h 1795848"/>
              <a:gd name="connsiteX107" fmla="*/ 172994 w 2366522"/>
              <a:gd name="connsiteY107" fmla="*/ 914400 h 1795848"/>
              <a:gd name="connsiteX108" fmla="*/ 197708 w 2366522"/>
              <a:gd name="connsiteY108" fmla="*/ 897924 h 1795848"/>
              <a:gd name="connsiteX109" fmla="*/ 181232 w 2366522"/>
              <a:gd name="connsiteY109" fmla="*/ 864973 h 179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366522" h="1795848">
                <a:moveTo>
                  <a:pt x="181232" y="864973"/>
                </a:moveTo>
                <a:cubicBezTo>
                  <a:pt x="157891" y="858108"/>
                  <a:pt x="97847" y="866190"/>
                  <a:pt x="57664" y="856735"/>
                </a:cubicBezTo>
                <a:cubicBezTo>
                  <a:pt x="40674" y="852737"/>
                  <a:pt x="36998" y="807164"/>
                  <a:pt x="32951" y="799070"/>
                </a:cubicBezTo>
                <a:cubicBezTo>
                  <a:pt x="24096" y="781359"/>
                  <a:pt x="0" y="749643"/>
                  <a:pt x="0" y="749643"/>
                </a:cubicBezTo>
                <a:cubicBezTo>
                  <a:pt x="2746" y="691978"/>
                  <a:pt x="1077" y="633933"/>
                  <a:pt x="8237" y="576648"/>
                </a:cubicBezTo>
                <a:cubicBezTo>
                  <a:pt x="9465" y="566824"/>
                  <a:pt x="16982" y="558120"/>
                  <a:pt x="24713" y="551935"/>
                </a:cubicBezTo>
                <a:cubicBezTo>
                  <a:pt x="30085" y="547638"/>
                  <a:pt x="80225" y="535997"/>
                  <a:pt x="82378" y="535459"/>
                </a:cubicBezTo>
                <a:cubicBezTo>
                  <a:pt x="90616" y="529967"/>
                  <a:pt x="98236" y="523411"/>
                  <a:pt x="107092" y="518983"/>
                </a:cubicBezTo>
                <a:cubicBezTo>
                  <a:pt x="142652" y="501203"/>
                  <a:pt x="218472" y="504079"/>
                  <a:pt x="238897" y="502508"/>
                </a:cubicBezTo>
                <a:cubicBezTo>
                  <a:pt x="280078" y="378964"/>
                  <a:pt x="202243" y="620360"/>
                  <a:pt x="255373" y="205946"/>
                </a:cubicBezTo>
                <a:cubicBezTo>
                  <a:pt x="261274" y="159917"/>
                  <a:pt x="283513" y="158123"/>
                  <a:pt x="313037" y="148281"/>
                </a:cubicBezTo>
                <a:cubicBezTo>
                  <a:pt x="360151" y="101167"/>
                  <a:pt x="312873" y="143235"/>
                  <a:pt x="370702" y="107092"/>
                </a:cubicBezTo>
                <a:cubicBezTo>
                  <a:pt x="382345" y="99815"/>
                  <a:pt x="390906" y="87477"/>
                  <a:pt x="403654" y="82378"/>
                </a:cubicBezTo>
                <a:cubicBezTo>
                  <a:pt x="419162" y="76175"/>
                  <a:pt x="436605" y="76886"/>
                  <a:pt x="453081" y="74140"/>
                </a:cubicBezTo>
                <a:cubicBezTo>
                  <a:pt x="511037" y="54821"/>
                  <a:pt x="439490" y="79965"/>
                  <a:pt x="510746" y="49427"/>
                </a:cubicBezTo>
                <a:cubicBezTo>
                  <a:pt x="518727" y="46007"/>
                  <a:pt x="527221" y="43935"/>
                  <a:pt x="535459" y="41189"/>
                </a:cubicBezTo>
                <a:cubicBezTo>
                  <a:pt x="598616" y="43935"/>
                  <a:pt x="662632" y="38686"/>
                  <a:pt x="724929" y="49427"/>
                </a:cubicBezTo>
                <a:cubicBezTo>
                  <a:pt x="744442" y="52791"/>
                  <a:pt x="755571" y="76116"/>
                  <a:pt x="774356" y="82378"/>
                </a:cubicBezTo>
                <a:lnTo>
                  <a:pt x="799070" y="90616"/>
                </a:lnTo>
                <a:cubicBezTo>
                  <a:pt x="807308" y="98854"/>
                  <a:pt x="816325" y="106379"/>
                  <a:pt x="823783" y="115329"/>
                </a:cubicBezTo>
                <a:cubicBezTo>
                  <a:pt x="830121" y="122935"/>
                  <a:pt x="830654" y="137642"/>
                  <a:pt x="840259" y="140043"/>
                </a:cubicBezTo>
                <a:cubicBezTo>
                  <a:pt x="856463" y="144094"/>
                  <a:pt x="873210" y="134551"/>
                  <a:pt x="889686" y="131805"/>
                </a:cubicBezTo>
                <a:cubicBezTo>
                  <a:pt x="945253" y="76238"/>
                  <a:pt x="917009" y="89746"/>
                  <a:pt x="963827" y="74140"/>
                </a:cubicBezTo>
                <a:cubicBezTo>
                  <a:pt x="979347" y="58620"/>
                  <a:pt x="992609" y="42126"/>
                  <a:pt x="1013254" y="32951"/>
                </a:cubicBezTo>
                <a:cubicBezTo>
                  <a:pt x="1029124" y="25898"/>
                  <a:pt x="1062681" y="16475"/>
                  <a:pt x="1062681" y="16475"/>
                </a:cubicBezTo>
                <a:cubicBezTo>
                  <a:pt x="1081666" y="19639"/>
                  <a:pt x="1116541" y="22811"/>
                  <a:pt x="1136821" y="32951"/>
                </a:cubicBezTo>
                <a:cubicBezTo>
                  <a:pt x="1145677" y="37379"/>
                  <a:pt x="1153297" y="43935"/>
                  <a:pt x="1161535" y="49427"/>
                </a:cubicBezTo>
                <a:cubicBezTo>
                  <a:pt x="1177490" y="113246"/>
                  <a:pt x="1156734" y="54239"/>
                  <a:pt x="1194486" y="107092"/>
                </a:cubicBezTo>
                <a:cubicBezTo>
                  <a:pt x="1226296" y="151627"/>
                  <a:pt x="1191215" y="133460"/>
                  <a:pt x="1235675" y="148281"/>
                </a:cubicBezTo>
                <a:cubicBezTo>
                  <a:pt x="1252151" y="145535"/>
                  <a:pt x="1269256" y="145325"/>
                  <a:pt x="1285102" y="140043"/>
                </a:cubicBezTo>
                <a:cubicBezTo>
                  <a:pt x="1294495" y="136912"/>
                  <a:pt x="1302457" y="130190"/>
                  <a:pt x="1309816" y="123567"/>
                </a:cubicBezTo>
                <a:cubicBezTo>
                  <a:pt x="1330021" y="105382"/>
                  <a:pt x="1344429" y="80309"/>
                  <a:pt x="1367481" y="65902"/>
                </a:cubicBezTo>
                <a:lnTo>
                  <a:pt x="1433383" y="24713"/>
                </a:lnTo>
                <a:cubicBezTo>
                  <a:pt x="1480064" y="27459"/>
                  <a:pt x="1527668" y="23317"/>
                  <a:pt x="1573427" y="32951"/>
                </a:cubicBezTo>
                <a:cubicBezTo>
                  <a:pt x="1583115" y="34991"/>
                  <a:pt x="1582901" y="50664"/>
                  <a:pt x="1589902" y="57665"/>
                </a:cubicBezTo>
                <a:cubicBezTo>
                  <a:pt x="1596903" y="64666"/>
                  <a:pt x="1606378" y="68648"/>
                  <a:pt x="1614616" y="74140"/>
                </a:cubicBezTo>
                <a:cubicBezTo>
                  <a:pt x="1672575" y="35502"/>
                  <a:pt x="1599079" y="79967"/>
                  <a:pt x="1680519" y="49427"/>
                </a:cubicBezTo>
                <a:cubicBezTo>
                  <a:pt x="1689789" y="45951"/>
                  <a:pt x="1695749" y="35796"/>
                  <a:pt x="1705232" y="32951"/>
                </a:cubicBezTo>
                <a:cubicBezTo>
                  <a:pt x="1723830" y="27371"/>
                  <a:pt x="1743675" y="27459"/>
                  <a:pt x="1762897" y="24713"/>
                </a:cubicBezTo>
                <a:cubicBezTo>
                  <a:pt x="1771135" y="21967"/>
                  <a:pt x="1779629" y="19895"/>
                  <a:pt x="1787610" y="16475"/>
                </a:cubicBezTo>
                <a:cubicBezTo>
                  <a:pt x="1798897" y="11638"/>
                  <a:pt x="1808289" y="423"/>
                  <a:pt x="1820562" y="0"/>
                </a:cubicBezTo>
                <a:lnTo>
                  <a:pt x="2026508" y="8238"/>
                </a:lnTo>
                <a:cubicBezTo>
                  <a:pt x="2034746" y="16476"/>
                  <a:pt x="2044759" y="23258"/>
                  <a:pt x="2051221" y="32951"/>
                </a:cubicBezTo>
                <a:cubicBezTo>
                  <a:pt x="2056038" y="40176"/>
                  <a:pt x="2055576" y="49898"/>
                  <a:pt x="2059459" y="57665"/>
                </a:cubicBezTo>
                <a:cubicBezTo>
                  <a:pt x="2063887" y="66520"/>
                  <a:pt x="2070443" y="74140"/>
                  <a:pt x="2075935" y="82378"/>
                </a:cubicBezTo>
                <a:cubicBezTo>
                  <a:pt x="2079676" y="104821"/>
                  <a:pt x="2091266" y="182462"/>
                  <a:pt x="2100648" y="197708"/>
                </a:cubicBezTo>
                <a:cubicBezTo>
                  <a:pt x="2126718" y="240072"/>
                  <a:pt x="2149669" y="233135"/>
                  <a:pt x="2183027" y="255373"/>
                </a:cubicBezTo>
                <a:cubicBezTo>
                  <a:pt x="2197657" y="265126"/>
                  <a:pt x="2211206" y="276497"/>
                  <a:pt x="2224216" y="288324"/>
                </a:cubicBezTo>
                <a:cubicBezTo>
                  <a:pt x="2224253" y="288357"/>
                  <a:pt x="2285982" y="350091"/>
                  <a:pt x="2298356" y="362465"/>
                </a:cubicBezTo>
                <a:lnTo>
                  <a:pt x="2323070" y="387178"/>
                </a:lnTo>
                <a:cubicBezTo>
                  <a:pt x="2325816" y="395416"/>
                  <a:pt x="2327000" y="404352"/>
                  <a:pt x="2331308" y="411892"/>
                </a:cubicBezTo>
                <a:cubicBezTo>
                  <a:pt x="2371207" y="481716"/>
                  <a:pt x="2345370" y="412891"/>
                  <a:pt x="2364259" y="469556"/>
                </a:cubicBezTo>
                <a:cubicBezTo>
                  <a:pt x="2359238" y="549884"/>
                  <a:pt x="2386105" y="586935"/>
                  <a:pt x="2331308" y="626075"/>
                </a:cubicBezTo>
                <a:cubicBezTo>
                  <a:pt x="2321315" y="633213"/>
                  <a:pt x="2309340" y="637059"/>
                  <a:pt x="2298356" y="642551"/>
                </a:cubicBezTo>
                <a:cubicBezTo>
                  <a:pt x="2283912" y="700332"/>
                  <a:pt x="2278624" y="706968"/>
                  <a:pt x="2298356" y="790832"/>
                </a:cubicBezTo>
                <a:cubicBezTo>
                  <a:pt x="2301024" y="802173"/>
                  <a:pt x="2314832" y="807308"/>
                  <a:pt x="2323070" y="815546"/>
                </a:cubicBezTo>
                <a:cubicBezTo>
                  <a:pt x="2325816" y="829276"/>
                  <a:pt x="2328803" y="842959"/>
                  <a:pt x="2331308" y="856735"/>
                </a:cubicBezTo>
                <a:cubicBezTo>
                  <a:pt x="2334296" y="873169"/>
                  <a:pt x="2336270" y="889783"/>
                  <a:pt x="2339546" y="906162"/>
                </a:cubicBezTo>
                <a:cubicBezTo>
                  <a:pt x="2341766" y="917264"/>
                  <a:pt x="2345037" y="928129"/>
                  <a:pt x="2347783" y="939113"/>
                </a:cubicBezTo>
                <a:cubicBezTo>
                  <a:pt x="2345037" y="974810"/>
                  <a:pt x="2343987" y="1010679"/>
                  <a:pt x="2339546" y="1046205"/>
                </a:cubicBezTo>
                <a:cubicBezTo>
                  <a:pt x="2338469" y="1054822"/>
                  <a:pt x="2336125" y="1063694"/>
                  <a:pt x="2331308" y="1070919"/>
                </a:cubicBezTo>
                <a:cubicBezTo>
                  <a:pt x="2310588" y="1101998"/>
                  <a:pt x="2310093" y="1091779"/>
                  <a:pt x="2281881" y="1103870"/>
                </a:cubicBezTo>
                <a:cubicBezTo>
                  <a:pt x="2270593" y="1108708"/>
                  <a:pt x="2260470" y="1116149"/>
                  <a:pt x="2248929" y="1120346"/>
                </a:cubicBezTo>
                <a:cubicBezTo>
                  <a:pt x="2203359" y="1136917"/>
                  <a:pt x="2192966" y="1135527"/>
                  <a:pt x="2150075" y="1145059"/>
                </a:cubicBezTo>
                <a:cubicBezTo>
                  <a:pt x="2139023" y="1147515"/>
                  <a:pt x="2128358" y="1151893"/>
                  <a:pt x="2117124" y="1153297"/>
                </a:cubicBezTo>
                <a:cubicBezTo>
                  <a:pt x="2084314" y="1157398"/>
                  <a:pt x="2051221" y="1158789"/>
                  <a:pt x="2018270" y="1161535"/>
                </a:cubicBezTo>
                <a:cubicBezTo>
                  <a:pt x="1974331" y="1227440"/>
                  <a:pt x="2032002" y="1147801"/>
                  <a:pt x="1977081" y="1202724"/>
                </a:cubicBezTo>
                <a:cubicBezTo>
                  <a:pt x="1912292" y="1267515"/>
                  <a:pt x="2016850" y="1184686"/>
                  <a:pt x="1935892" y="1252151"/>
                </a:cubicBezTo>
                <a:cubicBezTo>
                  <a:pt x="1909737" y="1273946"/>
                  <a:pt x="1876900" y="1282798"/>
                  <a:pt x="1845275" y="1293340"/>
                </a:cubicBezTo>
                <a:cubicBezTo>
                  <a:pt x="1837037" y="1301578"/>
                  <a:pt x="1830746" y="1312396"/>
                  <a:pt x="1820562" y="1318054"/>
                </a:cubicBezTo>
                <a:cubicBezTo>
                  <a:pt x="1805381" y="1326488"/>
                  <a:pt x="1787611" y="1329037"/>
                  <a:pt x="1771135" y="1334529"/>
                </a:cubicBezTo>
                <a:cubicBezTo>
                  <a:pt x="1704657" y="1356688"/>
                  <a:pt x="1755099" y="1342225"/>
                  <a:pt x="1614616" y="1351005"/>
                </a:cubicBezTo>
                <a:cubicBezTo>
                  <a:pt x="1611870" y="1359243"/>
                  <a:pt x="1608764" y="1367370"/>
                  <a:pt x="1606378" y="1375719"/>
                </a:cubicBezTo>
                <a:cubicBezTo>
                  <a:pt x="1603268" y="1386605"/>
                  <a:pt x="1602600" y="1398264"/>
                  <a:pt x="1598140" y="1408670"/>
                </a:cubicBezTo>
                <a:cubicBezTo>
                  <a:pt x="1594240" y="1417770"/>
                  <a:pt x="1588665" y="1426382"/>
                  <a:pt x="1581664" y="1433383"/>
                </a:cubicBezTo>
                <a:cubicBezTo>
                  <a:pt x="1571956" y="1443091"/>
                  <a:pt x="1560634" y="1451285"/>
                  <a:pt x="1548713" y="1458097"/>
                </a:cubicBezTo>
                <a:cubicBezTo>
                  <a:pt x="1527379" y="1470288"/>
                  <a:pt x="1470455" y="1473028"/>
                  <a:pt x="1458097" y="1474573"/>
                </a:cubicBezTo>
                <a:cubicBezTo>
                  <a:pt x="1348120" y="1511227"/>
                  <a:pt x="1406055" y="1495066"/>
                  <a:pt x="1153297" y="1474573"/>
                </a:cubicBezTo>
                <a:cubicBezTo>
                  <a:pt x="1143429" y="1473773"/>
                  <a:pt x="1135983" y="1464675"/>
                  <a:pt x="1128583" y="1458097"/>
                </a:cubicBezTo>
                <a:cubicBezTo>
                  <a:pt x="1111168" y="1442617"/>
                  <a:pt x="1079156" y="1408670"/>
                  <a:pt x="1079156" y="1408670"/>
                </a:cubicBezTo>
                <a:cubicBezTo>
                  <a:pt x="1083545" y="1439389"/>
                  <a:pt x="1101865" y="1535989"/>
                  <a:pt x="1079156" y="1556951"/>
                </a:cubicBezTo>
                <a:cubicBezTo>
                  <a:pt x="1054859" y="1579379"/>
                  <a:pt x="1013253" y="1562443"/>
                  <a:pt x="980302" y="1565189"/>
                </a:cubicBezTo>
                <a:cubicBezTo>
                  <a:pt x="969318" y="1567935"/>
                  <a:pt x="955357" y="1565421"/>
                  <a:pt x="947351" y="1573427"/>
                </a:cubicBezTo>
                <a:cubicBezTo>
                  <a:pt x="939345" y="1581433"/>
                  <a:pt x="940436" y="1595134"/>
                  <a:pt x="939113" y="1606378"/>
                </a:cubicBezTo>
                <a:cubicBezTo>
                  <a:pt x="934930" y="1641936"/>
                  <a:pt x="940100" y="1678876"/>
                  <a:pt x="930875" y="1713470"/>
                </a:cubicBezTo>
                <a:cubicBezTo>
                  <a:pt x="928324" y="1723036"/>
                  <a:pt x="913768" y="1723608"/>
                  <a:pt x="906162" y="1729946"/>
                </a:cubicBezTo>
                <a:cubicBezTo>
                  <a:pt x="897212" y="1737404"/>
                  <a:pt x="890644" y="1747507"/>
                  <a:pt x="881448" y="1754659"/>
                </a:cubicBezTo>
                <a:cubicBezTo>
                  <a:pt x="838959" y="1787706"/>
                  <a:pt x="844595" y="1783418"/>
                  <a:pt x="807308" y="1795848"/>
                </a:cubicBezTo>
                <a:cubicBezTo>
                  <a:pt x="763373" y="1793102"/>
                  <a:pt x="718579" y="1796679"/>
                  <a:pt x="675502" y="1787610"/>
                </a:cubicBezTo>
                <a:cubicBezTo>
                  <a:pt x="649322" y="1782099"/>
                  <a:pt x="650989" y="1755060"/>
                  <a:pt x="642551" y="1738183"/>
                </a:cubicBezTo>
                <a:cubicBezTo>
                  <a:pt x="638123" y="1729328"/>
                  <a:pt x="631567" y="1721708"/>
                  <a:pt x="626075" y="1713470"/>
                </a:cubicBezTo>
                <a:cubicBezTo>
                  <a:pt x="620583" y="1647567"/>
                  <a:pt x="622089" y="1580703"/>
                  <a:pt x="609600" y="1515762"/>
                </a:cubicBezTo>
                <a:cubicBezTo>
                  <a:pt x="607730" y="1506039"/>
                  <a:pt x="593742" y="1503714"/>
                  <a:pt x="584886" y="1499286"/>
                </a:cubicBezTo>
                <a:cubicBezTo>
                  <a:pt x="577119" y="1495403"/>
                  <a:pt x="567940" y="1494931"/>
                  <a:pt x="560173" y="1491048"/>
                </a:cubicBezTo>
                <a:cubicBezTo>
                  <a:pt x="503285" y="1462604"/>
                  <a:pt x="571084" y="1483479"/>
                  <a:pt x="502508" y="1466335"/>
                </a:cubicBezTo>
                <a:cubicBezTo>
                  <a:pt x="494270" y="1458097"/>
                  <a:pt x="487274" y="1448393"/>
                  <a:pt x="477794" y="1441621"/>
                </a:cubicBezTo>
                <a:cubicBezTo>
                  <a:pt x="467801" y="1434483"/>
                  <a:pt x="455505" y="1431239"/>
                  <a:pt x="444843" y="1425146"/>
                </a:cubicBezTo>
                <a:cubicBezTo>
                  <a:pt x="436247" y="1420234"/>
                  <a:pt x="428367" y="1414162"/>
                  <a:pt x="420129" y="1408670"/>
                </a:cubicBezTo>
                <a:cubicBezTo>
                  <a:pt x="417383" y="1400432"/>
                  <a:pt x="417317" y="1390737"/>
                  <a:pt x="411892" y="1383956"/>
                </a:cubicBezTo>
                <a:cubicBezTo>
                  <a:pt x="405707" y="1376225"/>
                  <a:pt x="396979" y="1368881"/>
                  <a:pt x="387178" y="1367481"/>
                </a:cubicBezTo>
                <a:cubicBezTo>
                  <a:pt x="338172" y="1360480"/>
                  <a:pt x="288324" y="1361989"/>
                  <a:pt x="238897" y="1359243"/>
                </a:cubicBezTo>
                <a:lnTo>
                  <a:pt x="164756" y="1285102"/>
                </a:lnTo>
                <a:cubicBezTo>
                  <a:pt x="146537" y="1266883"/>
                  <a:pt x="135037" y="1258614"/>
                  <a:pt x="123567" y="1235675"/>
                </a:cubicBezTo>
                <a:cubicBezTo>
                  <a:pt x="119684" y="1227908"/>
                  <a:pt x="118075" y="1219200"/>
                  <a:pt x="115329" y="1210962"/>
                </a:cubicBezTo>
                <a:cubicBezTo>
                  <a:pt x="112583" y="1183502"/>
                  <a:pt x="111288" y="1155859"/>
                  <a:pt x="107092" y="1128583"/>
                </a:cubicBezTo>
                <a:cubicBezTo>
                  <a:pt x="95658" y="1054261"/>
                  <a:pt x="64681" y="1177028"/>
                  <a:pt x="107092" y="996778"/>
                </a:cubicBezTo>
                <a:cubicBezTo>
                  <a:pt x="110237" y="983413"/>
                  <a:pt x="123825" y="974999"/>
                  <a:pt x="131805" y="963827"/>
                </a:cubicBezTo>
                <a:cubicBezTo>
                  <a:pt x="150863" y="937145"/>
                  <a:pt x="145845" y="937024"/>
                  <a:pt x="172994" y="914400"/>
                </a:cubicBezTo>
                <a:cubicBezTo>
                  <a:pt x="180600" y="908062"/>
                  <a:pt x="188852" y="902352"/>
                  <a:pt x="197708" y="897924"/>
                </a:cubicBezTo>
                <a:cubicBezTo>
                  <a:pt x="205475" y="894041"/>
                  <a:pt x="204573" y="871838"/>
                  <a:pt x="181232" y="864973"/>
                </a:cubicBezTo>
                <a:close/>
              </a:path>
            </a:pathLst>
          </a:custGeom>
          <a:solidFill>
            <a:srgbClr val="F6D294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26AA88-EF17-4103-B208-FE52B213B579}"/>
              </a:ext>
            </a:extLst>
          </p:cNvPr>
          <p:cNvSpPr txBox="1"/>
          <p:nvPr/>
        </p:nvSpPr>
        <p:spPr>
          <a:xfrm>
            <a:off x="4281380" y="2133600"/>
            <a:ext cx="1459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40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대를 보니 주문건수가 줄어들었군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7A8B295-7B69-42EE-BEA1-9294B9CFFB88}"/>
              </a:ext>
            </a:extLst>
          </p:cNvPr>
          <p:cNvSpPr/>
          <p:nvPr/>
        </p:nvSpPr>
        <p:spPr>
          <a:xfrm>
            <a:off x="1634429" y="3764099"/>
            <a:ext cx="2133600" cy="434953"/>
          </a:xfrm>
          <a:prstGeom prst="rect">
            <a:avLst/>
          </a:prstGeom>
          <a:solidFill>
            <a:srgbClr val="FAFCFB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C7308D-03A2-43C6-93E0-F397486D9DF5}"/>
              </a:ext>
            </a:extLst>
          </p:cNvPr>
          <p:cNvSpPr/>
          <p:nvPr/>
        </p:nvSpPr>
        <p:spPr>
          <a:xfrm>
            <a:off x="9349599" y="3709721"/>
            <a:ext cx="2435495" cy="465252"/>
          </a:xfrm>
          <a:prstGeom prst="rect">
            <a:avLst/>
          </a:prstGeom>
          <a:solidFill>
            <a:srgbClr val="FAFCFB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080E2F-403C-4A62-863B-9CFB2E83DD25}"/>
              </a:ext>
            </a:extLst>
          </p:cNvPr>
          <p:cNvSpPr/>
          <p:nvPr/>
        </p:nvSpPr>
        <p:spPr>
          <a:xfrm>
            <a:off x="1828800" y="4876800"/>
            <a:ext cx="1786552" cy="434953"/>
          </a:xfrm>
          <a:prstGeom prst="rect">
            <a:avLst/>
          </a:prstGeom>
          <a:solidFill>
            <a:srgbClr val="FAE96C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50AD6D-A606-466C-A62A-BAE388C5E76E}"/>
              </a:ext>
            </a:extLst>
          </p:cNvPr>
          <p:cNvSpPr/>
          <p:nvPr/>
        </p:nvSpPr>
        <p:spPr>
          <a:xfrm>
            <a:off x="9641884" y="4883867"/>
            <a:ext cx="1786552" cy="434953"/>
          </a:xfrm>
          <a:prstGeom prst="rect">
            <a:avLst/>
          </a:prstGeom>
          <a:solidFill>
            <a:srgbClr val="FAE96C"/>
          </a:solidFill>
          <a:ln>
            <a:noFill/>
          </a:ln>
          <a:scene3d>
            <a:camera prst="orthographicFront">
              <a:rot lat="0" lon="1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"/>
          <p:cNvSpPr txBox="1"/>
          <p:nvPr/>
        </p:nvSpPr>
        <p:spPr>
          <a:xfrm>
            <a:off x="1982086" y="3461504"/>
            <a:ext cx="613951" cy="29956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  <a:tab pos="76200" algn="l"/>
                <a:tab pos="114300" algn="l"/>
              </a:tabLst>
            </a:pPr>
            <a:r>
              <a:rPr lang="en-US" altLang="zh-CN" dirty="0"/>
              <a:t>		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18" charset="0"/>
              </a:rPr>
              <a:t>남자</a:t>
            </a:r>
            <a:endParaRPr lang="en-US" altLang="zh-CN" sz="1400" b="1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63500" algn="l"/>
                <a:tab pos="76200" algn="l"/>
                <a:tab pos="114300" algn="l"/>
              </a:tabLst>
            </a:pPr>
            <a:r>
              <a:rPr lang="en-US" altLang="zh-CN" sz="1602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2.940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63500" algn="l"/>
                <a:tab pos="76200" algn="l"/>
                <a:tab pos="1143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9.527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63500" algn="l"/>
                <a:tab pos="76200" algn="l"/>
                <a:tab pos="1143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7.395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63500" algn="l"/>
                <a:tab pos="76200" algn="l"/>
                <a:tab pos="114300" algn="l"/>
              </a:tabLst>
            </a:pPr>
            <a:r>
              <a:rPr lang="en-US" altLang="zh-CN" sz="1602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1.749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63500" algn="l"/>
                <a:tab pos="76200" algn="l"/>
                <a:tab pos="1143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맑은 고딕" pitchFamily="18" charset="0"/>
              </a:rPr>
              <a:t>0.770</a:t>
            </a:r>
            <a:endParaRPr lang="en-US" altLang="zh-CN" sz="16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63500" algn="l"/>
                <a:tab pos="76200" algn="l"/>
                <a:tab pos="1143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맑은 고딕" pitchFamily="18" charset="0"/>
              </a:rPr>
              <a:t>3.907</a:t>
            </a:r>
            <a:endParaRPr lang="en-US" altLang="zh-CN" sz="16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63500" algn="l"/>
                <a:tab pos="76200" algn="l"/>
                <a:tab pos="1143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26.288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842401" y="3479800"/>
            <a:ext cx="613951" cy="29956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  <a:tab pos="76200" algn="l"/>
                <a:tab pos="114300" algn="l"/>
              </a:tabLst>
            </a:pPr>
            <a:r>
              <a:rPr lang="en-US" altLang="zh-CN" dirty="0"/>
              <a:t>		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여자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63500" algn="l"/>
                <a:tab pos="76200" algn="l"/>
                <a:tab pos="114300" algn="l"/>
              </a:tabLst>
            </a:pPr>
            <a:r>
              <a:rPr lang="en-US" altLang="zh-CN" sz="1602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4.888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63500" algn="l"/>
                <a:tab pos="76200" algn="l"/>
                <a:tab pos="1143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9.848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63500" algn="l"/>
                <a:tab pos="76200" algn="l"/>
                <a:tab pos="1143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8.584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63500" algn="l"/>
                <a:tab pos="76200" algn="l"/>
                <a:tab pos="114300" algn="l"/>
              </a:tabLst>
            </a:pPr>
            <a:r>
              <a:rPr lang="en-US" altLang="zh-CN" sz="1602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13.706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63500" algn="l"/>
                <a:tab pos="76200" algn="l"/>
                <a:tab pos="1143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맑은 고딕" pitchFamily="18" charset="0"/>
              </a:rPr>
              <a:t>4.654</a:t>
            </a:r>
            <a:endParaRPr lang="en-US" altLang="zh-CN" sz="16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63500" algn="l"/>
                <a:tab pos="76200" algn="l"/>
                <a:tab pos="1143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맑은 고딕" pitchFamily="18" charset="0"/>
              </a:rPr>
              <a:t>6.393</a:t>
            </a:r>
            <a:endParaRPr lang="en-US" altLang="zh-CN" sz="16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63500" algn="l"/>
                <a:tab pos="76200" algn="l"/>
                <a:tab pos="1143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38.073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855200" y="3479800"/>
            <a:ext cx="391133" cy="29828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남자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38100" algn="l"/>
                <a:tab pos="50800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3.2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38100" algn="l"/>
                <a:tab pos="50800" algn="l"/>
              </a:tabLst>
            </a:pPr>
            <a:r>
              <a:rPr lang="en-US" altLang="zh-CN" dirty="0"/>
              <a:t>		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</a:rPr>
              <a:t>8.4</a:t>
            </a:r>
            <a:endParaRPr lang="en-US" altLang="zh-CN" sz="14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38100" algn="l"/>
                <a:tab pos="50800" algn="l"/>
              </a:tabLst>
            </a:pPr>
            <a:r>
              <a:rPr lang="en-US" altLang="zh-CN" dirty="0"/>
              <a:t>		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</a:rPr>
              <a:t>7.0</a:t>
            </a:r>
            <a:endParaRPr lang="en-US" altLang="zh-CN" sz="14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38100" algn="l"/>
                <a:tab pos="50800" algn="l"/>
              </a:tabLst>
            </a:pPr>
            <a:r>
              <a:rPr lang="en-US" altLang="zh-CN" dirty="0"/>
              <a:t>		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</a:rPr>
              <a:t>7.0</a:t>
            </a:r>
            <a:endParaRPr lang="en-US" altLang="zh-CN" sz="14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38100" algn="l"/>
                <a:tab pos="50800" algn="l"/>
              </a:tabLst>
            </a:pPr>
            <a:r>
              <a:rPr lang="en-US" altLang="zh-CN" dirty="0"/>
              <a:t>		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</a:rPr>
              <a:t>2.2</a:t>
            </a:r>
            <a:endParaRPr lang="en-US" altLang="zh-CN" sz="14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38100" algn="l"/>
                <a:tab pos="50800" algn="l"/>
              </a:tabLst>
            </a:pPr>
            <a:r>
              <a:rPr lang="en-US" altLang="zh-CN" dirty="0"/>
              <a:t>		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</a:rPr>
              <a:t>2.0</a:t>
            </a:r>
            <a:endParaRPr lang="en-US" altLang="zh-CN" sz="14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38100" algn="l"/>
                <a:tab pos="50800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29.8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769600" y="3479800"/>
            <a:ext cx="391133" cy="29828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  <a:tab pos="50800" algn="l"/>
                <a:tab pos="114300" algn="l"/>
              </a:tabLst>
            </a:pPr>
            <a:r>
              <a:rPr lang="en-US" altLang="zh-CN" dirty="0"/>
              <a:t>	</a:t>
            </a:r>
            <a:r>
              <a:rPr lang="en-US" altLang="zh-CN" sz="1400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여자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38100" algn="l"/>
                <a:tab pos="50800" algn="l"/>
                <a:tab pos="114300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 5.0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38100" algn="l"/>
                <a:tab pos="50800" algn="l"/>
                <a:tab pos="114300" algn="l"/>
              </a:tabLst>
            </a:pPr>
            <a:r>
              <a:rPr lang="en-US" altLang="zh-CN" dirty="0"/>
              <a:t>		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</a:rPr>
              <a:t>7.5</a:t>
            </a:r>
            <a:endParaRPr lang="en-US" altLang="zh-CN" sz="14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38100" algn="l"/>
                <a:tab pos="50800" algn="l"/>
                <a:tab pos="114300" algn="l"/>
              </a:tabLst>
            </a:pPr>
            <a:r>
              <a:rPr lang="en-US" altLang="zh-CN" dirty="0"/>
              <a:t>		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</a:rPr>
              <a:t>9,8</a:t>
            </a:r>
            <a:endParaRPr lang="en-US" altLang="zh-CN" sz="14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38100" algn="l"/>
                <a:tab pos="50800" algn="l"/>
                <a:tab pos="114300" algn="l"/>
              </a:tabLst>
            </a:pPr>
            <a:r>
              <a:rPr lang="en-US" altLang="zh-CN" dirty="0"/>
              <a:t>		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</a:rPr>
              <a:t>10.4</a:t>
            </a:r>
            <a:endParaRPr lang="en-US" altLang="zh-CN" sz="14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38100" algn="l"/>
                <a:tab pos="50800" algn="l"/>
                <a:tab pos="114300" algn="l"/>
              </a:tabLst>
            </a:pPr>
            <a:r>
              <a:rPr lang="en-US" altLang="zh-CN" dirty="0"/>
              <a:t>		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</a:rPr>
              <a:t>5.0</a:t>
            </a:r>
            <a:endParaRPr lang="en-US" altLang="zh-CN" sz="14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38100" algn="l"/>
                <a:tab pos="50800" algn="l"/>
                <a:tab pos="114300" algn="l"/>
              </a:tabLst>
            </a:pPr>
            <a:r>
              <a:rPr lang="en-US" altLang="zh-CN" dirty="0"/>
              <a:t>		 </a:t>
            </a: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</a:rPr>
              <a:t>7.0</a:t>
            </a:r>
            <a:endParaRPr lang="en-US" altLang="zh-CN" sz="1400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38100" algn="l"/>
                <a:tab pos="50800" algn="l"/>
                <a:tab pos="114300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44.7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3280EA-17EC-4AD9-B1D3-EB2A6D33B0A2}"/>
              </a:ext>
            </a:extLst>
          </p:cNvPr>
          <p:cNvSpPr txBox="1"/>
          <p:nvPr/>
        </p:nvSpPr>
        <p:spPr>
          <a:xfrm>
            <a:off x="5943600" y="3265856"/>
            <a:ext cx="1902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40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 주문건수가 예측을 하였을 때 가장 많이 줄어들었기 때문에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40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대를 중점으로 마케팅을 기획한다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CD5EB7A-B120-4003-B1FC-366F5BC43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445" y="304854"/>
            <a:ext cx="4984755" cy="134270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F436F84-DFAB-432A-AC51-A61049233E8A}"/>
              </a:ext>
            </a:extLst>
          </p:cNvPr>
          <p:cNvSpPr txBox="1"/>
          <p:nvPr/>
        </p:nvSpPr>
        <p:spPr>
          <a:xfrm>
            <a:off x="6804993" y="726247"/>
            <a:ext cx="999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강수량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없음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CECDFA-2138-47C8-B1D7-DDFD31AB56C8}"/>
              </a:ext>
            </a:extLst>
          </p:cNvPr>
          <p:cNvSpPr txBox="1"/>
          <p:nvPr/>
        </p:nvSpPr>
        <p:spPr>
          <a:xfrm>
            <a:off x="7861114" y="726247"/>
            <a:ext cx="113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평균기온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보통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D08464-1392-4D90-A31A-997A5ADDD129}"/>
              </a:ext>
            </a:extLst>
          </p:cNvPr>
          <p:cNvSpPr txBox="1"/>
          <p:nvPr/>
        </p:nvSpPr>
        <p:spPr>
          <a:xfrm>
            <a:off x="9141459" y="739891"/>
            <a:ext cx="1104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평균풍속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낮음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D71AC9-EA93-4A88-AEE1-F69667EA2EB0}"/>
              </a:ext>
            </a:extLst>
          </p:cNvPr>
          <p:cNvSpPr txBox="1"/>
          <p:nvPr/>
        </p:nvSpPr>
        <p:spPr>
          <a:xfrm>
            <a:off x="11088356" y="1011306"/>
            <a:ext cx="572784" cy="841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64D28D-C64C-45BA-9A87-1AE24CE90E7D}"/>
              </a:ext>
            </a:extLst>
          </p:cNvPr>
          <p:cNvSpPr txBox="1"/>
          <p:nvPr/>
        </p:nvSpPr>
        <p:spPr>
          <a:xfrm>
            <a:off x="10436619" y="739891"/>
            <a:ext cx="90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일교차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큼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8321CB-C118-487F-AC5A-356FAC3A5C1D}"/>
              </a:ext>
            </a:extLst>
          </p:cNvPr>
          <p:cNvSpPr txBox="1"/>
          <p:nvPr/>
        </p:nvSpPr>
        <p:spPr>
          <a:xfrm>
            <a:off x="5831561" y="5028753"/>
            <a:ext cx="21547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위와 같은 날씨 상황일 때 도봉구의 주문건수가 대체적으로 낮아졌으므로 이 날씨에 인력배치를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적게하고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적은 식자재의 준비를 </a:t>
            </a:r>
            <a:r>
              <a:rPr lang="ko-KR" altLang="en-US" sz="1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해야한다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057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C215D-ED4F-42ED-8014-8E6909F5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785179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reeform 3">
            <a:extLst>
              <a:ext uri="{FF2B5EF4-FFF2-40B4-BE49-F238E27FC236}">
                <a16:creationId xmlns:a16="http://schemas.microsoft.com/office/drawing/2014/main" id="{F7DDE2B0-A848-4320-8494-E12F25E80D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9FC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A086FFE5-6D4E-4304-B258-437A7D57C1A0}"/>
              </a:ext>
            </a:extLst>
          </p:cNvPr>
          <p:cNvSpPr/>
          <p:nvPr/>
        </p:nvSpPr>
        <p:spPr>
          <a:xfrm>
            <a:off x="251459" y="0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A36B6B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FDE67-1E0D-4B1C-843B-D32AE6C52FAD}"/>
              </a:ext>
            </a:extLst>
          </p:cNvPr>
          <p:cNvSpPr txBox="1"/>
          <p:nvPr/>
        </p:nvSpPr>
        <p:spPr>
          <a:xfrm>
            <a:off x="914400" y="9207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기대효과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CA7EE-58A3-4D21-89A2-2FB89C345B9D}"/>
              </a:ext>
            </a:extLst>
          </p:cNvPr>
          <p:cNvSpPr txBox="1"/>
          <p:nvPr/>
        </p:nvSpPr>
        <p:spPr>
          <a:xfrm>
            <a:off x="472440" y="564495"/>
            <a:ext cx="280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주문예측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정보제공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64D5AF7F-AB90-481F-993C-EF902BE34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100" y="9443"/>
            <a:ext cx="368300" cy="469900"/>
          </a:xfrm>
          <a:prstGeom prst="rect">
            <a:avLst/>
          </a:prstGeom>
          <a:noFill/>
        </p:spPr>
      </p:pic>
      <p:sp>
        <p:nvSpPr>
          <p:cNvPr id="11" name="Freeform 3">
            <a:extLst>
              <a:ext uri="{FF2B5EF4-FFF2-40B4-BE49-F238E27FC236}">
                <a16:creationId xmlns:a16="http://schemas.microsoft.com/office/drawing/2014/main" id="{8FF9D5B0-8454-42D4-A37F-0D9FB5E0B243}"/>
              </a:ext>
            </a:extLst>
          </p:cNvPr>
          <p:cNvSpPr/>
          <p:nvPr/>
        </p:nvSpPr>
        <p:spPr>
          <a:xfrm>
            <a:off x="715010" y="1311909"/>
            <a:ext cx="2575560" cy="462280"/>
          </a:xfrm>
          <a:custGeom>
            <a:avLst/>
            <a:gdLst>
              <a:gd name="connsiteX0" fmla="*/ 0 w 2575560"/>
              <a:gd name="connsiteY0" fmla="*/ 77089 h 462280"/>
              <a:gd name="connsiteX1" fmla="*/ 77050 w 2575560"/>
              <a:gd name="connsiteY1" fmla="*/ 0 h 462280"/>
              <a:gd name="connsiteX2" fmla="*/ 2498471 w 2575560"/>
              <a:gd name="connsiteY2" fmla="*/ 0 h 462280"/>
              <a:gd name="connsiteX3" fmla="*/ 2575560 w 2575560"/>
              <a:gd name="connsiteY3" fmla="*/ 77089 h 462280"/>
              <a:gd name="connsiteX4" fmla="*/ 2575560 w 2575560"/>
              <a:gd name="connsiteY4" fmla="*/ 385191 h 462280"/>
              <a:gd name="connsiteX5" fmla="*/ 2498471 w 2575560"/>
              <a:gd name="connsiteY5" fmla="*/ 462280 h 462280"/>
              <a:gd name="connsiteX6" fmla="*/ 77050 w 2575560"/>
              <a:gd name="connsiteY6" fmla="*/ 462280 h 462280"/>
              <a:gd name="connsiteX7" fmla="*/ 0 w 2575560"/>
              <a:gd name="connsiteY7" fmla="*/ 385191 h 462280"/>
              <a:gd name="connsiteX8" fmla="*/ 0 w 2575560"/>
              <a:gd name="connsiteY8" fmla="*/ 77089 h 462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575560" h="462280">
                <a:moveTo>
                  <a:pt x="0" y="77089"/>
                </a:moveTo>
                <a:cubicBezTo>
                  <a:pt x="0" y="34544"/>
                  <a:pt x="34493" y="0"/>
                  <a:pt x="77050" y="0"/>
                </a:cubicBezTo>
                <a:lnTo>
                  <a:pt x="2498471" y="0"/>
                </a:lnTo>
                <a:cubicBezTo>
                  <a:pt x="2541015" y="0"/>
                  <a:pt x="2575560" y="34544"/>
                  <a:pt x="2575560" y="77089"/>
                </a:cubicBezTo>
                <a:lnTo>
                  <a:pt x="2575560" y="385191"/>
                </a:lnTo>
                <a:cubicBezTo>
                  <a:pt x="2575560" y="427736"/>
                  <a:pt x="2541015" y="462280"/>
                  <a:pt x="2498471" y="462280"/>
                </a:cubicBezTo>
                <a:lnTo>
                  <a:pt x="77050" y="462280"/>
                </a:lnTo>
                <a:cubicBezTo>
                  <a:pt x="34493" y="462280"/>
                  <a:pt x="0" y="427736"/>
                  <a:pt x="0" y="385191"/>
                </a:cubicBezTo>
                <a:lnTo>
                  <a:pt x="0" y="77089"/>
                </a:lnTo>
              </a:path>
            </a:pathLst>
          </a:custGeom>
          <a:solidFill>
            <a:srgbClr val="8C464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635FC7B7-D3D6-4F7B-AA74-688F04BADF7F}"/>
              </a:ext>
            </a:extLst>
          </p:cNvPr>
          <p:cNvSpPr/>
          <p:nvPr/>
        </p:nvSpPr>
        <p:spPr>
          <a:xfrm>
            <a:off x="708660" y="1305559"/>
            <a:ext cx="2588260" cy="474980"/>
          </a:xfrm>
          <a:custGeom>
            <a:avLst/>
            <a:gdLst>
              <a:gd name="connsiteX0" fmla="*/ 6350 w 2588260"/>
              <a:gd name="connsiteY0" fmla="*/ 83439 h 474980"/>
              <a:gd name="connsiteX1" fmla="*/ 83400 w 2588260"/>
              <a:gd name="connsiteY1" fmla="*/ 6350 h 474980"/>
              <a:gd name="connsiteX2" fmla="*/ 2504821 w 2588260"/>
              <a:gd name="connsiteY2" fmla="*/ 6350 h 474980"/>
              <a:gd name="connsiteX3" fmla="*/ 2581910 w 2588260"/>
              <a:gd name="connsiteY3" fmla="*/ 83439 h 474980"/>
              <a:gd name="connsiteX4" fmla="*/ 2581910 w 2588260"/>
              <a:gd name="connsiteY4" fmla="*/ 391541 h 474980"/>
              <a:gd name="connsiteX5" fmla="*/ 2504821 w 2588260"/>
              <a:gd name="connsiteY5" fmla="*/ 468630 h 474980"/>
              <a:gd name="connsiteX6" fmla="*/ 83400 w 2588260"/>
              <a:gd name="connsiteY6" fmla="*/ 468630 h 474980"/>
              <a:gd name="connsiteX7" fmla="*/ 6350 w 2588260"/>
              <a:gd name="connsiteY7" fmla="*/ 391541 h 474980"/>
              <a:gd name="connsiteX8" fmla="*/ 6350 w 2588260"/>
              <a:gd name="connsiteY8" fmla="*/ 83439 h 4749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588260" h="474980">
                <a:moveTo>
                  <a:pt x="6350" y="83439"/>
                </a:moveTo>
                <a:cubicBezTo>
                  <a:pt x="6350" y="40894"/>
                  <a:pt x="40843" y="6350"/>
                  <a:pt x="83400" y="6350"/>
                </a:cubicBezTo>
                <a:lnTo>
                  <a:pt x="2504821" y="6350"/>
                </a:lnTo>
                <a:cubicBezTo>
                  <a:pt x="2547365" y="6350"/>
                  <a:pt x="2581910" y="40894"/>
                  <a:pt x="2581910" y="83439"/>
                </a:cubicBezTo>
                <a:lnTo>
                  <a:pt x="2581910" y="391541"/>
                </a:lnTo>
                <a:cubicBezTo>
                  <a:pt x="2581910" y="434086"/>
                  <a:pt x="2547365" y="468630"/>
                  <a:pt x="2504821" y="468630"/>
                </a:cubicBezTo>
                <a:lnTo>
                  <a:pt x="83400" y="468630"/>
                </a:lnTo>
                <a:cubicBezTo>
                  <a:pt x="40843" y="468630"/>
                  <a:pt x="6350" y="434086"/>
                  <a:pt x="6350" y="391541"/>
                </a:cubicBezTo>
                <a:lnTo>
                  <a:pt x="6350" y="8343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EE8D49B5-595C-484C-B09E-D0C1A2402767}"/>
              </a:ext>
            </a:extLst>
          </p:cNvPr>
          <p:cNvSpPr/>
          <p:nvPr/>
        </p:nvSpPr>
        <p:spPr>
          <a:xfrm>
            <a:off x="2562860" y="1750059"/>
            <a:ext cx="3375914" cy="50800"/>
          </a:xfrm>
          <a:custGeom>
            <a:avLst/>
            <a:gdLst>
              <a:gd name="connsiteX0" fmla="*/ 12700 w 3375914"/>
              <a:gd name="connsiteY0" fmla="*/ 12700 h 50800"/>
              <a:gd name="connsiteX1" fmla="*/ 3363214 w 3375914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75914" h="50800">
                <a:moveTo>
                  <a:pt x="12700" y="12700"/>
                </a:moveTo>
                <a:lnTo>
                  <a:pt x="3363214" y="12700"/>
                </a:lnTo>
              </a:path>
            </a:pathLst>
          </a:custGeom>
          <a:ln w="25400">
            <a:solidFill>
              <a:srgbClr val="8C464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B792B-7CEF-4FBC-A191-D1C768BB5514}"/>
              </a:ext>
            </a:extLst>
          </p:cNvPr>
          <p:cNvSpPr txBox="1"/>
          <p:nvPr/>
        </p:nvSpPr>
        <p:spPr>
          <a:xfrm>
            <a:off x="1353592" y="1374377"/>
            <a:ext cx="205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활용 방안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9BEE883-C255-469F-B8D7-E5CEE80A2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14036"/>
            <a:ext cx="11430970" cy="39184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D39219-93B5-46A5-AB19-C62539425E2C}"/>
              </a:ext>
            </a:extLst>
          </p:cNvPr>
          <p:cNvSpPr txBox="1"/>
          <p:nvPr/>
        </p:nvSpPr>
        <p:spPr>
          <a:xfrm>
            <a:off x="1874520" y="4267200"/>
            <a:ext cx="3352800" cy="369332"/>
          </a:xfrm>
          <a:prstGeom prst="rect">
            <a:avLst/>
          </a:prstGeom>
          <a:solidFill>
            <a:srgbClr val="F9FCFB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치킨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중국음식의 주문량을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D1052-3887-4352-9CE7-67B273FF77D4}"/>
              </a:ext>
            </a:extLst>
          </p:cNvPr>
          <p:cNvSpPr txBox="1"/>
          <p:nvPr/>
        </p:nvSpPr>
        <p:spPr>
          <a:xfrm>
            <a:off x="7086600" y="5077462"/>
            <a:ext cx="2895600" cy="485138"/>
          </a:xfrm>
          <a:prstGeom prst="rect">
            <a:avLst/>
          </a:prstGeom>
          <a:solidFill>
            <a:srgbClr val="F9FCFB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824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D3F34-E268-41EF-A466-D99DBB5E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A7D11-543A-4055-BEB7-C81F3DF5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B626EA6-8B18-4FCB-A63C-5407305071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9FCFB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9DE042-FF3E-44BC-8875-DF174F279B3F}"/>
              </a:ext>
            </a:extLst>
          </p:cNvPr>
          <p:cNvSpPr/>
          <p:nvPr/>
        </p:nvSpPr>
        <p:spPr>
          <a:xfrm>
            <a:off x="4690640" y="3438593"/>
            <a:ext cx="542320" cy="581471"/>
          </a:xfrm>
          <a:prstGeom prst="rect">
            <a:avLst/>
          </a:prstGeom>
          <a:solidFill>
            <a:srgbClr val="E08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C9DEBE-9BF5-4913-9DB6-324E8DF51E0A}"/>
              </a:ext>
            </a:extLst>
          </p:cNvPr>
          <p:cNvSpPr/>
          <p:nvPr/>
        </p:nvSpPr>
        <p:spPr>
          <a:xfrm>
            <a:off x="6735810" y="3438593"/>
            <a:ext cx="542320" cy="581471"/>
          </a:xfrm>
          <a:prstGeom prst="rect">
            <a:avLst/>
          </a:prstGeom>
          <a:solidFill>
            <a:srgbClr val="A3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F2A6CC-8DEE-4C17-9898-857BA00F456A}"/>
              </a:ext>
            </a:extLst>
          </p:cNvPr>
          <p:cNvSpPr/>
          <p:nvPr/>
        </p:nvSpPr>
        <p:spPr>
          <a:xfrm>
            <a:off x="5372363" y="3438593"/>
            <a:ext cx="542320" cy="581471"/>
          </a:xfrm>
          <a:prstGeom prst="rect">
            <a:avLst/>
          </a:prstGeom>
          <a:solidFill>
            <a:srgbClr val="79A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CA184-9BC4-49AA-AB90-A557258F3755}"/>
              </a:ext>
            </a:extLst>
          </p:cNvPr>
          <p:cNvSpPr/>
          <p:nvPr/>
        </p:nvSpPr>
        <p:spPr>
          <a:xfrm>
            <a:off x="6054086" y="3438593"/>
            <a:ext cx="542320" cy="581471"/>
          </a:xfrm>
          <a:prstGeom prst="rect">
            <a:avLst/>
          </a:prstGeom>
          <a:solidFill>
            <a:srgbClr val="F1B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id="{1731E37E-8F9A-4EE4-9BD5-4E8B4F06D1D7}"/>
              </a:ext>
            </a:extLst>
          </p:cNvPr>
          <p:cNvSpPr txBox="1">
            <a:spLocks/>
          </p:cNvSpPr>
          <p:nvPr/>
        </p:nvSpPr>
        <p:spPr>
          <a:xfrm>
            <a:off x="5257800" y="2667000"/>
            <a:ext cx="1503405" cy="6395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2756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9FC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1536700"/>
            <a:ext cx="12192000" cy="2677159"/>
          </a:xfrm>
          <a:custGeom>
            <a:avLst/>
            <a:gdLst>
              <a:gd name="connsiteX0" fmla="*/ 0 w 12192000"/>
              <a:gd name="connsiteY0" fmla="*/ 2677159 h 2677159"/>
              <a:gd name="connsiteX1" fmla="*/ 12192000 w 12192000"/>
              <a:gd name="connsiteY1" fmla="*/ 2677159 h 2677159"/>
              <a:gd name="connsiteX2" fmla="*/ 12192000 w 12192000"/>
              <a:gd name="connsiteY2" fmla="*/ 0 h 2677159"/>
              <a:gd name="connsiteX3" fmla="*/ 0 w 12192000"/>
              <a:gd name="connsiteY3" fmla="*/ 0 h 2677159"/>
              <a:gd name="connsiteX4" fmla="*/ 0 w 12192000"/>
              <a:gd name="connsiteY4" fmla="*/ 2677159 h 2677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2677159">
                <a:moveTo>
                  <a:pt x="0" y="2677159"/>
                </a:moveTo>
                <a:lnTo>
                  <a:pt x="12192000" y="2677159"/>
                </a:lnTo>
                <a:lnTo>
                  <a:pt x="12192000" y="0"/>
                </a:lnTo>
                <a:lnTo>
                  <a:pt x="0" y="0"/>
                </a:lnTo>
                <a:lnTo>
                  <a:pt x="0" y="2677159"/>
                </a:lnTo>
              </a:path>
            </a:pathLst>
          </a:custGeom>
          <a:solidFill>
            <a:srgbClr val="8B8A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5571" y="2743200"/>
            <a:ext cx="11560857" cy="5328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r">
              <a:lnSpc>
                <a:spcPts val="3300"/>
              </a:lnSpc>
              <a:tabLst>
                <a:tab pos="571500" algn="l"/>
              </a:tabLst>
            </a:pPr>
            <a:r>
              <a:rPr lang="ko-KR" altLang="en-US" sz="4400" i="1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날씨와 배달데이터를 이용한 의사결정지원 모델</a:t>
            </a:r>
            <a:endParaRPr lang="en-US" altLang="zh-CN" sz="4400" i="1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253490" y="4724400"/>
            <a:ext cx="10041210" cy="16928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4572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주제</a:t>
            </a:r>
            <a:r>
              <a:rPr lang="en-US" altLang="zh-CN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1</a:t>
            </a:r>
            <a:r>
              <a:rPr lang="en-US" altLang="zh-CN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:</a:t>
            </a:r>
            <a:r>
              <a:rPr lang="en-US" altLang="zh-CN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치킨</a:t>
            </a:r>
            <a:r>
              <a:rPr lang="en-US" altLang="zh-CN" sz="28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,</a:t>
            </a:r>
            <a:r>
              <a:rPr lang="ko-KR" altLang="en-US" sz="28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피자</a:t>
            </a:r>
            <a:r>
              <a:rPr lang="en-US" altLang="ko-KR" sz="28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,</a:t>
            </a:r>
            <a:r>
              <a:rPr lang="ko-KR" altLang="en-US" sz="28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중국음식의 배달</a:t>
            </a:r>
            <a:r>
              <a:rPr lang="en-US" altLang="zh-CN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데이터</a:t>
            </a:r>
            <a:r>
              <a:rPr lang="en-US" altLang="zh-CN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분석을</a:t>
            </a:r>
            <a:r>
              <a:rPr lang="en-US" altLang="zh-CN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통해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ts val="3000"/>
              </a:lnSpc>
              <a:tabLst>
                <a:tab pos="457200" algn="l"/>
              </a:tabLst>
            </a:pPr>
            <a:r>
              <a:rPr lang="en-US" altLang="zh-CN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r>
              <a:rPr lang="en-US" altLang="zh-CN" sz="28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날씨에</a:t>
            </a:r>
            <a:r>
              <a:rPr lang="en-US" altLang="zh-CN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따른</a:t>
            </a:r>
            <a:r>
              <a:rPr lang="en-US" altLang="zh-CN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소비자들의</a:t>
            </a:r>
            <a:r>
              <a:rPr lang="en-US" altLang="zh-CN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주문</a:t>
            </a:r>
            <a:r>
              <a:rPr lang="ko-KR" altLang="en-US" sz="28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량 예측 모델</a:t>
            </a:r>
            <a:r>
              <a:rPr lang="en-US" altLang="zh-CN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ko-KR" altLang="en-US" sz="28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생성</a:t>
            </a:r>
            <a:endParaRPr lang="en-US" altLang="zh-CN" sz="28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000"/>
              </a:lnSpc>
              <a:tabLst>
                <a:tab pos="457200" algn="l"/>
              </a:tabLst>
            </a:pPr>
            <a:r>
              <a:rPr lang="en-US" altLang="zh-CN" sz="280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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주제</a:t>
            </a:r>
            <a:r>
              <a:rPr lang="en-US" altLang="zh-CN" sz="2802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2</a:t>
            </a:r>
            <a:r>
              <a:rPr lang="en-US" altLang="zh-CN" sz="2802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:</a:t>
            </a:r>
            <a:r>
              <a:rPr lang="en-US" altLang="zh-CN" sz="2802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DM</a:t>
            </a:r>
            <a:r>
              <a:rPr lang="ko-KR" altLang="en-US" sz="2802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기능을 이용한</a:t>
            </a:r>
            <a:r>
              <a:rPr lang="en-US" altLang="zh-CN" sz="2802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ko-KR" altLang="en-US" sz="2802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결론 도출과</a:t>
            </a:r>
            <a:r>
              <a:rPr lang="ko-KR" altLang="en-US" sz="2802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802" dirty="0" err="1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실제</a:t>
            </a:r>
            <a:r>
              <a:rPr lang="en-US" altLang="zh-CN" sz="2802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활용</a:t>
            </a:r>
            <a:r>
              <a:rPr lang="en-US" altLang="zh-CN" sz="2802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802" dirty="0" err="1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방안</a:t>
            </a:r>
            <a:r>
              <a:rPr lang="en-US" altLang="zh-CN" sz="2802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2802" dirty="0" err="1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수립</a:t>
            </a:r>
            <a:endParaRPr lang="en-US" altLang="zh-CN" sz="2802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B03C408B-7F43-44C8-863A-A90B2B34BB7D}"/>
              </a:ext>
            </a:extLst>
          </p:cNvPr>
          <p:cNvSpPr/>
          <p:nvPr/>
        </p:nvSpPr>
        <p:spPr>
          <a:xfrm>
            <a:off x="241300" y="-5395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D9645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6E73224-FE60-40F1-9D13-7E03BD362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" y="130496"/>
            <a:ext cx="279400" cy="279400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097C48-C7EA-48C4-810D-69B9B5D9FD50}"/>
              </a:ext>
            </a:extLst>
          </p:cNvPr>
          <p:cNvSpPr txBox="1"/>
          <p:nvPr/>
        </p:nvSpPr>
        <p:spPr>
          <a:xfrm>
            <a:off x="751840" y="12673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연구개요 및 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4A7C7A-ED9D-4346-B5A3-DC53DAE8958E}"/>
              </a:ext>
            </a:extLst>
          </p:cNvPr>
          <p:cNvSpPr txBox="1"/>
          <p:nvPr/>
        </p:nvSpPr>
        <p:spPr>
          <a:xfrm>
            <a:off x="472440" y="564494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설명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-18535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9FC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51459" y="0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588D73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0" y="99628"/>
            <a:ext cx="358780" cy="369332"/>
          </a:xfrm>
          <a:prstGeom prst="rect">
            <a:avLst/>
          </a:prstGeom>
          <a:noFill/>
        </p:spPr>
      </p:pic>
      <p:sp>
        <p:nvSpPr>
          <p:cNvPr id="22" name="모서리가 둥근 직사각형 38">
            <a:extLst>
              <a:ext uri="{FF2B5EF4-FFF2-40B4-BE49-F238E27FC236}">
                <a16:creationId xmlns:a16="http://schemas.microsoft.com/office/drawing/2014/main" id="{BEA99942-BFA3-4800-A4A9-D03EF27FC19A}"/>
              </a:ext>
            </a:extLst>
          </p:cNvPr>
          <p:cNvSpPr/>
          <p:nvPr/>
        </p:nvSpPr>
        <p:spPr>
          <a:xfrm>
            <a:off x="813978" y="1852642"/>
            <a:ext cx="2209800" cy="1304947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solidFill>
              <a:srgbClr val="588D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C29F6C-F88F-45DD-A6A0-525C79A98009}"/>
              </a:ext>
            </a:extLst>
          </p:cNvPr>
          <p:cNvSpPr txBox="1"/>
          <p:nvPr/>
        </p:nvSpPr>
        <p:spPr>
          <a:xfrm>
            <a:off x="1072777" y="2424606"/>
            <a:ext cx="17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방재기상데이터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1819" y="1977941"/>
            <a:ext cx="2015084" cy="49568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53974" y="2758864"/>
            <a:ext cx="1770771" cy="27699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기간</a:t>
            </a: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:</a:t>
            </a: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2018.10</a:t>
            </a: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~2019.09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9418E76-1B54-44AC-B5D6-24A9A8F82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866345"/>
            <a:ext cx="4495800" cy="248419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B01D50F-8BB5-44F7-B512-C9528A3DA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54" y="3822499"/>
            <a:ext cx="4876800" cy="24750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90A5701-BD0D-484B-9A31-6D37D29973D1}"/>
              </a:ext>
            </a:extLst>
          </p:cNvPr>
          <p:cNvSpPr txBox="1"/>
          <p:nvPr/>
        </p:nvSpPr>
        <p:spPr>
          <a:xfrm>
            <a:off x="751840" y="12673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2211B0-A6C4-45A8-AE5A-F05E13488A46}"/>
              </a:ext>
            </a:extLst>
          </p:cNvPr>
          <p:cNvSpPr txBox="1"/>
          <p:nvPr/>
        </p:nvSpPr>
        <p:spPr>
          <a:xfrm>
            <a:off x="472440" y="564494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수집 방법</a:t>
            </a:r>
          </a:p>
        </p:txBody>
      </p:sp>
      <p:sp>
        <p:nvSpPr>
          <p:cNvPr id="19" name="모서리가 둥근 직사각형 38">
            <a:extLst>
              <a:ext uri="{FF2B5EF4-FFF2-40B4-BE49-F238E27FC236}">
                <a16:creationId xmlns:a16="http://schemas.microsoft.com/office/drawing/2014/main" id="{80999044-4752-488A-8B22-74D1D296C369}"/>
              </a:ext>
            </a:extLst>
          </p:cNvPr>
          <p:cNvSpPr/>
          <p:nvPr/>
        </p:nvSpPr>
        <p:spPr>
          <a:xfrm>
            <a:off x="840898" y="3282888"/>
            <a:ext cx="2209800" cy="1304947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solidFill>
              <a:srgbClr val="588D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393420-942B-479C-82CB-AF99B3C4419C}"/>
              </a:ext>
            </a:extLst>
          </p:cNvPr>
          <p:cNvSpPr txBox="1"/>
          <p:nvPr/>
        </p:nvSpPr>
        <p:spPr>
          <a:xfrm>
            <a:off x="1089592" y="3788254"/>
            <a:ext cx="17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배달음식데이터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63B97C-9B85-45B7-8BDB-9F9E57EF97EC}"/>
              </a:ext>
            </a:extLst>
          </p:cNvPr>
          <p:cNvSpPr txBox="1"/>
          <p:nvPr/>
        </p:nvSpPr>
        <p:spPr>
          <a:xfrm>
            <a:off x="1060412" y="4094975"/>
            <a:ext cx="1886491" cy="50783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기간</a:t>
            </a: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:</a:t>
            </a: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2018.10</a:t>
            </a: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~2019.09</a:t>
            </a:r>
          </a:p>
          <a:p>
            <a:pPr>
              <a:lnSpc>
                <a:spcPts val="1800"/>
              </a:lnSpc>
              <a:tabLst/>
            </a:pPr>
            <a:r>
              <a:rPr lang="ko-KR" altLang="en-US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기간 </a:t>
            </a:r>
            <a:r>
              <a:rPr lang="en-US" altLang="ko-KR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: 2015.07 ~2019.06</a:t>
            </a:r>
            <a:endParaRPr lang="en-US" altLang="zh-CN" sz="1200" dirty="0">
              <a:solidFill>
                <a:srgbClr val="588D7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18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CFBE588-8A9E-405F-AE1F-8C9C073D05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32" y="3355410"/>
            <a:ext cx="1099892" cy="414309"/>
          </a:xfrm>
          <a:prstGeom prst="rect">
            <a:avLst/>
          </a:prstGeom>
        </p:spPr>
      </p:pic>
      <p:sp>
        <p:nvSpPr>
          <p:cNvPr id="25" name="모서리가 둥근 직사각형 38">
            <a:extLst>
              <a:ext uri="{FF2B5EF4-FFF2-40B4-BE49-F238E27FC236}">
                <a16:creationId xmlns:a16="http://schemas.microsoft.com/office/drawing/2014/main" id="{A59FF8D5-2DBF-4CEA-B956-CBF536E53D62}"/>
              </a:ext>
            </a:extLst>
          </p:cNvPr>
          <p:cNvSpPr/>
          <p:nvPr/>
        </p:nvSpPr>
        <p:spPr>
          <a:xfrm>
            <a:off x="853255" y="4726570"/>
            <a:ext cx="2209800" cy="1304947"/>
          </a:xfrm>
          <a:prstGeom prst="roundRect">
            <a:avLst>
              <a:gd name="adj" fmla="val 3991"/>
            </a:avLst>
          </a:prstGeom>
          <a:solidFill>
            <a:schemeClr val="bg1"/>
          </a:solidFill>
          <a:ln>
            <a:solidFill>
              <a:srgbClr val="588D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BF3B62-F6C0-4D5B-8700-D96D278F34D1}"/>
              </a:ext>
            </a:extLst>
          </p:cNvPr>
          <p:cNvSpPr txBox="1"/>
          <p:nvPr/>
        </p:nvSpPr>
        <p:spPr>
          <a:xfrm>
            <a:off x="788910" y="5316104"/>
            <a:ext cx="266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시간대별배달음식데이터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88D7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83C15F-AFFA-4059-A472-8B9A164BF13D}"/>
              </a:ext>
            </a:extLst>
          </p:cNvPr>
          <p:cNvSpPr txBox="1"/>
          <p:nvPr/>
        </p:nvSpPr>
        <p:spPr>
          <a:xfrm>
            <a:off x="1089592" y="5633974"/>
            <a:ext cx="1770771" cy="27699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기간</a:t>
            </a: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:</a:t>
            </a: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2018.10</a:t>
            </a: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588D7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~2019.09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056B75C-D433-4599-984D-B93BCC550B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99" y="4802459"/>
            <a:ext cx="1367674" cy="51517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E0B81F6-5CFC-4A49-BD68-35F52BA39D8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086600" y="2510308"/>
            <a:ext cx="5029200" cy="2055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2BB247F4-D299-4A52-82AA-93DDCC8113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C2DED032-36FD-4356-8FE5-75F2DF90D5C4}"/>
              </a:ext>
            </a:extLst>
          </p:cNvPr>
          <p:cNvSpPr/>
          <p:nvPr/>
        </p:nvSpPr>
        <p:spPr>
          <a:xfrm>
            <a:off x="251459" y="0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588D73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5D5F306-EE70-4628-AB44-F0412EDB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0" y="99628"/>
            <a:ext cx="358780" cy="369332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9D8D34-95A1-4422-8B8E-0B9DD28F411B}"/>
              </a:ext>
            </a:extLst>
          </p:cNvPr>
          <p:cNvSpPr txBox="1"/>
          <p:nvPr/>
        </p:nvSpPr>
        <p:spPr>
          <a:xfrm>
            <a:off x="751840" y="12673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D7E44-F0AB-4407-A8AC-F33A779F9539}"/>
              </a:ext>
            </a:extLst>
          </p:cNvPr>
          <p:cNvSpPr txBox="1"/>
          <p:nvPr/>
        </p:nvSpPr>
        <p:spPr>
          <a:xfrm>
            <a:off x="488508" y="598013"/>
            <a:ext cx="382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배달음식 데이터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1413345-D0E6-4185-8B60-E425C41809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8" y="1632977"/>
            <a:ext cx="4925060" cy="221414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E02D335-EFEE-4F18-9271-8FEFD2BCD88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67" y="1608263"/>
            <a:ext cx="5181600" cy="211225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58782C0-69AF-4208-A35C-1B26D8A768E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117949"/>
            <a:ext cx="4852228" cy="22141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76BEB4-B3EF-400F-9BA7-D5806C1DAF32}"/>
              </a:ext>
            </a:extLst>
          </p:cNvPr>
          <p:cNvSpPr txBox="1"/>
          <p:nvPr/>
        </p:nvSpPr>
        <p:spPr>
          <a:xfrm>
            <a:off x="488508" y="1188731"/>
            <a:ext cx="48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월별 치킨 데이터 통합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2E3C0-C7EB-4B56-8173-DAB942056532}"/>
              </a:ext>
            </a:extLst>
          </p:cNvPr>
          <p:cNvSpPr txBox="1"/>
          <p:nvPr/>
        </p:nvSpPr>
        <p:spPr>
          <a:xfrm>
            <a:off x="6311020" y="1212734"/>
            <a:ext cx="48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월별 중국음식 데이터 통합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D0AB73-FEB8-42B2-9B79-26087E8B2BC5}"/>
              </a:ext>
            </a:extLst>
          </p:cNvPr>
          <p:cNvSpPr txBox="1"/>
          <p:nvPr/>
        </p:nvSpPr>
        <p:spPr>
          <a:xfrm>
            <a:off x="3898746" y="6332096"/>
            <a:ext cx="48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월별 피자 데이터 통합</a:t>
            </a:r>
          </a:p>
        </p:txBody>
      </p:sp>
    </p:spTree>
    <p:extLst>
      <p:ext uri="{BB962C8B-B14F-4D97-AF65-F5344CB8AC3E}">
        <p14:creationId xmlns:p14="http://schemas.microsoft.com/office/powerpoint/2010/main" val="371242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2BB247F4-D299-4A52-82AA-93DDCC8113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C2DED032-36FD-4356-8FE5-75F2DF90D5C4}"/>
              </a:ext>
            </a:extLst>
          </p:cNvPr>
          <p:cNvSpPr/>
          <p:nvPr/>
        </p:nvSpPr>
        <p:spPr>
          <a:xfrm>
            <a:off x="251459" y="0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588D73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5D5F306-EE70-4628-AB44-F0412EDB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0" y="99628"/>
            <a:ext cx="358780" cy="369332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9D8D34-95A1-4422-8B8E-0B9DD28F411B}"/>
              </a:ext>
            </a:extLst>
          </p:cNvPr>
          <p:cNvSpPr txBox="1"/>
          <p:nvPr/>
        </p:nvSpPr>
        <p:spPr>
          <a:xfrm>
            <a:off x="751840" y="12673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D7E44-F0AB-4407-A8AC-F33A779F9539}"/>
              </a:ext>
            </a:extLst>
          </p:cNvPr>
          <p:cNvSpPr txBox="1"/>
          <p:nvPr/>
        </p:nvSpPr>
        <p:spPr>
          <a:xfrm>
            <a:off x="488508" y="598013"/>
            <a:ext cx="382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배달음식 데이터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D8B77CB-33C6-4A25-9CCC-C937BA707BB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86523"/>
            <a:ext cx="5181600" cy="22141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4DAF15-8266-4594-B75C-99B6F99C0F6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01" y="4243861"/>
            <a:ext cx="4805998" cy="18552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C5F6D3-832F-452E-824E-707E7C6617C5}"/>
              </a:ext>
            </a:extLst>
          </p:cNvPr>
          <p:cNvSpPr txBox="1"/>
          <p:nvPr/>
        </p:nvSpPr>
        <p:spPr>
          <a:xfrm>
            <a:off x="6693069" y="2286000"/>
            <a:ext cx="487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중국음식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치킨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피자 데이터 통합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사용노드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병합노드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48999-79DA-4A13-9ED9-A33C406DD020}"/>
              </a:ext>
            </a:extLst>
          </p:cNvPr>
          <p:cNvSpPr txBox="1"/>
          <p:nvPr/>
        </p:nvSpPr>
        <p:spPr>
          <a:xfrm>
            <a:off x="6693069" y="4017314"/>
            <a:ext cx="4878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배달음식 데이터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null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 처리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사용노드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채움노드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배달음식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raw 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배달건수가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 것은 존재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X</a:t>
            </a:r>
          </a:p>
          <a:p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데이터가 없는 경우 행 자체가 존재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X: 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배달음식을 시키지 않아 데이터가 없는 것으로 판단하여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null 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‘0’ </a:t>
            </a:r>
            <a:r>
              <a:rPr lang="ko-KR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설정</a:t>
            </a:r>
          </a:p>
          <a:p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56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>
            <a:extLst>
              <a:ext uri="{FF2B5EF4-FFF2-40B4-BE49-F238E27FC236}">
                <a16:creationId xmlns:a16="http://schemas.microsoft.com/office/drawing/2014/main" id="{C2DED032-36FD-4356-8FE5-75F2DF90D5C4}"/>
              </a:ext>
            </a:extLst>
          </p:cNvPr>
          <p:cNvSpPr/>
          <p:nvPr/>
        </p:nvSpPr>
        <p:spPr>
          <a:xfrm>
            <a:off x="251459" y="0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588D73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5D5F306-EE70-4628-AB44-F0412EDB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0" y="99628"/>
            <a:ext cx="358780" cy="369332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9D8D34-95A1-4422-8B8E-0B9DD28F411B}"/>
              </a:ext>
            </a:extLst>
          </p:cNvPr>
          <p:cNvSpPr txBox="1"/>
          <p:nvPr/>
        </p:nvSpPr>
        <p:spPr>
          <a:xfrm>
            <a:off x="751840" y="12673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D7E44-F0AB-4407-A8AC-F33A779F9539}"/>
              </a:ext>
            </a:extLst>
          </p:cNvPr>
          <p:cNvSpPr txBox="1"/>
          <p:nvPr/>
        </p:nvSpPr>
        <p:spPr>
          <a:xfrm>
            <a:off x="488508" y="598013"/>
            <a:ext cx="382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데이터 통합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6F64A7-650D-4EDD-91CE-ACA8620DCF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" y="1651339"/>
            <a:ext cx="5821422" cy="2386843"/>
          </a:xfrm>
          <a:prstGeom prst="rect">
            <a:avLst/>
          </a:prstGeom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B8F81EDE-A04C-4D39-B09C-414E159B8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2534852"/>
            <a:ext cx="381000" cy="36830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3B932A-ECD5-4FD8-818E-039D0228FF6C}"/>
              </a:ext>
            </a:extLst>
          </p:cNvPr>
          <p:cNvSpPr txBox="1"/>
          <p:nvPr/>
        </p:nvSpPr>
        <p:spPr>
          <a:xfrm>
            <a:off x="7315200" y="2499841"/>
            <a:ext cx="4000500" cy="173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22A3F-EA36-46BB-9EC6-EAAA46D73671}"/>
              </a:ext>
            </a:extLst>
          </p:cNvPr>
          <p:cNvSpPr txBox="1"/>
          <p:nvPr/>
        </p:nvSpPr>
        <p:spPr>
          <a:xfrm>
            <a:off x="7386251" y="254205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  code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사용하여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null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값을 처리하였다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2E95365-69E3-4804-AF15-41004E32ADA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484467"/>
            <a:ext cx="3886200" cy="1865463"/>
          </a:xfrm>
          <a:prstGeom prst="rect">
            <a:avLst/>
          </a:prstGeom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id="{9A32C4DF-DC92-4228-B3FD-B090DF7B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05251" y="4578182"/>
            <a:ext cx="381000" cy="368300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AF4639C-F1B5-46CB-A179-035E836E71F0}"/>
              </a:ext>
            </a:extLst>
          </p:cNvPr>
          <p:cNvSpPr txBox="1"/>
          <p:nvPr/>
        </p:nvSpPr>
        <p:spPr>
          <a:xfrm>
            <a:off x="7457302" y="458538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배달음식 데이터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데이터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통합 데이터</a:t>
            </a:r>
          </a:p>
        </p:txBody>
      </p:sp>
    </p:spTree>
    <p:extLst>
      <p:ext uri="{BB962C8B-B14F-4D97-AF65-F5344CB8AC3E}">
        <p14:creationId xmlns:p14="http://schemas.microsoft.com/office/powerpoint/2010/main" val="404698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>
            <a:extLst>
              <a:ext uri="{FF2B5EF4-FFF2-40B4-BE49-F238E27FC236}">
                <a16:creationId xmlns:a16="http://schemas.microsoft.com/office/drawing/2014/main" id="{C2DED032-36FD-4356-8FE5-75F2DF90D5C4}"/>
              </a:ext>
            </a:extLst>
          </p:cNvPr>
          <p:cNvSpPr/>
          <p:nvPr/>
        </p:nvSpPr>
        <p:spPr>
          <a:xfrm>
            <a:off x="251459" y="0"/>
            <a:ext cx="144780" cy="1094740"/>
          </a:xfrm>
          <a:custGeom>
            <a:avLst/>
            <a:gdLst>
              <a:gd name="connsiteX0" fmla="*/ 0 w 144780"/>
              <a:gd name="connsiteY0" fmla="*/ 1094740 h 1094740"/>
              <a:gd name="connsiteX1" fmla="*/ 144780 w 144780"/>
              <a:gd name="connsiteY1" fmla="*/ 1094740 h 1094740"/>
              <a:gd name="connsiteX2" fmla="*/ 144780 w 144780"/>
              <a:gd name="connsiteY2" fmla="*/ 0 h 1094740"/>
              <a:gd name="connsiteX3" fmla="*/ 0 w 144780"/>
              <a:gd name="connsiteY3" fmla="*/ 0 h 1094740"/>
              <a:gd name="connsiteX4" fmla="*/ 0 w 144780"/>
              <a:gd name="connsiteY4" fmla="*/ 1094740 h 1094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094740">
                <a:moveTo>
                  <a:pt x="0" y="1094740"/>
                </a:moveTo>
                <a:lnTo>
                  <a:pt x="144780" y="1094740"/>
                </a:lnTo>
                <a:lnTo>
                  <a:pt x="144780" y="0"/>
                </a:lnTo>
                <a:lnTo>
                  <a:pt x="0" y="0"/>
                </a:lnTo>
                <a:lnTo>
                  <a:pt x="0" y="1094740"/>
                </a:lnTo>
              </a:path>
            </a:pathLst>
          </a:custGeom>
          <a:solidFill>
            <a:srgbClr val="588D73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5D5F306-EE70-4628-AB44-F0412EDB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0" y="99628"/>
            <a:ext cx="358780" cy="369332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9D8D34-95A1-4422-8B8E-0B9DD28F411B}"/>
              </a:ext>
            </a:extLst>
          </p:cNvPr>
          <p:cNvSpPr txBox="1"/>
          <p:nvPr/>
        </p:nvSpPr>
        <p:spPr>
          <a:xfrm>
            <a:off x="751840" y="12673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D7E44-F0AB-4407-A8AC-F33A779F9539}"/>
              </a:ext>
            </a:extLst>
          </p:cNvPr>
          <p:cNvSpPr txBox="1"/>
          <p:nvPr/>
        </p:nvSpPr>
        <p:spPr>
          <a:xfrm>
            <a:off x="488508" y="598013"/>
            <a:ext cx="382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새로운 변수 추가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E468F9F-409D-4D46-ABC2-00A544015F0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94" y="2286000"/>
            <a:ext cx="4495800" cy="2286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D0B3C27-8F1E-4756-9419-F49A05EE2D3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38400"/>
            <a:ext cx="4335120" cy="2209800"/>
          </a:xfrm>
          <a:prstGeom prst="rect">
            <a:avLst/>
          </a:prstGeom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4A52F9E9-32A9-4F59-9AE2-F4E2BE5B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0" y="5115697"/>
            <a:ext cx="381000" cy="36830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47A639-6D21-4874-B525-3FC7065900FC}"/>
              </a:ext>
            </a:extLst>
          </p:cNvPr>
          <p:cNvSpPr txBox="1"/>
          <p:nvPr/>
        </p:nvSpPr>
        <p:spPr>
          <a:xfrm>
            <a:off x="4267200" y="5105400"/>
            <a:ext cx="420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분석에 필요한 추가적인 데이터 생성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일교차 변수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(month)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생성</a:t>
            </a:r>
          </a:p>
        </p:txBody>
      </p:sp>
    </p:spTree>
    <p:extLst>
      <p:ext uri="{BB962C8B-B14F-4D97-AF65-F5344CB8AC3E}">
        <p14:creationId xmlns:p14="http://schemas.microsoft.com/office/powerpoint/2010/main" val="24390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AE96C"/>
        </a:solidFill>
        <a:ln>
          <a:noFill/>
        </a:ln>
        <a:scene3d>
          <a:camera prst="orthographicFront">
            <a:rot lat="0" lon="1800000" rev="0"/>
          </a:camera>
          <a:lightRig rig="threePt" dir="t"/>
        </a:scene3d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1190</Words>
  <Application>Microsoft Office PowerPoint</Application>
  <PresentationFormat>와이드스크린</PresentationFormat>
  <Paragraphs>284</Paragraphs>
  <Slides>33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나눔바른고딕</vt:lpstr>
      <vt:lpstr>맑은 고딕</vt:lpstr>
      <vt:lpstr>배달의민족 도현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fach1970@naver.com</cp:lastModifiedBy>
  <cp:revision>87</cp:revision>
  <dcterms:created xsi:type="dcterms:W3CDTF">2006-08-16T00:00:00Z</dcterms:created>
  <dcterms:modified xsi:type="dcterms:W3CDTF">2019-12-12T00:25:48Z</dcterms:modified>
</cp:coreProperties>
</file>