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71" r:id="rId6"/>
    <p:sldId id="270" r:id="rId7"/>
    <p:sldId id="272" r:id="rId8"/>
    <p:sldId id="275" r:id="rId9"/>
    <p:sldId id="276" r:id="rId10"/>
    <p:sldId id="274" r:id="rId11"/>
    <p:sldId id="278" r:id="rId12"/>
    <p:sldId id="279" r:id="rId13"/>
    <p:sldId id="280" r:id="rId14"/>
    <p:sldId id="281" r:id="rId15"/>
    <p:sldId id="260" r:id="rId16"/>
    <p:sldId id="285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8FAFB"/>
    <a:srgbClr val="FFA5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8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2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6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321571"/>
            <a:ext cx="5520060" cy="162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Capstone project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&lt;</a:t>
            </a:r>
            <a:r>
              <a:rPr lang="en-US" altLang="ko-KR" sz="3200" b="1" i="1" dirty="0" err="1">
                <a:solidFill>
                  <a:prstClr val="white"/>
                </a:solidFill>
              </a:rPr>
              <a:t>SoongPiler</a:t>
            </a:r>
            <a:r>
              <a:rPr lang="en-US" altLang="ko-KR" sz="3200" b="1" i="1" dirty="0">
                <a:solidFill>
                  <a:prstClr val="white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white"/>
                </a:solidFill>
              </a:rPr>
              <a:t>Soongsil</a:t>
            </a:r>
            <a:r>
              <a:rPr lang="en-US" altLang="ko-KR" sz="1200" dirty="0">
                <a:solidFill>
                  <a:prstClr val="white"/>
                </a:solidFill>
              </a:rPr>
              <a:t> University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07078"/>
              </p:ext>
            </p:extLst>
          </p:nvPr>
        </p:nvGraphicFramePr>
        <p:xfrm>
          <a:off x="4507318" y="3338005"/>
          <a:ext cx="324797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142937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소속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소프트웨어학부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학번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최유성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20150285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김동환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20150216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7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김현석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20150229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박종빈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20150238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89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173840-EC18-40DE-A94D-58496BF3F7AE}"/>
              </a:ext>
            </a:extLst>
          </p:cNvPr>
          <p:cNvSpPr/>
          <p:nvPr/>
        </p:nvSpPr>
        <p:spPr>
          <a:xfrm>
            <a:off x="502281" y="1631818"/>
            <a:ext cx="3012460" cy="3473569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5B1EA4-8F16-4E8B-9901-623687397523}"/>
              </a:ext>
            </a:extLst>
          </p:cNvPr>
          <p:cNvSpPr/>
          <p:nvPr/>
        </p:nvSpPr>
        <p:spPr>
          <a:xfrm>
            <a:off x="7005775" y="1686260"/>
            <a:ext cx="4705350" cy="3248025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Backgrounds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&lt;Compile Server&gt;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C5B5F3-A0FC-4963-B136-E19A520F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6" y="1986683"/>
            <a:ext cx="1761877" cy="1041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00ED15-E5CB-475F-87E0-FA604893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67" y="1874626"/>
            <a:ext cx="610296" cy="690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991B8C-EAD7-41EE-BF84-DB90B4763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2" y="2697665"/>
            <a:ext cx="2362200" cy="2162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CE708C-0934-4C33-8CE4-9F35C71C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031" y="3675349"/>
            <a:ext cx="607592" cy="7268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8E8706-2AF2-4366-BF98-77F346283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833" y="2663192"/>
            <a:ext cx="1495425" cy="16018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F0843E-3268-425C-BC82-C127AC376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196" y="3310273"/>
            <a:ext cx="1413743" cy="1390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48F418-7B3E-44C9-881E-3CF8C010AAEB}"/>
              </a:ext>
            </a:extLst>
          </p:cNvPr>
          <p:cNvSpPr txBox="1"/>
          <p:nvPr/>
        </p:nvSpPr>
        <p:spPr>
          <a:xfrm>
            <a:off x="604106" y="1786628"/>
            <a:ext cx="195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Web Server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57A7E-4D6D-400A-9AA2-5BF3FECAF011}"/>
              </a:ext>
            </a:extLst>
          </p:cNvPr>
          <p:cNvSpPr txBox="1"/>
          <p:nvPr/>
        </p:nvSpPr>
        <p:spPr>
          <a:xfrm>
            <a:off x="7178725" y="1874626"/>
            <a:ext cx="217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Compile Server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4FDA8-C2D2-4A40-95DE-2F49207BC203}"/>
              </a:ext>
            </a:extLst>
          </p:cNvPr>
          <p:cNvSpPr txBox="1"/>
          <p:nvPr/>
        </p:nvSpPr>
        <p:spPr>
          <a:xfrm>
            <a:off x="3833556" y="2699963"/>
            <a:ext cx="154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.txt file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EA2EB-C8C2-4CBB-BE1B-430FF2288916}"/>
              </a:ext>
            </a:extLst>
          </p:cNvPr>
          <p:cNvSpPr txBox="1"/>
          <p:nvPr/>
        </p:nvSpPr>
        <p:spPr>
          <a:xfrm>
            <a:off x="5360383" y="4447787"/>
            <a:ext cx="154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return .exe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65359A-878C-47E3-8D00-411A5D5E91EC}"/>
              </a:ext>
            </a:extLst>
          </p:cNvPr>
          <p:cNvCxnSpPr>
            <a:cxnSpLocks/>
          </p:cNvCxnSpPr>
          <p:nvPr/>
        </p:nvCxnSpPr>
        <p:spPr>
          <a:xfrm>
            <a:off x="5276781" y="2412056"/>
            <a:ext cx="12553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A2BDF8-1DCC-4A18-98B2-3580E174FA9C}"/>
              </a:ext>
            </a:extLst>
          </p:cNvPr>
          <p:cNvCxnSpPr>
            <a:cxnSpLocks/>
          </p:cNvCxnSpPr>
          <p:nvPr/>
        </p:nvCxnSpPr>
        <p:spPr>
          <a:xfrm flipH="1">
            <a:off x="3935367" y="4038757"/>
            <a:ext cx="144003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2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&lt;Web Server Module&gt;</a:t>
            </a:r>
          </a:p>
        </p:txBody>
      </p:sp>
      <p:pic>
        <p:nvPicPr>
          <p:cNvPr id="6" name="_x380902696" descr="EMB0000063c6582">
            <a:extLst>
              <a:ext uri="{FF2B5EF4-FFF2-40B4-BE49-F238E27FC236}">
                <a16:creationId xmlns:a16="http://schemas.microsoft.com/office/drawing/2014/main" id="{0575C5CB-5306-44F2-8233-B404A66E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8" y="1802448"/>
            <a:ext cx="4684182" cy="36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6268720" y="1832928"/>
            <a:ext cx="406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채점 </a:t>
            </a:r>
            <a:r>
              <a:rPr lang="en-US" altLang="ko-KR" sz="2000" b="1" dirty="0">
                <a:solidFill>
                  <a:schemeClr val="bg1"/>
                </a:solidFill>
              </a:rPr>
              <a:t>Module </a:t>
            </a:r>
            <a:r>
              <a:rPr lang="ko-KR" altLang="en-US" sz="2000" b="1" dirty="0">
                <a:solidFill>
                  <a:schemeClr val="bg1"/>
                </a:solidFill>
              </a:rPr>
              <a:t>동작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HTML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Quiz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Quiz Checking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View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Media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Profile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Profile Quiz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Lecture Content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Transfer Control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7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&lt;Compile Server Module&gt;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6268720" y="1832928"/>
            <a:ext cx="406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Compile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Module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Java</a:t>
            </a:r>
            <a:r>
              <a:rPr lang="ko-KR" altLang="en-US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Compiler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 Compiler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Transfer Control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Compile Output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_x380902216" descr="EMB0000063c6585">
            <a:extLst>
              <a:ext uri="{FF2B5EF4-FFF2-40B4-BE49-F238E27FC236}">
                <a16:creationId xmlns:a16="http://schemas.microsoft.com/office/drawing/2014/main" id="{7359CE8F-E6DE-4415-8463-D6DD9067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0989"/>
            <a:ext cx="4444014" cy="36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Expected Output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&lt;Initial Display &amp; Environment&gt;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-534627" y="4886694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&lt;DEMO&gt;</a:t>
            </a:r>
          </a:p>
        </p:txBody>
      </p:sp>
      <p:pic>
        <p:nvPicPr>
          <p:cNvPr id="6" name="_x380903096" descr="EMB0000063c6588">
            <a:extLst>
              <a:ext uri="{FF2B5EF4-FFF2-40B4-BE49-F238E27FC236}">
                <a16:creationId xmlns:a16="http://schemas.microsoft.com/office/drawing/2014/main" id="{17A6790C-170C-40D7-AD49-CFA92047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9" y="1407522"/>
            <a:ext cx="6630622" cy="30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380904216" descr="EMB0000063c658b">
            <a:extLst>
              <a:ext uri="{FF2B5EF4-FFF2-40B4-BE49-F238E27FC236}">
                <a16:creationId xmlns:a16="http://schemas.microsoft.com/office/drawing/2014/main" id="{34DEAE2F-676B-45C2-83C9-317E3ECB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92" y="1331019"/>
            <a:ext cx="4315600" cy="48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380903416" descr="EMB0000063c658e">
            <a:extLst>
              <a:ext uri="{FF2B5EF4-FFF2-40B4-BE49-F238E27FC236}">
                <a16:creationId xmlns:a16="http://schemas.microsoft.com/office/drawing/2014/main" id="{1C19AB48-DE89-40A5-A2B5-536AE460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744" y="4677205"/>
            <a:ext cx="4649797" cy="154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9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nvironment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&amp; Development Tools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&lt;What we will use&gt;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836936" y="1651594"/>
            <a:ext cx="40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Apache Web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SQL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Python3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</a:t>
            </a:r>
            <a:r>
              <a:rPr lang="en-US" altLang="ko-KR" sz="20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buntu</a:t>
            </a:r>
            <a:endParaRPr lang="en-US" altLang="ko-KR" sz="2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34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5C6DD0-7644-404F-BDE1-F7CA76F18DA8}"/>
              </a:ext>
            </a:extLst>
          </p:cNvPr>
          <p:cNvSpPr/>
          <p:nvPr/>
        </p:nvSpPr>
        <p:spPr>
          <a:xfrm>
            <a:off x="981676" y="1116913"/>
            <a:ext cx="2604903" cy="3008538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CBEEF7-AEE4-448B-BA5C-7E60A15DC0B7}"/>
              </a:ext>
            </a:extLst>
          </p:cNvPr>
          <p:cNvSpPr/>
          <p:nvPr/>
        </p:nvSpPr>
        <p:spPr>
          <a:xfrm>
            <a:off x="4683663" y="1108035"/>
            <a:ext cx="2604903" cy="3008538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37A874-90BE-4A09-8984-572804998044}"/>
              </a:ext>
            </a:extLst>
          </p:cNvPr>
          <p:cNvSpPr/>
          <p:nvPr/>
        </p:nvSpPr>
        <p:spPr>
          <a:xfrm>
            <a:off x="8394528" y="1108034"/>
            <a:ext cx="2520013" cy="3008539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C5DEEA-8E32-48E5-BA21-A154BDB38920}"/>
              </a:ext>
            </a:extLst>
          </p:cNvPr>
          <p:cNvSpPr/>
          <p:nvPr/>
        </p:nvSpPr>
        <p:spPr>
          <a:xfrm>
            <a:off x="981676" y="1116913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Approach ability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268A6-2936-42C3-8D72-29CB3766A9B5}"/>
              </a:ext>
            </a:extLst>
          </p:cNvPr>
          <p:cNvSpPr/>
          <p:nvPr/>
        </p:nvSpPr>
        <p:spPr>
          <a:xfrm>
            <a:off x="4708275" y="1116913"/>
            <a:ext cx="243512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Approve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Logical Thinking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8A1638-AECD-401B-B6A2-697BDA03B201}"/>
              </a:ext>
            </a:extLst>
          </p:cNvPr>
          <p:cNvSpPr/>
          <p:nvPr/>
        </p:nvSpPr>
        <p:spPr>
          <a:xfrm>
            <a:off x="8488294" y="1116913"/>
            <a:ext cx="243512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Self-Direct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Learning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012D66-CD76-4157-8A71-AB319B3E2448}"/>
              </a:ext>
            </a:extLst>
          </p:cNvPr>
          <p:cNvSpPr/>
          <p:nvPr/>
        </p:nvSpPr>
        <p:spPr>
          <a:xfrm>
            <a:off x="4692542" y="5052410"/>
            <a:ext cx="2596024" cy="1383901"/>
          </a:xfrm>
          <a:prstGeom prst="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9AAC14-0E3D-4B67-B86E-B80856D7B33C}"/>
              </a:ext>
            </a:extLst>
          </p:cNvPr>
          <p:cNvSpPr/>
          <p:nvPr/>
        </p:nvSpPr>
        <p:spPr>
          <a:xfrm>
            <a:off x="4692542" y="5185263"/>
            <a:ext cx="2435125" cy="125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All-in-one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2400" b="1" i="1" u="sng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SoongPiler</a:t>
            </a:r>
            <a:endParaRPr kumimoji="0" lang="en-US" altLang="ko-KR" sz="2400" b="1" i="1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473C2-C8B0-4865-B478-9C592133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25" y="1916741"/>
            <a:ext cx="1914992" cy="1914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45235C-2EFA-4D79-B109-B10973FCD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50" y="1779580"/>
            <a:ext cx="2229595" cy="22295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84019E-838E-4D66-B688-E1B23A62A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66" y="1907862"/>
            <a:ext cx="1927678" cy="2024062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E410E73-2653-4140-A94B-3C2A572F0176}"/>
              </a:ext>
            </a:extLst>
          </p:cNvPr>
          <p:cNvCxnSpPr>
            <a:cxnSpLocks/>
          </p:cNvCxnSpPr>
          <p:nvPr/>
        </p:nvCxnSpPr>
        <p:spPr>
          <a:xfrm>
            <a:off x="1961965" y="4414233"/>
            <a:ext cx="2086252" cy="1276354"/>
          </a:xfrm>
          <a:prstGeom prst="bentConnector3">
            <a:avLst>
              <a:gd name="adj1" fmla="val 213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60230-E543-4E5D-8EA9-E5A4A0968425}"/>
              </a:ext>
            </a:extLst>
          </p:cNvPr>
          <p:cNvCxnSpPr/>
          <p:nvPr/>
        </p:nvCxnSpPr>
        <p:spPr>
          <a:xfrm>
            <a:off x="5974672" y="4414233"/>
            <a:ext cx="0" cy="4951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5494C64-FCED-4200-B87C-2A33790E16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4798" y="4414233"/>
            <a:ext cx="2210538" cy="1557674"/>
          </a:xfrm>
          <a:prstGeom prst="bentConnector3">
            <a:avLst>
              <a:gd name="adj1" fmla="val 1004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DDBA14-5B1F-442D-BB4D-D7F4DDD97F72}"/>
              </a:ext>
            </a:extLst>
          </p:cNvPr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Expectation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Soongpiler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Effects&gt;</a:t>
            </a:r>
          </a:p>
        </p:txBody>
      </p:sp>
    </p:spTree>
    <p:extLst>
      <p:ext uri="{BB962C8B-B14F-4D97-AF65-F5344CB8AC3E}">
        <p14:creationId xmlns:p14="http://schemas.microsoft.com/office/powerpoint/2010/main" val="134401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References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사이트 및 논문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810302" y="1411896"/>
            <a:ext cx="10366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DBPIA</a:t>
            </a:r>
            <a:r>
              <a:rPr lang="ko-KR" altLang="en-US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논문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2000" b="1" dirty="0" err="1">
                <a:solidFill>
                  <a:prstClr val="white"/>
                </a:solidFill>
              </a:rPr>
              <a:t>우여명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 err="1">
                <a:solidFill>
                  <a:prstClr val="white"/>
                </a:solidFill>
              </a:rPr>
              <a:t>방지웅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송재민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유진영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신정훈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이상준</a:t>
            </a:r>
            <a:r>
              <a:rPr lang="en-US" altLang="ko-KR" sz="2000" b="1" dirty="0">
                <a:solidFill>
                  <a:prstClr val="white"/>
                </a:solidFill>
              </a:rPr>
              <a:t>. (2013). </a:t>
            </a:r>
            <a:r>
              <a:rPr lang="ko-KR" altLang="en-US" sz="2000" b="1" dirty="0">
                <a:solidFill>
                  <a:prstClr val="white"/>
                </a:solidFill>
              </a:rPr>
              <a:t>웹 브라우저 환경에서 </a:t>
            </a:r>
            <a:r>
              <a:rPr lang="en-US" altLang="ko-KR" sz="2000" b="1" dirty="0">
                <a:solidFill>
                  <a:prstClr val="white"/>
                </a:solidFill>
              </a:rPr>
              <a:t>C</a:t>
            </a:r>
            <a:r>
              <a:rPr lang="ko-KR" altLang="en-US" sz="2000" b="1" dirty="0">
                <a:solidFill>
                  <a:prstClr val="white"/>
                </a:solidFill>
              </a:rPr>
              <a:t>언어 학습 및 실습 시스템의 설계 및 구현</a:t>
            </a:r>
            <a:r>
              <a:rPr lang="en-US" altLang="ko-KR" sz="2000" b="1" dirty="0">
                <a:solidFill>
                  <a:prstClr val="white"/>
                </a:solidFill>
              </a:rPr>
              <a:t>. </a:t>
            </a:r>
            <a:r>
              <a:rPr lang="ko-KR" altLang="en-US" sz="2000" b="1" dirty="0">
                <a:solidFill>
                  <a:prstClr val="white"/>
                </a:solidFill>
              </a:rPr>
              <a:t>한국정보과학회 학술발표논문집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https://programmers.co.kr/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https://www.goorm.io/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https://opentutorials.org/course/1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https://leetcode.com/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https://csacademy.com/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https://www.playsw.or.kr/main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https://dojang.io/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0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98558" y="94029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Finish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Thank</a:t>
            </a: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you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D8DF-F12E-4454-BE9A-57A76D50399E}"/>
              </a:ext>
            </a:extLst>
          </p:cNvPr>
          <p:cNvSpPr txBox="1"/>
          <p:nvPr/>
        </p:nvSpPr>
        <p:spPr>
          <a:xfrm>
            <a:off x="2578142" y="5110136"/>
            <a:ext cx="652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Questions?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DD6E069-4B3E-4EE9-AAD8-5ACA41A9D7AB}"/>
              </a:ext>
            </a:extLst>
          </p:cNvPr>
          <p:cNvSpPr/>
          <p:nvPr/>
        </p:nvSpPr>
        <p:spPr>
          <a:xfrm>
            <a:off x="4741817" y="230850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41CD72-3FA1-47E2-AA1B-83070BF599B4}"/>
              </a:ext>
            </a:extLst>
          </p:cNvPr>
          <p:cNvSpPr/>
          <p:nvPr/>
        </p:nvSpPr>
        <p:spPr>
          <a:xfrm>
            <a:off x="5511073" y="3077763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99900A2A-034D-45C9-B721-582DB8CAE3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0804" y="3386583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8580AEE2-9F81-4B9F-8955-DB0B7C2D1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277A78DE-268D-4BA6-BDCB-3620819B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35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10265B6-190A-4B50-B953-13A07EFE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1" dirty="0">
                <a:solidFill>
                  <a:prstClr val="white"/>
                </a:solidFill>
              </a:rPr>
              <a:t>Contents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AC133C-4AC0-482A-83A9-49CB4446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Motive / Main Difference with Concurrent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System Architecture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Backgrounds [Docker]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Backgrounds [Apache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Web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Server]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Backgrounds [Compile Server]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Architecture Module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Expect Output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Develop Environment &amp; tools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Expectations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References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43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Motive </a:t>
            </a:r>
            <a:endParaRPr kumimoji="0" lang="en-US" altLang="ko-KR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&lt;Why do we Make it??&gt;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7EB3D3E7-7523-41B7-8027-4B2C1DF4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282" y="2837103"/>
            <a:ext cx="3703320" cy="21016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FAE410-D8F4-482E-AA39-D4522805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22" y="2883396"/>
            <a:ext cx="3703320" cy="2009051"/>
          </a:xfrm>
          <a:prstGeom prst="rect">
            <a:avLst/>
          </a:prstGeom>
        </p:spPr>
      </p:pic>
      <p:pic>
        <p:nvPicPr>
          <p:cNvPr id="16" name="내용 개체 틀 3">
            <a:extLst>
              <a:ext uri="{FF2B5EF4-FFF2-40B4-BE49-F238E27FC236}">
                <a16:creationId xmlns:a16="http://schemas.microsoft.com/office/drawing/2014/main" id="{DB6997CB-2F40-4DB1-A32F-2EBF5213E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42" y="2883396"/>
            <a:ext cx="3703320" cy="1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5B2735-DC62-4F01-A3AC-7551F3F1CFBA}"/>
              </a:ext>
            </a:extLst>
          </p:cNvPr>
          <p:cNvSpPr/>
          <p:nvPr/>
        </p:nvSpPr>
        <p:spPr>
          <a:xfrm>
            <a:off x="7147884" y="1709097"/>
            <a:ext cx="3884075" cy="4237963"/>
          </a:xfrm>
          <a:prstGeom prst="round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D0DAAE-2092-4CB7-8270-709776E257CB}"/>
              </a:ext>
            </a:extLst>
          </p:cNvPr>
          <p:cNvSpPr/>
          <p:nvPr/>
        </p:nvSpPr>
        <p:spPr>
          <a:xfrm>
            <a:off x="549658" y="1806751"/>
            <a:ext cx="5643239" cy="4237963"/>
          </a:xfrm>
          <a:prstGeom prst="roundRect">
            <a:avLst/>
          </a:prstGeom>
          <a:solidFill>
            <a:srgbClr val="FF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71278" y="15738"/>
            <a:ext cx="5520060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Motive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&lt;Current Market Analysis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 Main Difference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pic>
        <p:nvPicPr>
          <p:cNvPr id="10" name="_x380903336" descr="EMB0000063c655a">
            <a:extLst>
              <a:ext uri="{FF2B5EF4-FFF2-40B4-BE49-F238E27FC236}">
                <a16:creationId xmlns:a16="http://schemas.microsoft.com/office/drawing/2014/main" id="{7B2F3BF0-B3DD-4974-83EE-E90ABAFC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1" y="3453204"/>
            <a:ext cx="22733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380903656" descr="EMB0000063c655d">
            <a:extLst>
              <a:ext uri="{FF2B5EF4-FFF2-40B4-BE49-F238E27FC236}">
                <a16:creationId xmlns:a16="http://schemas.microsoft.com/office/drawing/2014/main" id="{FE900D1E-90E8-4DB0-935D-245CA487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1" y="2491973"/>
            <a:ext cx="2538413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80903976" descr="EMB0000063c6560">
            <a:extLst>
              <a:ext uri="{FF2B5EF4-FFF2-40B4-BE49-F238E27FC236}">
                <a16:creationId xmlns:a16="http://schemas.microsoft.com/office/drawing/2014/main" id="{8F7D508A-F915-4947-A91F-FE8791422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58" y="4555974"/>
            <a:ext cx="2473326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380902376" descr="EMB0000063c6563">
            <a:extLst>
              <a:ext uri="{FF2B5EF4-FFF2-40B4-BE49-F238E27FC236}">
                <a16:creationId xmlns:a16="http://schemas.microsoft.com/office/drawing/2014/main" id="{211507D6-6AB4-4873-BDAA-FFDC0C9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27" y="2615004"/>
            <a:ext cx="1703388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380903336" descr="EMB0000063c6566">
            <a:extLst>
              <a:ext uri="{FF2B5EF4-FFF2-40B4-BE49-F238E27FC236}">
                <a16:creationId xmlns:a16="http://schemas.microsoft.com/office/drawing/2014/main" id="{8FDECCDA-7DC0-49B8-894B-82F77CFD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1" y="5044672"/>
            <a:ext cx="2798763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DFBADE-DB41-4355-9AD2-CEA7493AD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057" y="2491973"/>
            <a:ext cx="1766253" cy="2209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E863B-D2F5-49E5-92FF-9E997B0AA857}"/>
              </a:ext>
            </a:extLst>
          </p:cNvPr>
          <p:cNvSpPr txBox="1"/>
          <p:nvPr/>
        </p:nvSpPr>
        <p:spPr>
          <a:xfrm>
            <a:off x="1042928" y="1973965"/>
            <a:ext cx="170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</a:t>
            </a:r>
            <a:r>
              <a:rPr lang="ko-KR" altLang="en-US" b="1" dirty="0">
                <a:solidFill>
                  <a:schemeClr val="bg1"/>
                </a:solidFill>
              </a:rPr>
              <a:t>국내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E36C8E-6950-4E6E-9930-158C5E9B652D}"/>
              </a:ext>
            </a:extLst>
          </p:cNvPr>
          <p:cNvSpPr txBox="1"/>
          <p:nvPr/>
        </p:nvSpPr>
        <p:spPr>
          <a:xfrm>
            <a:off x="7549003" y="1941046"/>
            <a:ext cx="170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해외</a:t>
            </a:r>
          </a:p>
        </p:txBody>
      </p:sp>
    </p:spTree>
    <p:extLst>
      <p:ext uri="{BB962C8B-B14F-4D97-AF65-F5344CB8AC3E}">
        <p14:creationId xmlns:p14="http://schemas.microsoft.com/office/powerpoint/2010/main" val="111105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Motive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&lt;Current Market Analysis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 Main Difference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36913"/>
              </p:ext>
            </p:extLst>
          </p:nvPr>
        </p:nvGraphicFramePr>
        <p:xfrm>
          <a:off x="604395" y="1701839"/>
          <a:ext cx="11211784" cy="46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316">
                  <a:extLst>
                    <a:ext uri="{9D8B030D-6E8A-4147-A177-3AD203B41FA5}">
                      <a16:colId xmlns:a16="http://schemas.microsoft.com/office/drawing/2014/main" val="3889730150"/>
                    </a:ext>
                  </a:extLst>
                </a:gridCol>
                <a:gridCol w="1458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7389">
                  <a:extLst>
                    <a:ext uri="{9D8B030D-6E8A-4147-A177-3AD203B41FA5}">
                      <a16:colId xmlns:a16="http://schemas.microsoft.com/office/drawing/2014/main" val="3738721884"/>
                    </a:ext>
                  </a:extLst>
                </a:gridCol>
              </a:tblGrid>
              <a:tr h="27066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개발환경 제공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기초적인 교육자료 제공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우수한 접근성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주요 타겟층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프로그래머스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Programmers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△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기초부터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알고리즘 심화 학습까지 폭넓은 부분을 제공하지만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주로 심화 알고리즘 학습을 위함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Goorm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△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위와 동일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소프트웨어야 놀자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코딩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알고리즘 등 개괄적인 이해와 논리적인 사고력 학습 목표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생활코딩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기초적인 개발 및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전공학습 목표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LeetCode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No01,No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02</a:t>
                      </a:r>
                      <a:r>
                        <a:rPr lang="ko-KR" altLang="en-US" sz="1400" b="1" dirty="0"/>
                        <a:t>와 동일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30125"/>
                  </a:ext>
                </a:extLst>
              </a:tr>
              <a:tr h="7217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SoongPiler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기초 학습자와 심화학습자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개발환경 제공</a:t>
                      </a:r>
                    </a:p>
                  </a:txBody>
                  <a:tcPr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47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System Architecture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&lt;System Architecture&gt;</a:t>
            </a:r>
          </a:p>
        </p:txBody>
      </p:sp>
      <p:pic>
        <p:nvPicPr>
          <p:cNvPr id="14" name="_x380903336" descr="EMB0000063c6569">
            <a:extLst>
              <a:ext uri="{FF2B5EF4-FFF2-40B4-BE49-F238E27FC236}">
                <a16:creationId xmlns:a16="http://schemas.microsoft.com/office/drawing/2014/main" id="{9E170264-DF4D-45EB-9939-A59BE63D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99" y="1657899"/>
            <a:ext cx="8224417" cy="38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8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Backgrounds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&lt;Docker&gt;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977A3-E669-4E4A-99A3-6E977C41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34" y="1528365"/>
            <a:ext cx="4617517" cy="4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1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white"/>
                </a:solidFill>
              </a:rPr>
              <a:t>Backgrounds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&lt;Docker&gt;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153715" y="5402599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VM VS Docker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306540" y="5402598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 Layer</a:t>
            </a:r>
          </a:p>
        </p:txBody>
      </p:sp>
      <p:pic>
        <p:nvPicPr>
          <p:cNvPr id="20" name="내용 개체 틀 7">
            <a:extLst>
              <a:ext uri="{FF2B5EF4-FFF2-40B4-BE49-F238E27FC236}">
                <a16:creationId xmlns:a16="http://schemas.microsoft.com/office/drawing/2014/main" id="{6FDFD73E-33B7-4374-B7B9-5671ABB8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75" y="2167066"/>
            <a:ext cx="4481985" cy="29020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8AF3F1-4EB0-40ED-9D74-4FFEFFF7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06" y="2167067"/>
            <a:ext cx="4293344" cy="29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rgbClr val="F8FA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4837" y="4614826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Ubuntu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2539444" y="3008477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0297" y="4650112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Apache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rgbClr val="F8FA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596996" y="4650112"/>
            <a:ext cx="24351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Server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Group 14"/>
          <p:cNvGrpSpPr>
            <a:grpSpLocks noChangeAspect="1"/>
          </p:cNvGrpSpPr>
          <p:nvPr/>
        </p:nvGrpSpPr>
        <p:grpSpPr bwMode="auto">
          <a:xfrm>
            <a:off x="9673081" y="305762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6125689" y="3005053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52538-8FD4-45EA-988C-E0DF1BE56018}"/>
              </a:ext>
            </a:extLst>
          </p:cNvPr>
          <p:cNvSpPr/>
          <p:nvPr/>
        </p:nvSpPr>
        <p:spPr>
          <a:xfrm>
            <a:off x="3371278" y="15738"/>
            <a:ext cx="5520060" cy="99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Backgrounds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&lt;Apache Web Server&gt;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5B1B65-2E0F-4ED2-8EEC-99567315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96" y="2503097"/>
            <a:ext cx="1284798" cy="1224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178E6D-C1DD-4A36-8942-3DC9704D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1" y="2543578"/>
            <a:ext cx="1329829" cy="1217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BF4F4C-B2E7-4AA6-88B5-C2C867DA2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871" y="2468015"/>
            <a:ext cx="150018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78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419</Words>
  <Application>Microsoft Office PowerPoint</Application>
  <PresentationFormat>와이드스크린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종빈</cp:lastModifiedBy>
  <cp:revision>32</cp:revision>
  <dcterms:created xsi:type="dcterms:W3CDTF">2019-11-21T03:50:33Z</dcterms:created>
  <dcterms:modified xsi:type="dcterms:W3CDTF">2019-11-25T08:15:55Z</dcterms:modified>
</cp:coreProperties>
</file>