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76" r:id="rId6"/>
    <p:sldId id="275" r:id="rId7"/>
    <p:sldId id="277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605"/>
    <a:srgbClr val="FF0020"/>
    <a:srgbClr val="9E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/>
    <p:restoredTop sz="97219"/>
  </p:normalViewPr>
  <p:slideViewPr>
    <p:cSldViewPr snapToGrid="0" snapToObjects="1">
      <p:cViewPr varScale="1">
        <p:scale>
          <a:sx n="115" d="100"/>
          <a:sy n="11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7FE78-1255-4593-89B4-173EDEA0F2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C88B-46B6-4002-AB89-56ED255D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932-8D3D-40C9-AB40-322485E654C1}" type="datetime4">
              <a:rPr lang="en-US" smtClean="0"/>
              <a:t>October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354-E960-4B12-8CB0-EB82B3C2624B}" type="datetime4">
              <a:rPr lang="en-US" smtClean="0"/>
              <a:t>October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E7F6-3384-4B05-B611-E597AC1F6E6F}" type="datetime4">
              <a:rPr lang="en-US" smtClean="0"/>
              <a:t>October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6BD6-39F9-49AF-8577-39A0F2550027}" type="datetime4">
              <a:rPr lang="en-US" smtClean="0"/>
              <a:t>October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77CC-7945-4A19-AAEF-BD887344FCA8}" type="datetime4">
              <a:rPr lang="en-US" smtClean="0"/>
              <a:t>October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6E37-868E-400E-8373-340D75C82187}" type="datetime4">
              <a:rPr lang="en-US" smtClean="0"/>
              <a:t>October 3,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842C-92BC-4361-BCAC-8CBB679B984E}" type="datetime4">
              <a:rPr lang="en-US" smtClean="0"/>
              <a:t>October 3,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970C-453F-475C-BB49-1F9569DF65EC}" type="datetime4">
              <a:rPr lang="en-US" smtClean="0"/>
              <a:t>October 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137B-EE6D-4700-AA7F-1CD39A988357}" type="datetime4">
              <a:rPr lang="en-US" smtClean="0"/>
              <a:t>October 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C43-3DC6-4CFB-9F12-C1F8B8B96332}" type="datetime4">
              <a:rPr lang="en-US" smtClean="0"/>
              <a:t>October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1FF-2906-4DF8-A3A1-2BB468BAD521}" type="datetime4">
              <a:rPr lang="en-US" smtClean="0"/>
              <a:t>October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D3AE-E208-45C8-BE8D-3BE820CDAA81}" type="datetime4">
              <a:rPr lang="en-US" smtClean="0"/>
              <a:t>October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in R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Working Group</a:t>
            </a:r>
          </a:p>
          <a:p>
            <a:r>
              <a:rPr lang="en-US" dirty="0"/>
              <a:t>Presented by: Jonathan Gendron</a:t>
            </a:r>
          </a:p>
          <a:p>
            <a:r>
              <a:rPr lang="en-US" dirty="0"/>
              <a:t>Date: 10/05/2022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Checklist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668514"/>
            <a:ext cx="4724400" cy="3088973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What is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Data?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Why should I use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to read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to manipulate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to write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026" name="Picture 2" descr="Checklist Icon Template Design Vector Graphic by zAe · Creative Fabrica">
            <a:extLst>
              <a:ext uri="{FF2B5EF4-FFF2-40B4-BE49-F238E27FC236}">
                <a16:creationId xmlns:a16="http://schemas.microsoft.com/office/drawing/2014/main" id="{52873F85-B05A-E8DB-A502-1B0EACB6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59441"/>
            <a:ext cx="5524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6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What is </a:t>
            </a:r>
            <a:r>
              <a:rPr 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NetCDF</a:t>
            </a:r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Data?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668514"/>
            <a:ext cx="5213396" cy="308897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Stores data as a multi-dimensional array  (X, Y, Time, …)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Each array element value corresponds to the value of a variable at a certain point in space and time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Like raster format, but more than one time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2050" name="Picture 2" descr="Fundamentals of netCDF data storage—Help | ArcGIS for Desktop">
            <a:extLst>
              <a:ext uri="{FF2B5EF4-FFF2-40B4-BE49-F238E27FC236}">
                <a16:creationId xmlns:a16="http://schemas.microsoft.com/office/drawing/2014/main" id="{C67F0932-5D11-9685-6FDC-95556B2B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668514"/>
            <a:ext cx="4461588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2541F-E1BA-3D0E-95D8-45BB5F9A0BFD}"/>
              </a:ext>
            </a:extLst>
          </p:cNvPr>
          <p:cNvSpPr txBox="1"/>
          <p:nvPr/>
        </p:nvSpPr>
        <p:spPr>
          <a:xfrm>
            <a:off x="7067550" y="5214866"/>
            <a:ext cx="467658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https://desktop.arcgis.com/en/arcmap/10.3/manage-data/netcdf/fundamentals-of-netcdf-data-storage.htm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Why </a:t>
            </a:r>
            <a:r>
              <a:rPr 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NetCDF</a:t>
            </a:r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Data?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333778"/>
            <a:ext cx="5380266" cy="3088973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Standard for storing multi-dimensional gridded data.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Typically used in earth science discipline.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efficient way to store large gridded data-sets than raster or tabular data structures.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Temporal differences are saved in the same file rather than multiple.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598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3074" name="Picture 2" descr="Building up new data-storage memory">
            <a:extLst>
              <a:ext uri="{FF2B5EF4-FFF2-40B4-BE49-F238E27FC236}">
                <a16:creationId xmlns:a16="http://schemas.microsoft.com/office/drawing/2014/main" id="{D6F6AD4B-B1D3-F869-7CD9-B37B3F46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4" y="2681062"/>
            <a:ext cx="3469328" cy="23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EB935-58C4-5090-7B3B-DDCDB4AB5D88}"/>
              </a:ext>
            </a:extLst>
          </p:cNvPr>
          <p:cNvSpPr txBox="1"/>
          <p:nvPr/>
        </p:nvSpPr>
        <p:spPr>
          <a:xfrm>
            <a:off x="7880577" y="4989742"/>
            <a:ext cx="60946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https://www.nanowerk.com/nanotechnology-news2/newsid=60843.php</a:t>
            </a:r>
          </a:p>
        </p:txBody>
      </p:sp>
    </p:spTree>
    <p:extLst>
      <p:ext uri="{BB962C8B-B14F-4D97-AF65-F5344CB8AC3E}">
        <p14:creationId xmlns:p14="http://schemas.microsoft.com/office/powerpoint/2010/main" val="39882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89731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Prerequisites for this lesson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485328" y="2155305"/>
            <a:ext cx="11375558" cy="4702695"/>
          </a:xfrm>
          <a:prstGeom prst="rect">
            <a:avLst/>
          </a:prstGeom>
        </p:spPr>
        <p:txBody>
          <a:bodyPr vert="horz" lIns="91440" tIns="45720" rIns="91440" bIns="45720" numCol="2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Two R packages published in the CRAN database are used to read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data: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“ncdf4”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“raster”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 Software Dependencies: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install.packages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("ncdf4", dependencies=T)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install.packages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("raster", dependencies=T)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tidyverse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", dependencies=T)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("fields", dependencies=T)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lubridate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", dependencies=T)</a:t>
            </a:r>
          </a:p>
          <a:p>
            <a:pPr lvl="1"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&gt;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install.packges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("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data.table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", dependencies=T)</a:t>
            </a:r>
          </a:p>
          <a:p>
            <a:pPr lvl="1"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lvl="1"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lvl="1"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Input Data Requirements: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Parent folder: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NCDF_lecture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Ncdf_lecture.R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(entire script)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World_vi.nc (practice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NetCDF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file)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rbel" panose="020B0503020204020204" pitchFamily="34" charset="0"/>
              </a:rPr>
              <a:t>Open RStudio now and do the following: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Load these libraries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Set your working directory to a folder containing the file “world_vi.nc”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Corbel" panose="020B0503020204020204" pitchFamily="34" charset="0"/>
            </a:endParaRPr>
          </a:p>
          <a:p>
            <a:pPr lvl="1" algn="l">
              <a:lnSpc>
                <a:spcPct val="100000"/>
              </a:lnSpc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598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89C1B618-79FA-6A77-9D5D-4CD18738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84" y="3706938"/>
            <a:ext cx="606870" cy="6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841247" y="1971071"/>
            <a:ext cx="6046355" cy="423895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Requirements (Suggested):</a:t>
            </a:r>
          </a:p>
          <a:p>
            <a:pPr algn="l"/>
            <a:r>
              <a:rPr lang="en-US" sz="1800" u="sng" dirty="0">
                <a:solidFill>
                  <a:schemeClr val="bg2">
                    <a:lumMod val="25000"/>
                  </a:schemeClr>
                </a:solidFill>
              </a:rPr>
              <a:t>Dimensions: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Make your dimensions 3 x 3 x 3 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lat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time) for your gridded array data.</a:t>
            </a:r>
          </a:p>
          <a:p>
            <a:pPr marL="342900" indent="-342900" algn="l">
              <a:buAutoNum type="arabicPeriod"/>
            </a:pP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Use arbitrary latitude and longitude coordinates such as 1, 2, 3, or use realistic geospatial coordinates of your choice</a:t>
            </a:r>
          </a:p>
          <a:p>
            <a:pPr marL="342900" indent="-342900" algn="l">
              <a:buAutoNum type="arabicPeriod"/>
            </a:pP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Use numbers to express your time dimension rather than a string of dates (doesn’t work)</a:t>
            </a:r>
          </a:p>
          <a:p>
            <a:pPr algn="l"/>
            <a:r>
              <a:rPr lang="en-US" sz="1600" u="sng" dirty="0">
                <a:solidFill>
                  <a:schemeClr val="bg2">
                    <a:lumMod val="25000"/>
                  </a:schemeClr>
                </a:solidFill>
              </a:rPr>
              <a:t>Variable:</a:t>
            </a:r>
          </a:p>
          <a:p>
            <a:pPr marL="342900" indent="-342900" algn="l">
              <a:buAutoNum type="arabicPeriod"/>
            </a:pP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Make a 3x3x3 array of random values (or insert manually)</a:t>
            </a:r>
          </a:p>
          <a:p>
            <a:pPr algn="l"/>
            <a:r>
              <a:rPr lang="en-US" sz="1600" u="sng" dirty="0">
                <a:solidFill>
                  <a:schemeClr val="bg2">
                    <a:lumMod val="25000"/>
                  </a:schemeClr>
                </a:solidFill>
              </a:rPr>
              <a:t>Attributes:</a:t>
            </a:r>
          </a:p>
          <a:p>
            <a:pPr marL="342900" indent="-342900" algn="l">
              <a:buAutoNum type="arabicPeriod"/>
            </a:pP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Use basic attributes such as “</a:t>
            </a:r>
            <a:r>
              <a:rPr lang="en-US" sz="1450" dirty="0" err="1">
                <a:solidFill>
                  <a:schemeClr val="bg2">
                    <a:lumMod val="25000"/>
                  </a:schemeClr>
                </a:solidFill>
              </a:rPr>
              <a:t>creation_date</a:t>
            </a: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” or “author”</a:t>
            </a:r>
          </a:p>
          <a:p>
            <a:pPr marL="342900" indent="-342900" algn="l">
              <a:buAutoNum type="arabicPeriod"/>
            </a:pPr>
            <a:r>
              <a:rPr lang="en-US" sz="1450" dirty="0">
                <a:solidFill>
                  <a:schemeClr val="bg2">
                    <a:lumMod val="25000"/>
                  </a:schemeClr>
                </a:solidFill>
              </a:rPr>
              <a:t>Start by assigning global attributes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D189DF-C75B-9F4E-8256-970B9D320B4C}"/>
              </a:ext>
            </a:extLst>
          </p:cNvPr>
          <p:cNvSpPr txBox="1">
            <a:spLocks/>
          </p:cNvSpPr>
          <p:nvPr/>
        </p:nvSpPr>
        <p:spPr>
          <a:xfrm>
            <a:off x="1522475" y="842960"/>
            <a:ext cx="6312419" cy="836934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Create your </a:t>
            </a:r>
            <a:r>
              <a:rPr lang="en-US" sz="4800" b="1" spc="-150" dirty="0" err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netCDF</a:t>
            </a:r>
            <a:r>
              <a:rPr lang="en-US" sz="4800" b="1" spc="-15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File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50791-6BAF-234A-8856-6BBE222E90D6}"/>
              </a:ext>
            </a:extLst>
          </p:cNvPr>
          <p:cNvSpPr txBox="1">
            <a:spLocks/>
          </p:cNvSpPr>
          <p:nvPr/>
        </p:nvSpPr>
        <p:spPr>
          <a:xfrm>
            <a:off x="841248" y="268112"/>
            <a:ext cx="5696712" cy="9451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rgbClr val="C000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Challenge 1:</a:t>
            </a:r>
          </a:p>
        </p:txBody>
      </p:sp>
      <p:pic>
        <p:nvPicPr>
          <p:cNvPr id="5122" name="Picture 2" descr="Working with NetCDF files in an agent-based model: Skinning the model input  data cat | simulatingcomplexity">
            <a:extLst>
              <a:ext uri="{FF2B5EF4-FFF2-40B4-BE49-F238E27FC236}">
                <a16:creationId xmlns:a16="http://schemas.microsoft.com/office/drawing/2014/main" id="{3386A5FE-C83E-2CF3-5A95-ECC3A1BF5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14" y="2254742"/>
            <a:ext cx="4395442" cy="329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A5CD4-76F5-9E3D-EB51-79FF58D3EFFF}"/>
              </a:ext>
            </a:extLst>
          </p:cNvPr>
          <p:cNvSpPr txBox="1"/>
          <p:nvPr/>
        </p:nvSpPr>
        <p:spPr>
          <a:xfrm>
            <a:off x="6714606" y="5556022"/>
            <a:ext cx="609738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https://simulatingcomplexity.wordpress.com/2014/11/17/working-with-netcdf-files-in-an-agent-based-model-skinning-the-model-input-data-cat/</a:t>
            </a:r>
          </a:p>
        </p:txBody>
      </p:sp>
    </p:spTree>
    <p:extLst>
      <p:ext uri="{BB962C8B-B14F-4D97-AF65-F5344CB8AC3E}">
        <p14:creationId xmlns:p14="http://schemas.microsoft.com/office/powerpoint/2010/main" val="35317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543025" y="1971071"/>
            <a:ext cx="5791991" cy="423895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Requirements (Suggested):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First try to plot your data by manually extracting from the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netCDF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file, then try extracting data using the raster() package and plotting a raster stack.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First plot a single time slice (i.e. array1[,,1] or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raster_stack@layers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[[1]]), then trying plotting 3 x 3 plots in a single plotting window.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Experiment plotting with and without a legend (image() vs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image.plot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Experiment with changing the color palette (if you dare)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(hint) &gt;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hcl.colors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(12, "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YlGn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", rev = TRUE)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(hint) Look to your right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D189DF-C75B-9F4E-8256-970B9D320B4C}"/>
              </a:ext>
            </a:extLst>
          </p:cNvPr>
          <p:cNvSpPr txBox="1">
            <a:spLocks/>
          </p:cNvSpPr>
          <p:nvPr/>
        </p:nvSpPr>
        <p:spPr>
          <a:xfrm>
            <a:off x="1522475" y="842960"/>
            <a:ext cx="6312419" cy="836934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Plot your </a:t>
            </a:r>
            <a:r>
              <a:rPr lang="en-US" sz="4800" b="1" spc="-150" dirty="0" err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netCDF</a:t>
            </a:r>
            <a:r>
              <a:rPr lang="en-US" sz="4800" b="1" spc="-15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File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50791-6BAF-234A-8856-6BBE222E90D6}"/>
              </a:ext>
            </a:extLst>
          </p:cNvPr>
          <p:cNvSpPr txBox="1">
            <a:spLocks/>
          </p:cNvSpPr>
          <p:nvPr/>
        </p:nvSpPr>
        <p:spPr>
          <a:xfrm>
            <a:off x="841248" y="268112"/>
            <a:ext cx="5696712" cy="9451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rgbClr val="C000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Challenge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527EA-45D7-2349-E729-BA242E646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7" r="10786"/>
          <a:stretch/>
        </p:blipFill>
        <p:spPr>
          <a:xfrm>
            <a:off x="6891250" y="2062511"/>
            <a:ext cx="4347557" cy="35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543025" y="1971071"/>
            <a:ext cx="5791991" cy="423895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Requirements (Suggested):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Get the average of all time points in your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netCDF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file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Plot this as a single plot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Plot this plot as well as the original 3 time slices of your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netCDF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to compare</a:t>
            </a:r>
          </a:p>
          <a:p>
            <a:pPr marL="800100" lvl="1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D189DF-C75B-9F4E-8256-970B9D320B4C}"/>
              </a:ext>
            </a:extLst>
          </p:cNvPr>
          <p:cNvSpPr txBox="1">
            <a:spLocks/>
          </p:cNvSpPr>
          <p:nvPr/>
        </p:nvSpPr>
        <p:spPr>
          <a:xfrm>
            <a:off x="1522475" y="842960"/>
            <a:ext cx="6312419" cy="836934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Manipulate your Data!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50791-6BAF-234A-8856-6BBE222E90D6}"/>
              </a:ext>
            </a:extLst>
          </p:cNvPr>
          <p:cNvSpPr txBox="1">
            <a:spLocks/>
          </p:cNvSpPr>
          <p:nvPr/>
        </p:nvSpPr>
        <p:spPr>
          <a:xfrm>
            <a:off x="841248" y="268112"/>
            <a:ext cx="5696712" cy="9451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pc="-150" dirty="0">
                <a:solidFill>
                  <a:srgbClr val="C000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Challenge 3:</a:t>
            </a:r>
          </a:p>
        </p:txBody>
      </p:sp>
      <p:pic>
        <p:nvPicPr>
          <p:cNvPr id="4098" name="Picture 2" descr="Data Manipulation in Microsoft Excel - Executive Support Magazine">
            <a:extLst>
              <a:ext uri="{FF2B5EF4-FFF2-40B4-BE49-F238E27FC236}">
                <a16:creationId xmlns:a16="http://schemas.microsoft.com/office/drawing/2014/main" id="{2D9449F7-72A8-79FA-7E37-D7786E050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59" y="1787236"/>
            <a:ext cx="4378036" cy="32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4ED228-14DE-E67A-899A-3E5C04E20A7C}"/>
              </a:ext>
            </a:extLst>
          </p:cNvPr>
          <p:cNvSpPr txBox="1"/>
          <p:nvPr/>
        </p:nvSpPr>
        <p:spPr>
          <a:xfrm>
            <a:off x="7757161" y="5070763"/>
            <a:ext cx="32073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https://executivesupportmagazine.com/data-manipulation-in-microsoft-excel/</a:t>
            </a:r>
          </a:p>
        </p:txBody>
      </p:sp>
    </p:spTree>
    <p:extLst>
      <p:ext uri="{BB962C8B-B14F-4D97-AF65-F5344CB8AC3E}">
        <p14:creationId xmlns:p14="http://schemas.microsoft.com/office/powerpoint/2010/main" val="203912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337" y="3210071"/>
            <a:ext cx="11509611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sz="16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9355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645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Office Theme</vt:lpstr>
      <vt:lpstr>NetCDF in R</vt:lpstr>
      <vt:lpstr>Checklist</vt:lpstr>
      <vt:lpstr>What is NetCDF Data?</vt:lpstr>
      <vt:lpstr>Why NetCDF Data?</vt:lpstr>
      <vt:lpstr>Prerequisites for this lesson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Gendron, Jonathan Morgan</cp:lastModifiedBy>
  <cp:revision>159</cp:revision>
  <dcterms:created xsi:type="dcterms:W3CDTF">2021-09-07T17:43:47Z</dcterms:created>
  <dcterms:modified xsi:type="dcterms:W3CDTF">2022-10-04T04:28:03Z</dcterms:modified>
</cp:coreProperties>
</file>