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90" r:id="rId12"/>
    <p:sldId id="291" r:id="rId13"/>
    <p:sldId id="302" r:id="rId14"/>
    <p:sldId id="260" r:id="rId15"/>
    <p:sldId id="295" r:id="rId16"/>
    <p:sldId id="296" r:id="rId17"/>
    <p:sldId id="261" r:id="rId18"/>
    <p:sldId id="262" r:id="rId19"/>
    <p:sldId id="264" r:id="rId20"/>
    <p:sldId id="265" r:id="rId21"/>
    <p:sldId id="294" r:id="rId22"/>
    <p:sldId id="312" r:id="rId23"/>
    <p:sldId id="263" r:id="rId24"/>
    <p:sldId id="298" r:id="rId25"/>
    <p:sldId id="278" r:id="rId26"/>
    <p:sldId id="299" r:id="rId27"/>
    <p:sldId id="314" r:id="rId28"/>
    <p:sldId id="297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7769" autoAdjust="0"/>
  </p:normalViewPr>
  <p:slideViewPr>
    <p:cSldViewPr snapToGrid="0" snapToObjects="1">
      <p:cViewPr varScale="1">
        <p:scale>
          <a:sx n="101" d="100"/>
          <a:sy n="101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4DB6-770A-2547-AC62-9B9206CB4DE8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36D64-42D9-5F42-A3D7-01B8866E9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Kristin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Andrey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Andrey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Andrey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Weston – What do you think our profile is?</a:t>
            </a:r>
          </a:p>
        </p:txBody>
      </p:sp>
    </p:spTree>
    <p:extLst>
      <p:ext uri="{BB962C8B-B14F-4D97-AF65-F5344CB8AC3E}">
        <p14:creationId xmlns:p14="http://schemas.microsoft.com/office/powerpoint/2010/main" val="243989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</a:t>
            </a:r>
          </a:p>
          <a:p>
            <a:endParaRPr lang="en-US" dirty="0"/>
          </a:p>
          <a:p>
            <a:r>
              <a:rPr lang="en-US" dirty="0"/>
              <a:t>- Product</a:t>
            </a:r>
            <a:r>
              <a:rPr lang="en-US" baseline="0" dirty="0"/>
              <a:t> Backlog created from WBS in </a:t>
            </a:r>
            <a:r>
              <a:rPr lang="en-US" baseline="0" dirty="0" err="1"/>
              <a:t>git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Iteration planning meeting</a:t>
            </a:r>
            <a:r>
              <a:rPr lang="en-US" baseline="0" dirty="0"/>
              <a:t> held to determine scope for iteration (Sprint)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Scrum meeting held weekly with an e-mail “scrum” on Wednesdays (lasted ¾ of the semester)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Sprint Wrap-up: Reflected on last iteration and tried to correct.  We merged with planning.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86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</a:t>
            </a:r>
          </a:p>
          <a:p>
            <a:endParaRPr lang="en-US" dirty="0"/>
          </a:p>
          <a:p>
            <a:r>
              <a:rPr lang="en-US" dirty="0"/>
              <a:t>Talk to:  We had lots</a:t>
            </a:r>
            <a:r>
              <a:rPr lang="en-US" baseline="0" dirty="0"/>
              <a:t> of communication, it was just ineffective.</a:t>
            </a:r>
          </a:p>
          <a:p>
            <a:r>
              <a:rPr lang="en-US" baseline="0" dirty="0"/>
              <a:t>1) Agreed understanding of the situation, claim responsibility for follow-up.</a:t>
            </a:r>
          </a:p>
          <a:p>
            <a:r>
              <a:rPr lang="en-US" baseline="0" dirty="0"/>
              <a:t>11) Understood tasks, but did not understand integration.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What was lacking:</a:t>
            </a:r>
          </a:p>
          <a:p>
            <a:pPr marL="228600" indent="-228600">
              <a:buAutoNum type="arabicParenR"/>
            </a:pPr>
            <a:r>
              <a:rPr lang="en-US" baseline="0" dirty="0"/>
              <a:t>Integration tie-in points</a:t>
            </a:r>
          </a:p>
          <a:p>
            <a:pPr marL="228600" indent="-228600">
              <a:buAutoNum type="arabicParenR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8675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/>
              <a:t>Kristin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</a:t>
            </a:r>
          </a:p>
          <a:p>
            <a:endParaRPr lang="en-US" dirty="0"/>
          </a:p>
          <a:p>
            <a:r>
              <a:rPr lang="en-US" dirty="0"/>
              <a:t>Talk to:  We had lots</a:t>
            </a:r>
            <a:r>
              <a:rPr lang="en-US" baseline="0" dirty="0"/>
              <a:t> of communication, it was just ineffective.</a:t>
            </a:r>
          </a:p>
          <a:p>
            <a:r>
              <a:rPr lang="en-US" baseline="0" dirty="0"/>
              <a:t>1) Agreed understanding of the situation, claim responsibility for follow-up.</a:t>
            </a:r>
          </a:p>
          <a:p>
            <a:r>
              <a:rPr lang="en-US" baseline="0" dirty="0"/>
              <a:t>11) Understood tasks, but did not understand integration.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What was lacking:</a:t>
            </a:r>
          </a:p>
          <a:p>
            <a:pPr marL="228600" indent="-228600">
              <a:buAutoNum type="arabicParenR"/>
            </a:pPr>
            <a:r>
              <a:rPr lang="en-US" baseline="0" dirty="0"/>
              <a:t>Integration tie-in points</a:t>
            </a:r>
          </a:p>
          <a:p>
            <a:pPr marL="228600" indent="-228600">
              <a:buAutoNum type="arabicParenR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86751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Weston: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Lack of time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Size of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/>
              <a:t>Weston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err="1"/>
              <a:t>Usha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err="1"/>
              <a:t>Usha</a:t>
            </a:r>
            <a:r>
              <a:rPr lang="en-US" dirty="0"/>
              <a:t>  -- Are you going to talk on what we’d do differently next time?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err="1"/>
              <a:t>Usha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/>
              <a:t>Sri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/>
              <a:t>Kristin</a:t>
            </a: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36D64-42D9-5F42-A3D7-01B8866E90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0810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mal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4000" cy="888812"/>
            <a:chOff x="0" y="1"/>
            <a:chExt cx="9144000" cy="740612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0" y="1"/>
              <a:ext cx="9143999" cy="716866"/>
            </a:xfrm>
            <a:prstGeom prst="rect">
              <a:avLst/>
            </a:prstGeom>
            <a:solidFill>
              <a:srgbClr val="000000"/>
            </a:solidFill>
            <a:ln w="48000" cap="flat" cmpd="thickThin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8" name="Rectangle 7"/>
            <p:cNvSpPr/>
            <p:nvPr userDrawn="1"/>
          </p:nvSpPr>
          <p:spPr bwMode="invGray">
            <a:xfrm>
              <a:off x="0" y="694893"/>
              <a:ext cx="9144000" cy="45720"/>
            </a:xfrm>
            <a:prstGeom prst="rect">
              <a:avLst/>
            </a:prstGeom>
            <a:solidFill>
              <a:srgbClr val="FFFFFF"/>
            </a:solidFill>
            <a:ln w="48000" cap="flat" cmpd="thickThin" algn="ctr">
              <a:noFill/>
              <a:prstDash val="solid"/>
            </a:ln>
            <a:effectLst>
              <a:outerShdw blurRad="31750" dist="10160" dir="5400000" algn="tl" rotWithShape="0">
                <a:srgbClr val="00000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150"/>
            <a:ext cx="8229600" cy="569767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352"/>
            <a:ext cx="8229600" cy="5281448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E7F52C6C-E2A2-EC46-911E-25226C91DFE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9C533D8-CA6E-0941-8781-81B70138D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2"/>
          <p:cNvSpPr>
            <a:spLocks noGrp="1"/>
          </p:cNvSpPr>
          <p:nvPr>
            <p:ph type="ctrTitle"/>
          </p:nvPr>
        </p:nvSpPr>
        <p:spPr>
          <a:xfrm>
            <a:off x="1079936" y="2027366"/>
            <a:ext cx="7010400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x-none" sz="6000" b="0" i="0" u="none" strike="noStrike" baseline="0" dirty="0">
                <a:solidFill>
                  <a:schemeClr val="accent2"/>
                </a:solidFill>
                <a:latin typeface="Gill Sans"/>
                <a:ea typeface="Arial"/>
                <a:cs typeface="Gill Sans"/>
                <a:sym typeface="Arial"/>
              </a:rPr>
              <a:t>Mapper for </a:t>
            </a:r>
            <a:r>
              <a:rPr lang="en-US" sz="6000" b="0" i="0" u="none" strike="noStrike" baseline="0" dirty="0">
                <a:solidFill>
                  <a:schemeClr val="accent2"/>
                </a:solidFill>
                <a:latin typeface="Gill Sans"/>
                <a:ea typeface="Arial"/>
                <a:cs typeface="Gill Sans"/>
                <a:sym typeface="Arial"/>
              </a:rPr>
              <a:t>A</a:t>
            </a:r>
            <a:r>
              <a:rPr lang="x-none" sz="6000" b="0" i="0" u="none" strike="noStrike" baseline="0" dirty="0">
                <a:solidFill>
                  <a:schemeClr val="accent2"/>
                </a:solidFill>
                <a:latin typeface="Gill Sans"/>
                <a:ea typeface="Arial"/>
                <a:cs typeface="Gill Sans"/>
                <a:sym typeface="Arial"/>
              </a:rPr>
              <a:t>ndroid</a:t>
            </a:r>
          </a:p>
        </p:txBody>
      </p:sp>
      <p:sp>
        <p:nvSpPr>
          <p:cNvPr id="6" name="Shape 133"/>
          <p:cNvSpPr>
            <a:spLocks noGrp="1"/>
          </p:cNvSpPr>
          <p:nvPr>
            <p:ph type="subTitle" idx="1"/>
          </p:nvPr>
        </p:nvSpPr>
        <p:spPr>
          <a:xfrm>
            <a:off x="1366345" y="3116318"/>
            <a:ext cx="6406055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/>
            <a:r>
              <a:rPr lang="en-US" sz="3600" u="none" strike="noStrike" cap="none" baseline="0" dirty="0">
                <a:solidFill>
                  <a:schemeClr val="accent2"/>
                </a:solidFill>
                <a:latin typeface="Gill Sans Light"/>
                <a:ea typeface="Arial"/>
                <a:cs typeface="Gill Sans Light"/>
                <a:sym typeface="Arial"/>
              </a:rPr>
              <a:t>Twin</a:t>
            </a:r>
            <a:r>
              <a:rPr lang="en-US" sz="3600" u="none" strike="noStrike" cap="none" dirty="0">
                <a:solidFill>
                  <a:schemeClr val="accent2"/>
                </a:solidFill>
                <a:latin typeface="Gill Sans Light"/>
                <a:ea typeface="Arial"/>
                <a:cs typeface="Gill Sans Light"/>
                <a:sym typeface="Arial"/>
              </a:rPr>
              <a:t> Cities Edition</a:t>
            </a:r>
            <a:endParaRPr lang="x-none" sz="3600" u="none" strike="noStrike" cap="none" baseline="0" dirty="0">
              <a:solidFill>
                <a:schemeClr val="accent2"/>
              </a:solidFill>
              <a:latin typeface="Gill Sans Light"/>
              <a:ea typeface="Arial"/>
              <a:cs typeface="Gill Sans Light"/>
              <a:sym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-12958"/>
            <a:ext cx="2590800" cy="1606296"/>
            <a:chOff x="6553200" y="0"/>
            <a:chExt cx="2590800" cy="1606296"/>
          </a:xfrm>
        </p:grpSpPr>
        <p:sp>
          <p:nvSpPr>
            <p:cNvPr id="8" name="Oval 7"/>
            <p:cNvSpPr/>
            <p:nvPr/>
          </p:nvSpPr>
          <p:spPr>
            <a:xfrm>
              <a:off x="7467600" y="3810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001000" y="6858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0"/>
              <a:ext cx="2590800" cy="1606296"/>
            </a:xfrm>
            <a:prstGeom prst="rect">
              <a:avLst/>
            </a:prstGeom>
          </p:spPr>
        </p:pic>
      </p:grpSp>
      <p:sp>
        <p:nvSpPr>
          <p:cNvPr id="11" name="Shape 133"/>
          <p:cNvSpPr txBox="1">
            <a:spLocks/>
          </p:cNvSpPr>
          <p:nvPr/>
        </p:nvSpPr>
        <p:spPr>
          <a:xfrm>
            <a:off x="164223" y="211218"/>
            <a:ext cx="6829097" cy="46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"/>
                <a:ea typeface="Arial"/>
                <a:cs typeface="Gill Sans"/>
                <a:sym typeface="Arial"/>
              </a:rPr>
              <a:t>IE 5541: Project Presentation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ill Sans"/>
              <a:ea typeface="Arial"/>
              <a:cs typeface="Gill Sans"/>
              <a:sym typeface="Arial"/>
            </a:endParaRPr>
          </a:p>
        </p:txBody>
      </p:sp>
      <p:sp>
        <p:nvSpPr>
          <p:cNvPr id="12" name="Shape 133"/>
          <p:cNvSpPr txBox="1">
            <a:spLocks/>
          </p:cNvSpPr>
          <p:nvPr/>
        </p:nvSpPr>
        <p:spPr>
          <a:xfrm>
            <a:off x="367862" y="5208513"/>
            <a:ext cx="3084786" cy="1569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 err="1">
                <a:latin typeface="Gill Sans"/>
                <a:cs typeface="Gill Sans"/>
              </a:rPr>
              <a:t>Andrey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dirty="0" err="1">
                <a:latin typeface="Gill Sans"/>
                <a:cs typeface="Gill Sans"/>
              </a:rPr>
              <a:t>Bruslavtsev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Ian De Silva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Jared Swanson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Jonathan Lee</a:t>
            </a:r>
          </a:p>
        </p:txBody>
      </p:sp>
      <p:sp>
        <p:nvSpPr>
          <p:cNvPr id="13" name="Shape 133"/>
          <p:cNvSpPr txBox="1">
            <a:spLocks/>
          </p:cNvSpPr>
          <p:nvPr/>
        </p:nvSpPr>
        <p:spPr>
          <a:xfrm>
            <a:off x="5628290" y="5208513"/>
            <a:ext cx="3084786" cy="1569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lvl="0" algn="r">
              <a:spcAft>
                <a:spcPts val="1200"/>
              </a:spcAft>
            </a:pPr>
            <a:r>
              <a:rPr lang="en-US" sz="2400" dirty="0">
                <a:latin typeface="Gill Sans"/>
                <a:cs typeface="Gill Sans"/>
              </a:rPr>
              <a:t>Kristin Dahl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Sriram Rajendran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Usha Kumar</a:t>
            </a:r>
            <a:br>
              <a:rPr lang="en-US" sz="2400" dirty="0">
                <a:latin typeface="Gill Sans"/>
                <a:cs typeface="Gill Sans"/>
              </a:rPr>
            </a:br>
            <a:r>
              <a:rPr lang="en-US" sz="2400" dirty="0">
                <a:latin typeface="Gill Sans"/>
                <a:cs typeface="Gill Sans"/>
              </a:rPr>
              <a:t>Weston Platter</a:t>
            </a:r>
          </a:p>
        </p:txBody>
      </p:sp>
      <p:sp>
        <p:nvSpPr>
          <p:cNvPr id="14" name="Shape 133"/>
          <p:cNvSpPr txBox="1">
            <a:spLocks/>
          </p:cNvSpPr>
          <p:nvPr/>
        </p:nvSpPr>
        <p:spPr>
          <a:xfrm>
            <a:off x="1171903" y="4210408"/>
            <a:ext cx="6829097" cy="46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kern="1200" dirty="0">
                <a:solidFill>
                  <a:schemeClr val="accent2"/>
                </a:solidFill>
                <a:latin typeface="Gill Sans"/>
                <a:cs typeface="Gill Sans"/>
              </a:rPr>
              <a:t>April 23, 2012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ill Sans"/>
              <a:ea typeface="Arial"/>
              <a:cs typeface="Gill Sans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Marketing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"/>
                <a:cs typeface="Gill Sans"/>
              </a:rPr>
              <a:t>Minnesota Daily</a:t>
            </a:r>
          </a:p>
          <a:p>
            <a:pPr lvl="1"/>
            <a:r>
              <a:rPr lang="en-US" dirty="0">
                <a:latin typeface="Gill Sans"/>
                <a:cs typeface="Gill Sans"/>
              </a:rPr>
              <a:t>Contacted publishers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Interested – want to see additional functionality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Flyers created for campus and downtown Minneapolis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latin typeface="Gill Sans"/>
                <a:cs typeface="Gill Sans"/>
              </a:rPr>
              <a:t>Facebook</a:t>
            </a:r>
            <a:r>
              <a:rPr lang="en-US" dirty="0">
                <a:latin typeface="Gill Sans"/>
                <a:cs typeface="Gill Sans"/>
              </a:rPr>
              <a:t> page</a:t>
            </a:r>
          </a:p>
          <a:p>
            <a:r>
              <a:rPr lang="en-US" dirty="0">
                <a:latin typeface="Gill Sans"/>
                <a:cs typeface="Gill Sans"/>
              </a:rPr>
              <a:t>Android Marketplace</a:t>
            </a:r>
          </a:p>
          <a:p>
            <a:pPr lvl="1"/>
            <a:r>
              <a:rPr lang="en-US" dirty="0">
                <a:latin typeface="Gill Sans"/>
                <a:cs typeface="Gill Sans"/>
              </a:rPr>
              <a:t>Appeal to general public</a:t>
            </a:r>
          </a:p>
          <a:p>
            <a:pPr>
              <a:buNone/>
            </a:pPr>
            <a:endParaRPr lang="en-US" dirty="0">
              <a:latin typeface="Gill Sans"/>
              <a:cs typeface="Gill Sans"/>
            </a:endParaRPr>
          </a:p>
          <a:p>
            <a:pPr lvl="1">
              <a:buNone/>
            </a:pP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986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317" y="236902"/>
            <a:ext cx="5991240" cy="643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560" y="250058"/>
            <a:ext cx="5414023" cy="645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9354" y="4269772"/>
            <a:ext cx="2415119" cy="2238376"/>
            <a:chOff x="439354" y="4269772"/>
            <a:chExt cx="2415119" cy="2238376"/>
          </a:xfrm>
        </p:grpSpPr>
        <p:pic>
          <p:nvPicPr>
            <p:cNvPr id="5" name="Picture 4" descr="http://tenayagroup.com/blog/wp-content/uploads/2009/11/Google-Android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477"/>
            <a:stretch/>
          </p:blipFill>
          <p:spPr bwMode="auto">
            <a:xfrm>
              <a:off x="439354" y="4269772"/>
              <a:ext cx="1610163" cy="223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tenayagroup.com/blog/wp-content/uploads/2009/11/Google-Android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71" t="30406" b="28039"/>
            <a:stretch/>
          </p:blipFill>
          <p:spPr bwMode="auto">
            <a:xfrm rot="-3240000">
              <a:off x="2236716" y="4923877"/>
              <a:ext cx="305347" cy="930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Simple Pencil by carlitos - A simple pencil at a somewhat realistic scale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82198">
              <a:off x="2661565" y="5074788"/>
              <a:ext cx="187112" cy="91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Freeform 10"/>
          <p:cNvSpPr/>
          <p:nvPr/>
        </p:nvSpPr>
        <p:spPr>
          <a:xfrm>
            <a:off x="3105807" y="1860331"/>
            <a:ext cx="4193627" cy="4051738"/>
          </a:xfrm>
          <a:custGeom>
            <a:avLst/>
            <a:gdLst>
              <a:gd name="connsiteX0" fmla="*/ 0 w 4193627"/>
              <a:gd name="connsiteY0" fmla="*/ 4414345 h 4414345"/>
              <a:gd name="connsiteX1" fmla="*/ 2506717 w 4193627"/>
              <a:gd name="connsiteY1" fmla="*/ 3815255 h 4414345"/>
              <a:gd name="connsiteX2" fmla="*/ 2443655 w 4193627"/>
              <a:gd name="connsiteY2" fmla="*/ 1387366 h 4414345"/>
              <a:gd name="connsiteX3" fmla="*/ 4193627 w 4193627"/>
              <a:gd name="connsiteY3" fmla="*/ 0 h 441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3627" h="4414345">
                <a:moveTo>
                  <a:pt x="0" y="4414345"/>
                </a:moveTo>
                <a:cubicBezTo>
                  <a:pt x="1049720" y="4367048"/>
                  <a:pt x="2099441" y="4319751"/>
                  <a:pt x="2506717" y="3815255"/>
                </a:cubicBezTo>
                <a:cubicBezTo>
                  <a:pt x="2913993" y="3310759"/>
                  <a:pt x="2162503" y="2023242"/>
                  <a:pt x="2443655" y="1387366"/>
                </a:cubicBezTo>
                <a:cubicBezTo>
                  <a:pt x="2724807" y="751490"/>
                  <a:pt x="3841531" y="191814"/>
                  <a:pt x="4193627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011256">
            <a:off x="7110234" y="1466154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Bradley Hand ITC" pitchFamily="66" charset="0"/>
              </a:rPr>
              <a:t>X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968203"/>
            <a:ext cx="9144000" cy="991043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tx1"/>
                </a:solidFill>
                <a:latin typeface="Gill Sans"/>
                <a:cs typeface="Gill Sans"/>
              </a:rPr>
              <a:t>Project Approach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Project Approach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827971" cy="382698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600" dirty="0">
                <a:latin typeface="Gill Sans"/>
                <a:cs typeface="Gill Sans"/>
              </a:rPr>
              <a:t>Plan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latin typeface="Gill Sans"/>
                <a:cs typeface="Gill Sans"/>
              </a:rPr>
              <a:t>Process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latin typeface="Gill Sans"/>
                <a:cs typeface="Gill Sans"/>
              </a:rPr>
              <a:t>Risk Analysis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Plan:  Baseline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16134" r="22757" b="19347"/>
          <a:stretch/>
        </p:blipFill>
        <p:spPr bwMode="auto">
          <a:xfrm>
            <a:off x="2664441" y="900555"/>
            <a:ext cx="5106628" cy="5953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Left Brace 54"/>
          <p:cNvSpPr/>
          <p:nvPr/>
        </p:nvSpPr>
        <p:spPr>
          <a:xfrm>
            <a:off x="2078147" y="1323049"/>
            <a:ext cx="457200" cy="11286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00280" y="1702699"/>
            <a:ext cx="163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Mgt.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2080378" y="5784554"/>
            <a:ext cx="457200" cy="9336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9725" y="5928229"/>
            <a:ext cx="167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 &amp; Future Work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2073579" y="4308741"/>
            <a:ext cx="457200" cy="13313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1555" y="4651253"/>
            <a:ext cx="178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Development</a:t>
            </a:r>
          </a:p>
        </p:txBody>
      </p:sp>
      <p:sp>
        <p:nvSpPr>
          <p:cNvPr id="61" name="Left Brace 60"/>
          <p:cNvSpPr/>
          <p:nvPr/>
        </p:nvSpPr>
        <p:spPr>
          <a:xfrm>
            <a:off x="2061073" y="2620514"/>
            <a:ext cx="457200" cy="14675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7200" y="3026185"/>
            <a:ext cx="157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Prep Work</a:t>
            </a:r>
          </a:p>
        </p:txBody>
      </p:sp>
    </p:spTree>
    <p:extLst>
      <p:ext uri="{BB962C8B-B14F-4D97-AF65-F5344CB8AC3E}">
        <p14:creationId xmlns:p14="http://schemas.microsoft.com/office/powerpoint/2010/main" val="59156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9" t="16134" r="5343" b="26307"/>
          <a:stretch/>
        </p:blipFill>
        <p:spPr bwMode="auto">
          <a:xfrm>
            <a:off x="2643327" y="910710"/>
            <a:ext cx="6201119" cy="5953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Plan:  Current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2078147" y="1291516"/>
            <a:ext cx="457200" cy="13570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585" y="1716449"/>
            <a:ext cx="163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Mgt.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2080378" y="5753022"/>
            <a:ext cx="457200" cy="9336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" y="5896697"/>
            <a:ext cx="167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 &amp; Future Work</a:t>
            </a:r>
          </a:p>
        </p:txBody>
      </p:sp>
      <p:sp>
        <p:nvSpPr>
          <p:cNvPr id="4" name="Left Brace 3"/>
          <p:cNvSpPr/>
          <p:nvPr/>
        </p:nvSpPr>
        <p:spPr>
          <a:xfrm>
            <a:off x="2073579" y="4056485"/>
            <a:ext cx="457200" cy="15402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860" y="4503455"/>
            <a:ext cx="178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Development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61073" y="2809706"/>
            <a:ext cx="457200" cy="1016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994653"/>
            <a:ext cx="157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Prep Work</a:t>
            </a:r>
          </a:p>
        </p:txBody>
      </p:sp>
    </p:spTree>
    <p:extLst>
      <p:ext uri="{BB962C8B-B14F-4D97-AF65-F5344CB8AC3E}">
        <p14:creationId xmlns:p14="http://schemas.microsoft.com/office/powerpoint/2010/main" val="271202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  <a:latin typeface="Gill Sans"/>
                <a:cs typeface="Gill Sans"/>
              </a:rPr>
              <a:t>Approach: Processes</a:t>
            </a:r>
          </a:p>
        </p:txBody>
      </p:sp>
      <p:pic>
        <p:nvPicPr>
          <p:cNvPr id="1026" name="Picture 2" descr="C:\Users\desilva\Documents\classes\ie5541\PM Trends\Agile 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69584"/>
            <a:ext cx="7696200" cy="478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3444240" y="2966720"/>
            <a:ext cx="1757680" cy="1757680"/>
          </a:xfrm>
          <a:custGeom>
            <a:avLst/>
            <a:gdLst>
              <a:gd name="connsiteX0" fmla="*/ 497840 w 1757680"/>
              <a:gd name="connsiteY0" fmla="*/ 0 h 1757680"/>
              <a:gd name="connsiteX1" fmla="*/ 1757680 w 1757680"/>
              <a:gd name="connsiteY1" fmla="*/ 335280 h 1757680"/>
              <a:gd name="connsiteX2" fmla="*/ 1219200 w 1757680"/>
              <a:gd name="connsiteY2" fmla="*/ 1381760 h 1757680"/>
              <a:gd name="connsiteX3" fmla="*/ 487680 w 1757680"/>
              <a:gd name="connsiteY3" fmla="*/ 1757680 h 1757680"/>
              <a:gd name="connsiteX4" fmla="*/ 0 w 1757680"/>
              <a:gd name="connsiteY4" fmla="*/ 1402080 h 1757680"/>
              <a:gd name="connsiteX5" fmla="*/ 111760 w 1757680"/>
              <a:gd name="connsiteY5" fmla="*/ 904240 h 1757680"/>
              <a:gd name="connsiteX6" fmla="*/ 497840 w 1757680"/>
              <a:gd name="connsiteY6" fmla="*/ 0 h 17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7680" h="1757680">
                <a:moveTo>
                  <a:pt x="497840" y="0"/>
                </a:moveTo>
                <a:lnTo>
                  <a:pt x="1757680" y="335280"/>
                </a:lnTo>
                <a:lnTo>
                  <a:pt x="1219200" y="1381760"/>
                </a:lnTo>
                <a:lnTo>
                  <a:pt x="487680" y="1757680"/>
                </a:lnTo>
                <a:lnTo>
                  <a:pt x="0" y="1402080"/>
                </a:lnTo>
                <a:lnTo>
                  <a:pt x="111760" y="904240"/>
                </a:lnTo>
                <a:lnTo>
                  <a:pt x="497840" y="0"/>
                </a:lnTo>
                <a:close/>
              </a:path>
            </a:pathLst>
          </a:custGeom>
          <a:solidFill>
            <a:schemeClr val="accent2">
              <a:alpha val="4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3185795" y="2819400"/>
            <a:ext cx="2016125" cy="2303462"/>
          </a:xfrm>
          <a:custGeom>
            <a:avLst/>
            <a:gdLst>
              <a:gd name="connsiteX0" fmla="*/ 738130 w 2016087"/>
              <a:gd name="connsiteY0" fmla="*/ 0 h 2302525"/>
              <a:gd name="connsiteX1" fmla="*/ 2016087 w 2016087"/>
              <a:gd name="connsiteY1" fmla="*/ 462708 h 2302525"/>
              <a:gd name="connsiteX2" fmla="*/ 1828800 w 2016087"/>
              <a:gd name="connsiteY2" fmla="*/ 1696597 h 2302525"/>
              <a:gd name="connsiteX3" fmla="*/ 749147 w 2016087"/>
              <a:gd name="connsiteY3" fmla="*/ 2302525 h 2302525"/>
              <a:gd name="connsiteX4" fmla="*/ 154236 w 2016087"/>
              <a:gd name="connsiteY4" fmla="*/ 1586429 h 2302525"/>
              <a:gd name="connsiteX5" fmla="*/ 0 w 2016087"/>
              <a:gd name="connsiteY5" fmla="*/ 859315 h 2302525"/>
              <a:gd name="connsiteX6" fmla="*/ 738130 w 2016087"/>
              <a:gd name="connsiteY6" fmla="*/ 0 h 23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6087" h="2302525">
                <a:moveTo>
                  <a:pt x="738130" y="0"/>
                </a:moveTo>
                <a:lnTo>
                  <a:pt x="2016087" y="462708"/>
                </a:lnTo>
                <a:lnTo>
                  <a:pt x="1828800" y="1696597"/>
                </a:lnTo>
                <a:lnTo>
                  <a:pt x="749147" y="2302525"/>
                </a:lnTo>
                <a:lnTo>
                  <a:pt x="154236" y="1586429"/>
                </a:lnTo>
                <a:lnTo>
                  <a:pt x="0" y="859315"/>
                </a:lnTo>
                <a:lnTo>
                  <a:pt x="73813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157" y="6442502"/>
            <a:ext cx="7391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Diagram from S. McConnell, “Right-Sizing Agile Development,” 01-Oct-2008.</a:t>
            </a:r>
          </a:p>
          <a:p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352877" y="666817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56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Process:  SCRUM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639638" y="1966536"/>
            <a:ext cx="2958474" cy="1747367"/>
            <a:chOff x="5105400" y="1677091"/>
            <a:chExt cx="2958474" cy="1747367"/>
          </a:xfrm>
        </p:grpSpPr>
        <p:grpSp>
          <p:nvGrpSpPr>
            <p:cNvPr id="4" name="Group 4"/>
            <p:cNvGrpSpPr/>
            <p:nvPr/>
          </p:nvGrpSpPr>
          <p:grpSpPr>
            <a:xfrm>
              <a:off x="5105400" y="1677091"/>
              <a:ext cx="2438400" cy="1747367"/>
              <a:chOff x="3505200" y="2362200"/>
              <a:chExt cx="2977378" cy="2133601"/>
            </a:xfrm>
          </p:grpSpPr>
          <p:sp>
            <p:nvSpPr>
              <p:cNvPr id="8" name="Arc 7"/>
              <p:cNvSpPr/>
              <p:nvPr/>
            </p:nvSpPr>
            <p:spPr>
              <a:xfrm rot="16200000">
                <a:off x="3429000" y="2438400"/>
                <a:ext cx="2133600" cy="1981200"/>
              </a:xfrm>
              <a:prstGeom prst="arc">
                <a:avLst>
                  <a:gd name="adj1" fmla="val 13026727"/>
                  <a:gd name="adj2" fmla="val 10825912"/>
                </a:avLst>
              </a:prstGeom>
              <a:ln w="101600">
                <a:solidFill>
                  <a:srgbClr val="0047D6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505200" y="4495800"/>
                <a:ext cx="2977378" cy="1"/>
              </a:xfrm>
              <a:prstGeom prst="straightConnector1">
                <a:avLst/>
              </a:prstGeom>
              <a:ln w="101600">
                <a:solidFill>
                  <a:srgbClr val="0047D6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07178" y="2916927"/>
                <a:ext cx="1377241" cy="10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 week Sprint</a:t>
                </a:r>
              </a:p>
              <a:p>
                <a:pPr algn="ctr"/>
                <a:r>
                  <a:rPr lang="en-US" sz="1600" dirty="0"/>
                  <a:t>(Iteration)</a:t>
                </a: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534150" y="2057400"/>
              <a:ext cx="17145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9783" y="1700374"/>
              <a:ext cx="1464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Scrum Meeting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316047" y="5521676"/>
            <a:ext cx="1066800" cy="457200"/>
            <a:chOff x="1447800" y="3810000"/>
            <a:chExt cx="1066800" cy="457200"/>
          </a:xfrm>
        </p:grpSpPr>
        <p:sp>
          <p:nvSpPr>
            <p:cNvPr id="12" name="Cube 11"/>
            <p:cNvSpPr/>
            <p:nvPr/>
          </p:nvSpPr>
          <p:spPr>
            <a:xfrm>
              <a:off x="1447800" y="3810000"/>
              <a:ext cx="1066800" cy="457200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3897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Req. 2</a:t>
              </a:r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1316047" y="4651853"/>
            <a:ext cx="1066800" cy="877026"/>
            <a:chOff x="1781809" y="4362408"/>
            <a:chExt cx="1066800" cy="877026"/>
          </a:xfrm>
        </p:grpSpPr>
        <p:grpSp>
          <p:nvGrpSpPr>
            <p:cNvPr id="14" name="Group 14"/>
            <p:cNvGrpSpPr/>
            <p:nvPr/>
          </p:nvGrpSpPr>
          <p:grpSpPr>
            <a:xfrm>
              <a:off x="1781809" y="4782234"/>
              <a:ext cx="1066800" cy="457200"/>
              <a:chOff x="1447800" y="3810000"/>
              <a:chExt cx="1066800" cy="457200"/>
            </a:xfrm>
          </p:grpSpPr>
          <p:sp>
            <p:nvSpPr>
              <p:cNvPr id="19" name="Cube 18"/>
              <p:cNvSpPr/>
              <p:nvPr/>
            </p:nvSpPr>
            <p:spPr>
              <a:xfrm>
                <a:off x="1447800" y="3810000"/>
                <a:ext cx="1066800" cy="457200"/>
              </a:xfrm>
              <a:prstGeom prst="cube">
                <a:avLst/>
              </a:prstGeom>
              <a:solidFill>
                <a:srgbClr val="33CC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47800" y="3897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Req. 1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781809" y="4362408"/>
              <a:ext cx="1066800" cy="457200"/>
              <a:chOff x="1447800" y="3810000"/>
              <a:chExt cx="1066800" cy="45720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1447800" y="3810000"/>
                <a:ext cx="1066800" cy="457200"/>
              </a:xfrm>
              <a:prstGeom prst="cube">
                <a:avLst/>
              </a:prstGeom>
              <a:solidFill>
                <a:srgbClr val="33CC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7800" y="3897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Req. 3</a:t>
                </a:r>
              </a:p>
            </p:txBody>
          </p:sp>
        </p:grpSp>
      </p:grpSp>
      <p:sp>
        <p:nvSpPr>
          <p:cNvPr id="21" name="Cube 20"/>
          <p:cNvSpPr/>
          <p:nvPr/>
        </p:nvSpPr>
        <p:spPr>
          <a:xfrm>
            <a:off x="3423259" y="3561502"/>
            <a:ext cx="685800" cy="230703"/>
          </a:xfrm>
          <a:prstGeom prst="cube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3423259" y="3370735"/>
            <a:ext cx="685800" cy="230703"/>
          </a:xfrm>
          <a:prstGeom prst="cube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51760" y="3802539"/>
            <a:ext cx="178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Sprint Backlog</a:t>
            </a:r>
          </a:p>
        </p:txBody>
      </p:sp>
      <p:sp>
        <p:nvSpPr>
          <p:cNvPr id="24" name="Cube 23"/>
          <p:cNvSpPr/>
          <p:nvPr/>
        </p:nvSpPr>
        <p:spPr>
          <a:xfrm>
            <a:off x="7344738" y="3561502"/>
            <a:ext cx="685800" cy="230703"/>
          </a:xfrm>
          <a:prstGeom prst="cube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7344738" y="3370735"/>
            <a:ext cx="685800" cy="230703"/>
          </a:xfrm>
          <a:prstGeom prst="cube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78038" y="379220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Shippable </a:t>
            </a:r>
          </a:p>
          <a:p>
            <a:pPr algn="ctr"/>
            <a:r>
              <a:rPr lang="en-US" sz="1600" dirty="0"/>
              <a:t>Product </a:t>
            </a:r>
          </a:p>
          <a:p>
            <a:pPr algn="ctr"/>
            <a:r>
              <a:rPr lang="en-US" sz="1600" dirty="0"/>
              <a:t>(Prototype)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2355" y="6133253"/>
            <a:ext cx="16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Backlog</a:t>
            </a:r>
          </a:p>
        </p:txBody>
      </p:sp>
      <p:grpSp>
        <p:nvGrpSpPr>
          <p:cNvPr id="16" name="Group 27"/>
          <p:cNvGrpSpPr/>
          <p:nvPr/>
        </p:nvGrpSpPr>
        <p:grpSpPr>
          <a:xfrm>
            <a:off x="2851761" y="5424878"/>
            <a:ext cx="2306189" cy="369332"/>
            <a:chOff x="3317523" y="5135433"/>
            <a:chExt cx="2306189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3931389" y="5135433"/>
              <a:ext cx="16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Contains Stories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317523" y="5320099"/>
              <a:ext cx="613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0"/>
          <p:cNvGrpSpPr/>
          <p:nvPr/>
        </p:nvGrpSpPr>
        <p:grpSpPr>
          <a:xfrm>
            <a:off x="2997070" y="1775279"/>
            <a:ext cx="1538178" cy="1485966"/>
            <a:chOff x="3524854" y="1485834"/>
            <a:chExt cx="1538178" cy="1485966"/>
          </a:xfrm>
        </p:grpSpPr>
        <p:sp>
          <p:nvSpPr>
            <p:cNvPr id="32" name="TextBox 31"/>
            <p:cNvSpPr txBox="1"/>
            <p:nvPr/>
          </p:nvSpPr>
          <p:spPr>
            <a:xfrm>
              <a:off x="3524854" y="1485834"/>
              <a:ext cx="153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Contains Tasks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277492" y="1861757"/>
              <a:ext cx="1" cy="1110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3"/>
          <p:cNvGrpSpPr/>
          <p:nvPr/>
        </p:nvGrpSpPr>
        <p:grpSpPr>
          <a:xfrm>
            <a:off x="813347" y="2746716"/>
            <a:ext cx="2978864" cy="2531211"/>
            <a:chOff x="1279109" y="2457271"/>
            <a:chExt cx="2978864" cy="2531211"/>
          </a:xfrm>
        </p:grpSpPr>
        <p:sp>
          <p:nvSpPr>
            <p:cNvPr id="35" name="TextBox 34"/>
            <p:cNvSpPr txBox="1"/>
            <p:nvPr/>
          </p:nvSpPr>
          <p:spPr>
            <a:xfrm>
              <a:off x="1279109" y="2457271"/>
              <a:ext cx="1464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Planning Meeting (Kick-off)</a:t>
              </a:r>
            </a:p>
          </p:txBody>
        </p:sp>
        <p:sp>
          <p:nvSpPr>
            <p:cNvPr id="36" name="Arc 35"/>
            <p:cNvSpPr/>
            <p:nvPr/>
          </p:nvSpPr>
          <p:spPr>
            <a:xfrm rot="16200000">
              <a:off x="2443840" y="3174350"/>
              <a:ext cx="1747365" cy="1880900"/>
            </a:xfrm>
            <a:prstGeom prst="arc">
              <a:avLst>
                <a:gd name="adj1" fmla="val 16099241"/>
                <a:gd name="adj2" fmla="val 694854"/>
              </a:avLst>
            </a:prstGeom>
            <a:ln w="101600">
              <a:solidFill>
                <a:srgbClr val="0047D6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95550" y="3505200"/>
              <a:ext cx="17145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7"/>
          <p:cNvGrpSpPr/>
          <p:nvPr/>
        </p:nvGrpSpPr>
        <p:grpSpPr>
          <a:xfrm>
            <a:off x="5530147" y="3642245"/>
            <a:ext cx="1464091" cy="1077112"/>
            <a:chOff x="5995909" y="3352800"/>
            <a:chExt cx="1464091" cy="1077112"/>
          </a:xfrm>
        </p:grpSpPr>
        <p:sp>
          <p:nvSpPr>
            <p:cNvPr id="39" name="Oval 38"/>
            <p:cNvSpPr/>
            <p:nvPr/>
          </p:nvSpPr>
          <p:spPr>
            <a:xfrm>
              <a:off x="6838950" y="3352800"/>
              <a:ext cx="17145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95909" y="3506582"/>
              <a:ext cx="1464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</a:t>
              </a:r>
            </a:p>
            <a:p>
              <a:pPr algn="ctr"/>
              <a:r>
                <a:rPr lang="en-US" dirty="0"/>
                <a:t>Wrap-up</a:t>
              </a:r>
            </a:p>
            <a:p>
              <a:pPr algn="ctr"/>
              <a:r>
                <a:rPr lang="en-US" dirty="0"/>
                <a:t>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8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/>
      <p:bldP spid="24" grpId="0" animBg="1"/>
      <p:bldP spid="25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Problems:  Process Breakdown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5590" y="1664875"/>
            <a:ext cx="7999717" cy="46256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Varying acceptance of process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Time constraints toward end of semester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Resistance to testing in favor of increased functionality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Ineffective </a:t>
            </a:r>
            <a:br>
              <a:rPr lang="en-US" dirty="0">
                <a:latin typeface="Gill Sans"/>
                <a:cs typeface="Gill Sans"/>
              </a:rPr>
            </a:br>
            <a:r>
              <a:rPr lang="en-US" dirty="0">
                <a:latin typeface="Gill Sans"/>
                <a:cs typeface="Gill Sans"/>
              </a:rPr>
              <a:t>communication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3886200"/>
            <a:ext cx="685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590" y="6248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from: </a:t>
            </a:r>
          </a:p>
          <a:p>
            <a:r>
              <a:rPr lang="en-US" sz="900" dirty="0"/>
              <a:t>http://atozautocar.com/car-how-to/3540/solve-overheating-car.jsp</a:t>
            </a:r>
          </a:p>
        </p:txBody>
      </p:sp>
      <p:grpSp>
        <p:nvGrpSpPr>
          <p:cNvPr id="7" name="Group 3"/>
          <p:cNvGrpSpPr/>
          <p:nvPr/>
        </p:nvGrpSpPr>
        <p:grpSpPr>
          <a:xfrm>
            <a:off x="5329462" y="3977680"/>
            <a:ext cx="3609580" cy="2727920"/>
            <a:chOff x="3124200" y="3810000"/>
            <a:chExt cx="3810000" cy="2875250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3505200" y="3810000"/>
              <a:ext cx="3429000" cy="27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6" descr="How to solve your overheating c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942202"/>
              <a:ext cx="3662261" cy="274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5571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04" y="3573517"/>
            <a:ext cx="2895600" cy="2895600"/>
          </a:xfrm>
          <a:prstGeom prst="rect">
            <a:avLst/>
          </a:prstGeom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771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Overview</a:t>
            </a:r>
            <a:endParaRPr lang="x-none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45" name="Shape 145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75484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>
                <a:latin typeface="Gill Sans"/>
                <a:cs typeface="Gill Sans"/>
              </a:rPr>
              <a:t>The Minneapolis Skyway System and U of M “Gopher Way” can be difficult to navigate.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Gill Sans"/>
                <a:cs typeface="Gill Sans"/>
              </a:rPr>
              <a:t>There are apps for </a:t>
            </a:r>
            <a:r>
              <a:rPr lang="en-US" dirty="0" err="1">
                <a:latin typeface="Gill Sans"/>
                <a:cs typeface="Gill Sans"/>
              </a:rPr>
              <a:t>iOS</a:t>
            </a:r>
            <a:r>
              <a:rPr lang="en-US" dirty="0">
                <a:latin typeface="Gill Sans"/>
                <a:cs typeface="Gill Sans"/>
              </a:rPr>
              <a:t> to </a:t>
            </a:r>
            <a:br>
              <a:rPr lang="en-US" dirty="0">
                <a:latin typeface="Gill Sans"/>
                <a:cs typeface="Gill Sans"/>
              </a:rPr>
            </a:br>
            <a:r>
              <a:rPr lang="en-US" dirty="0">
                <a:latin typeface="Gill Sans"/>
                <a:cs typeface="Gill Sans"/>
              </a:rPr>
              <a:t>help navigate the Skyway.</a:t>
            </a:r>
          </a:p>
          <a:p>
            <a:r>
              <a:rPr lang="en-US" dirty="0">
                <a:solidFill>
                  <a:srgbClr val="6D9B04"/>
                </a:solidFill>
                <a:latin typeface="Gill Sans"/>
                <a:cs typeface="Gill Sans"/>
              </a:rPr>
              <a:t>What about Android?</a:t>
            </a:r>
            <a:endParaRPr dirty="0">
              <a:solidFill>
                <a:srgbClr val="6D9B04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7692705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Problems:  Process Breakdown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3886200"/>
            <a:ext cx="685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3011" r="13946" b="11559"/>
          <a:stretch/>
        </p:blipFill>
        <p:spPr bwMode="auto">
          <a:xfrm>
            <a:off x="386251" y="1594944"/>
            <a:ext cx="839937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72258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b="0" dirty="0">
                <a:latin typeface="Gill Sans"/>
                <a:cs typeface="Gill Sans"/>
              </a:rPr>
              <a:t>Problems:  Ineffective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&lt;Picture&gt;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Lack of time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Size of team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142" y="3478059"/>
            <a:ext cx="1905081" cy="691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 flipV="1">
            <a:off x="2385223" y="2710675"/>
            <a:ext cx="1146146" cy="111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385223" y="3822075"/>
            <a:ext cx="11461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31369" y="3478059"/>
            <a:ext cx="1827639" cy="691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Technical 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31369" y="2349578"/>
            <a:ext cx="1827639" cy="691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Marketing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31369" y="4528173"/>
            <a:ext cx="1827639" cy="691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Software Development</a:t>
            </a:r>
          </a:p>
        </p:txBody>
      </p:sp>
      <p:cxnSp>
        <p:nvCxnSpPr>
          <p:cNvPr id="31" name="Straight Connector 30"/>
          <p:cNvCxnSpPr>
            <a:stCxn id="5" idx="3"/>
            <a:endCxn id="16" idx="1"/>
          </p:cNvCxnSpPr>
          <p:nvPr/>
        </p:nvCxnSpPr>
        <p:spPr>
          <a:xfrm>
            <a:off x="2385223" y="3823663"/>
            <a:ext cx="1146146" cy="105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5359008" y="3822075"/>
            <a:ext cx="944796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3"/>
          </p:cNvCxnSpPr>
          <p:nvPr/>
        </p:nvCxnSpPr>
        <p:spPr>
          <a:xfrm>
            <a:off x="5359008" y="2695182"/>
            <a:ext cx="944796" cy="5254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3"/>
          </p:cNvCxnSpPr>
          <p:nvPr/>
        </p:nvCxnSpPr>
        <p:spPr>
          <a:xfrm flipV="1">
            <a:off x="5359008" y="4420345"/>
            <a:ext cx="944796" cy="4534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644549" y="3079969"/>
            <a:ext cx="1750196" cy="1487388"/>
          </a:xfrm>
          <a:prstGeom prst="roundRect">
            <a:avLst/>
          </a:prstGeom>
          <a:noFill/>
          <a:ln w="508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Failed to integrate</a:t>
            </a: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Failed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931206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Risk </a:t>
            </a:r>
            <a:r>
              <a:rPr lang="en-US" b="0" dirty="0">
                <a:latin typeface="Gill Sans"/>
                <a:cs typeface="Gill Sans"/>
              </a:rPr>
              <a:t>Analysis</a:t>
            </a:r>
            <a:endParaRPr lang="en-US" b="0" dirty="0">
              <a:ln>
                <a:solidFill>
                  <a:srgbClr val="80B606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latin typeface="Gill Sans"/>
                <a:cs typeface="Gill Sans"/>
              </a:rPr>
              <a:t>Risk – mitigation strategy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Code quality of application – testing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Complexity of project scope – reduce scope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Licensing issues with </a:t>
            </a:r>
            <a:br>
              <a:rPr lang="en-US" dirty="0">
                <a:latin typeface="Gill Sans"/>
                <a:cs typeface="Gill Sans"/>
              </a:rPr>
            </a:br>
            <a:r>
              <a:rPr lang="en-US" dirty="0">
                <a:latin typeface="Gill Sans"/>
                <a:cs typeface="Gill Sans"/>
              </a:rPr>
              <a:t>employers – release  </a:t>
            </a:r>
          </a:p>
          <a:p>
            <a:pPr>
              <a:spcAft>
                <a:spcPts val="1200"/>
              </a:spcAft>
            </a:pP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18426" y="4752280"/>
            <a:ext cx="1498600" cy="601386"/>
          </a:xfrm>
          <a:prstGeom prst="ellipse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  <a:endCxn id="4" idx="7"/>
          </p:cNvCxnSpPr>
          <p:nvPr/>
        </p:nvCxnSpPr>
        <p:spPr>
          <a:xfrm flipV="1">
            <a:off x="3437891" y="4840351"/>
            <a:ext cx="1059670" cy="425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588206" y="4527757"/>
            <a:ext cx="3187085" cy="1981307"/>
            <a:chOff x="5632450" y="4616245"/>
            <a:chExt cx="3187085" cy="1981307"/>
          </a:xfrm>
        </p:grpSpPr>
        <p:sp>
          <p:nvSpPr>
            <p:cNvPr id="12" name="Rectangle 11"/>
            <p:cNvSpPr/>
            <p:nvPr/>
          </p:nvSpPr>
          <p:spPr>
            <a:xfrm>
              <a:off x="5766620" y="4616245"/>
              <a:ext cx="3052915" cy="1784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450" y="4737531"/>
              <a:ext cx="3054350" cy="186002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57200" y="6209076"/>
            <a:ext cx="50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from: </a:t>
            </a:r>
            <a:br>
              <a:rPr lang="en-US" sz="900" dirty="0"/>
            </a:br>
            <a:r>
              <a:rPr lang="en-US" sz="900" dirty="0"/>
              <a:t>http://cache.virtualtourist.com/15/4933424-Supja_Stina_tightrope_walking_Sveta_Nedjelja.jpg</a:t>
            </a:r>
          </a:p>
        </p:txBody>
      </p:sp>
    </p:spTree>
    <p:extLst>
      <p:ext uri="{BB962C8B-B14F-4D97-AF65-F5344CB8AC3E}">
        <p14:creationId xmlns:p14="http://schemas.microsoft.com/office/powerpoint/2010/main" val="263878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8745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tx1"/>
                </a:solidFill>
                <a:latin typeface="Gill Sans"/>
                <a:cs typeface="Gill Sans"/>
              </a:rPr>
              <a:t>Lessons Learned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23529" t="380" r="14706" b="14231"/>
          <a:stretch>
            <a:fillRect/>
          </a:stretch>
        </p:blipFill>
        <p:spPr>
          <a:xfrm flipH="1" flipV="1">
            <a:off x="0" y="5486400"/>
            <a:ext cx="1600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771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Lessons Learned</a:t>
            </a:r>
            <a:endParaRPr lang="x-none" b="0" dirty="0">
              <a:solidFill>
                <a:srgbClr val="80B606"/>
              </a:solidFill>
              <a:latin typeface="Gill Sans"/>
              <a:cs typeface="Gill San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8458200" cy="43434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Gill Sans"/>
                <a:cs typeface="Gill Sans"/>
              </a:rPr>
              <a:t>Execution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Well-defined processes , helped us to be dynamic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Clear task identification 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Good development &amp; co-ordination tools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Timely identification of risk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"/>
                <a:cs typeface="Gill Sans"/>
              </a:rPr>
              <a:t>Team Dynamics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Weekly Team meetings 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Motivated &amp; responsible team </a:t>
            </a:r>
            <a:endParaRPr lang="en-US" sz="2200" dirty="0">
              <a:latin typeface="Gill Sans"/>
              <a:cs typeface="Gill Sans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"/>
                <a:cs typeface="Gill Sans"/>
              </a:rPr>
              <a:t>Technical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Learned about Android programming 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Learned about team dynamics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799" y="1676400"/>
            <a:ext cx="8539655" cy="58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Gill Sans"/>
                <a:cs typeface="Gill Sans"/>
              </a:rPr>
              <a:t>What Worked</a:t>
            </a:r>
          </a:p>
        </p:txBody>
      </p:sp>
    </p:spTree>
    <p:extLst>
      <p:ext uri="{BB962C8B-B14F-4D97-AF65-F5344CB8AC3E}">
        <p14:creationId xmlns:p14="http://schemas.microsoft.com/office/powerpoint/2010/main" val="283625208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771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Lessons Learned</a:t>
            </a:r>
            <a:endParaRPr lang="x-none" b="0" dirty="0">
              <a:solidFill>
                <a:srgbClr val="80B606"/>
              </a:solidFill>
              <a:latin typeface="Gill Sans"/>
              <a:cs typeface="Gill Sans"/>
            </a:endParaRPr>
          </a:p>
        </p:txBody>
      </p:sp>
      <p:sp>
        <p:nvSpPr>
          <p:cNvPr id="15" name="Content Placeholder 9"/>
          <p:cNvSpPr>
            <a:spLocks noGrp="1"/>
          </p:cNvSpPr>
          <p:nvPr>
            <p:ph sz="quarter" idx="4"/>
          </p:nvPr>
        </p:nvSpPr>
        <p:spPr>
          <a:xfrm>
            <a:off x="210207" y="2306571"/>
            <a:ext cx="8650014" cy="4343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b="1" dirty="0">
                <a:latin typeface="Gill Sans"/>
                <a:cs typeface="Gill Sans"/>
              </a:rPr>
              <a:t>Execution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Communication plan 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Virtual SCRUM 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Meeting documentation 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Quality was compromised for functionality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No at-a-glance way of tracking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latin typeface="Gill Sans"/>
                <a:cs typeface="Gill Sans"/>
              </a:rPr>
              <a:t>Technical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Coordination tools 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Learning curve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0206" y="1702226"/>
            <a:ext cx="8791903" cy="58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Gill Sans"/>
                <a:cs typeface="Gill Sans"/>
              </a:rPr>
              <a:t>What Didn’t</a:t>
            </a:r>
          </a:p>
        </p:txBody>
      </p:sp>
    </p:spTree>
    <p:extLst>
      <p:ext uri="{BB962C8B-B14F-4D97-AF65-F5344CB8AC3E}">
        <p14:creationId xmlns:p14="http://schemas.microsoft.com/office/powerpoint/2010/main" val="2836252083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771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Lessons Learned</a:t>
            </a:r>
            <a:endParaRPr lang="x-none" b="0" dirty="0">
              <a:solidFill>
                <a:srgbClr val="80B606"/>
              </a:solidFill>
              <a:latin typeface="Gill Sans"/>
              <a:cs typeface="Gill San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8458200" cy="4343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Gill Sans"/>
                <a:cs typeface="Gill Sans"/>
              </a:rPr>
              <a:t>Execution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Close monitoring of task progress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Active use of task tracker, for better utilization of resources.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"/>
                <a:cs typeface="Gill Sans"/>
              </a:rPr>
              <a:t>Team Dynamics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Gill Sans"/>
                <a:cs typeface="Gill Sans"/>
              </a:rPr>
              <a:t>Daily  tele scrum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Forum to discuss issues and sharing ideas.</a:t>
            </a:r>
            <a:endParaRPr lang="en-US" sz="2200" dirty="0">
              <a:latin typeface="Gill Sans"/>
              <a:cs typeface="Gill Sans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"/>
                <a:cs typeface="Gill Sans"/>
              </a:rPr>
              <a:t>Technical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Knowledge sharing sessions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Gill Sans"/>
                <a:cs typeface="Gill Sans"/>
              </a:rPr>
              <a:t>visual configuration management tool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241" y="1621219"/>
            <a:ext cx="89154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Gill Sans"/>
                <a:cs typeface="Gill Sans"/>
              </a:rPr>
              <a:t>What could have been done</a:t>
            </a:r>
          </a:p>
        </p:txBody>
      </p:sp>
    </p:spTree>
    <p:extLst>
      <p:ext uri="{BB962C8B-B14F-4D97-AF65-F5344CB8AC3E}">
        <p14:creationId xmlns:p14="http://schemas.microsoft.com/office/powerpoint/2010/main" val="107303617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/>
                <a:cs typeface="Gill Sans"/>
              </a:rPr>
              <a:t>Future?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9436"/>
            <a:ext cx="8229600" cy="44213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latin typeface="Gill Sans"/>
                <a:cs typeface="Gill Sans"/>
              </a:rPr>
              <a:t>Aesthetics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latin typeface="Gill Sans"/>
                <a:cs typeface="Gill Sans"/>
              </a:rPr>
              <a:t>Skyway closures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latin typeface="Gill Sans"/>
                <a:cs typeface="Gill Sans"/>
              </a:rPr>
              <a:t>Indicate floor changes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latin typeface="Gill Sans"/>
                <a:cs typeface="Gill Sans"/>
              </a:rPr>
              <a:t>&lt;More?&gt;</a:t>
            </a:r>
          </a:p>
          <a:p>
            <a:pPr>
              <a:spcAft>
                <a:spcPts val="1200"/>
              </a:spcAft>
            </a:pPr>
            <a:endParaRPr lang="en-US" sz="32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idx="1"/>
          </p:nvPr>
        </p:nvSpPr>
        <p:spPr>
          <a:xfrm>
            <a:off x="2222934" y="2012704"/>
            <a:ext cx="4776951" cy="92329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-US" sz="4800" dirty="0">
                <a:latin typeface="Gill Sans"/>
                <a:cs typeface="Gill Sans"/>
              </a:rPr>
              <a:t>Questions?</a:t>
            </a:r>
            <a:endParaRPr sz="4800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92" y="3127674"/>
            <a:ext cx="2628900" cy="2768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4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Project Objective</a:t>
            </a:r>
            <a:endParaRPr lang="x-none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39" name="Shape 139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1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dirty="0"/>
              <a:t>Video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0459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710327"/>
            <a:ext cx="9143999" cy="1775598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tx1"/>
                </a:solidFill>
                <a:latin typeface="Gill Sans"/>
                <a:cs typeface="Gill Sans"/>
              </a:rPr>
              <a:t>Deliverables</a:t>
            </a:r>
          </a:p>
        </p:txBody>
      </p:sp>
      <p:pic>
        <p:nvPicPr>
          <p:cNvPr id="2060" name="Picture 12" descr="April 25, 19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8" y="3783725"/>
            <a:ext cx="8145073" cy="25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Product Deliverables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rcRect l="23529" t="380" r="14706" b="14231"/>
          <a:stretch>
            <a:fillRect/>
          </a:stretch>
        </p:blipFill>
        <p:spPr>
          <a:xfrm flipV="1">
            <a:off x="7543800" y="5486400"/>
            <a:ext cx="1600200" cy="13716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8599" y="1981200"/>
            <a:ext cx="7559092" cy="3101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600" dirty="0">
                <a:latin typeface="Gill Sans"/>
                <a:cs typeface="Gill Sans"/>
              </a:rPr>
              <a:t>Installable Android Application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Marketing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&amp; Distribution Materials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82512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Major Functionalities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755058"/>
            <a:ext cx="5216560" cy="4551820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Map of Minneapolis Skyway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Map of U of M tunnel system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Search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Search History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Routing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ill Sans"/>
                <a:cs typeface="Gill Sans"/>
              </a:rPr>
              <a:t>Save Favorites</a:t>
            </a:r>
          </a:p>
          <a:p>
            <a:r>
              <a:rPr lang="en-US" dirty="0">
                <a:latin typeface="Gill Sans"/>
                <a:cs typeface="Gill Sans"/>
              </a:rPr>
              <a:t>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01688"/>
            <a:ext cx="3276600" cy="54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5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Map of Skyway/Tunnel System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410200" cy="4016009"/>
          </a:xfrm>
        </p:spPr>
        <p:txBody>
          <a:bodyPr>
            <a:normAutofit fontScale="92500"/>
          </a:bodyPr>
          <a:lstStyle/>
          <a:p>
            <a:pPr>
              <a:spcAft>
                <a:spcPts val="2400"/>
              </a:spcAft>
            </a:pPr>
            <a:r>
              <a:rPr lang="en-US" sz="2800" dirty="0">
                <a:latin typeface="Gill Sans"/>
                <a:cs typeface="Gill Sans"/>
              </a:rPr>
              <a:t>Our app draws the skyway/tunnel system as a map overlay.</a:t>
            </a:r>
          </a:p>
          <a:p>
            <a:r>
              <a:rPr lang="en-US" sz="2800" dirty="0">
                <a:latin typeface="Gill Sans"/>
                <a:cs typeface="Gill Sans"/>
              </a:rPr>
              <a:t>How?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Gill Sans"/>
                <a:cs typeface="Gill Sans"/>
              </a:rPr>
              <a:t>Open source libraries and Android API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Gill Sans"/>
                <a:cs typeface="Gill Sans"/>
              </a:rPr>
              <a:t>Google Maps:  Provided map images</a:t>
            </a:r>
          </a:p>
          <a:p>
            <a:pPr lvl="1"/>
            <a:r>
              <a:rPr lang="en-US" sz="2400" dirty="0">
                <a:latin typeface="Gill Sans"/>
                <a:cs typeface="Gill Sans"/>
              </a:rPr>
              <a:t>Google Earth:  Tool to extract coordinate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74" y="1371600"/>
            <a:ext cx="32823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Search &amp; Route</a:t>
            </a:r>
            <a:endParaRPr lang="en-US" b="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953000" cy="5082809"/>
          </a:xfrm>
        </p:spPr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sz="3027" dirty="0">
                <a:latin typeface="Gill Sans"/>
                <a:cs typeface="Gill Sans"/>
              </a:rPr>
              <a:t>Our app allows users to search for nearby businesses</a:t>
            </a:r>
          </a:p>
          <a:p>
            <a:pPr>
              <a:spcAft>
                <a:spcPts val="1800"/>
              </a:spcAft>
            </a:pPr>
            <a:r>
              <a:rPr lang="en-US" sz="3027" dirty="0">
                <a:latin typeface="Gill Sans"/>
                <a:cs typeface="Gill Sans"/>
              </a:rPr>
              <a:t>Yelp API - used to provide business data</a:t>
            </a:r>
          </a:p>
          <a:p>
            <a:r>
              <a:rPr lang="en-US" sz="3027" dirty="0">
                <a:latin typeface="Gill Sans"/>
                <a:cs typeface="Gill Sans"/>
              </a:rPr>
              <a:t>Routing</a:t>
            </a:r>
          </a:p>
          <a:p>
            <a:pPr lvl="1">
              <a:spcAft>
                <a:spcPts val="600"/>
              </a:spcAft>
            </a:pPr>
            <a:r>
              <a:rPr lang="en-US" sz="2595" dirty="0">
                <a:latin typeface="Gill Sans"/>
                <a:cs typeface="Gill Sans"/>
              </a:rPr>
              <a:t>Draw shortest path to destination based on current location</a:t>
            </a:r>
          </a:p>
          <a:p>
            <a:pPr lvl="1"/>
            <a:r>
              <a:rPr lang="en-US" sz="2595" dirty="0">
                <a:latin typeface="Gill Sans"/>
                <a:cs typeface="Gill Sans"/>
              </a:rPr>
              <a:t>Location is updated via device’s native positioning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96" y="3326520"/>
            <a:ext cx="714703" cy="714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57" y="1371600"/>
            <a:ext cx="32688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>
                  <a:solidFill>
                    <a:srgbClr val="80B606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Favorites</a:t>
            </a:r>
            <a:endParaRPr lang="en-US" b="0" dirty="0">
              <a:solidFill>
                <a:srgbClr val="80B606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8610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"/>
                <a:cs typeface="Gill Sans"/>
              </a:rPr>
              <a:t>Our app allows users to save a business as for quick access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16" y="2437085"/>
            <a:ext cx="2667000" cy="4420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300" y="2438400"/>
            <a:ext cx="269423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375</TotalTime>
  <Words>743</Words>
  <Application>Microsoft Office PowerPoint</Application>
  <PresentationFormat>On-screen Show (4:3)</PresentationFormat>
  <Paragraphs>221</Paragraphs>
  <Slides>29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Bradley Hand ITC</vt:lpstr>
      <vt:lpstr>Calibri</vt:lpstr>
      <vt:lpstr>Corbel</vt:lpstr>
      <vt:lpstr>Gill Sans</vt:lpstr>
      <vt:lpstr>Gill Sans Light</vt:lpstr>
      <vt:lpstr>Wingdings</vt:lpstr>
      <vt:lpstr>Wingdings 2</vt:lpstr>
      <vt:lpstr>Wingdings 3</vt:lpstr>
      <vt:lpstr>Module</vt:lpstr>
      <vt:lpstr>Mapper for Android</vt:lpstr>
      <vt:lpstr>Overview</vt:lpstr>
      <vt:lpstr>Project Objective</vt:lpstr>
      <vt:lpstr>Deliverables</vt:lpstr>
      <vt:lpstr>Product Deliverables</vt:lpstr>
      <vt:lpstr>Major Functionalities</vt:lpstr>
      <vt:lpstr>Map of Skyway/Tunnel System</vt:lpstr>
      <vt:lpstr>Search &amp; Route</vt:lpstr>
      <vt:lpstr>Favorites</vt:lpstr>
      <vt:lpstr>Marketing</vt:lpstr>
      <vt:lpstr>PowerPoint Presentation</vt:lpstr>
      <vt:lpstr>PowerPoint Presentation</vt:lpstr>
      <vt:lpstr>Project Approach</vt:lpstr>
      <vt:lpstr>Project Approach</vt:lpstr>
      <vt:lpstr>Plan:  Baseline</vt:lpstr>
      <vt:lpstr>Plan:  Current</vt:lpstr>
      <vt:lpstr>Approach: Processes</vt:lpstr>
      <vt:lpstr>Process:  SCRUM</vt:lpstr>
      <vt:lpstr>Problems:  Process Breakdown</vt:lpstr>
      <vt:lpstr>Problems:  Process Breakdown</vt:lpstr>
      <vt:lpstr>Problems:  Ineffective Communication</vt:lpstr>
      <vt:lpstr>Failed Communication</vt:lpstr>
      <vt:lpstr>Risk Analysis</vt:lpstr>
      <vt:lpstr>Lessons Learned</vt:lpstr>
      <vt:lpstr>Lessons Learned</vt:lpstr>
      <vt:lpstr>Lessons Learned</vt:lpstr>
      <vt:lpstr>Lessons Learned</vt:lpstr>
      <vt:lpstr>Future?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Mapper for Android</dc:title>
  <dc:creator>Kristin Mead</dc:creator>
  <cp:lastModifiedBy>Kristin Dahl</cp:lastModifiedBy>
  <cp:revision>147</cp:revision>
  <dcterms:created xsi:type="dcterms:W3CDTF">2012-04-22T03:47:24Z</dcterms:created>
  <dcterms:modified xsi:type="dcterms:W3CDTF">2017-05-30T21:44:46Z</dcterms:modified>
</cp:coreProperties>
</file>