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123731-4DF1-483C-B643-798AC9D895B2}">
  <a:tblStyle styleId="{F0123731-4DF1-483C-B643-798AC9D895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showGuides="1">
      <p:cViewPr varScale="1">
        <p:scale>
          <a:sx n="105" d="100"/>
          <a:sy n="105" d="100"/>
        </p:scale>
        <p:origin x="84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Shape 2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346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5" name="Shape 215"/>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Shape 22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2" name="Shape 22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9" name="Shape 22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Shape 23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Shape 24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Shape 2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Shape 2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Shape 2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8093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Shape 16"/>
          <p:cNvSpPr/>
          <p:nvPr/>
        </p:nvSpPr>
        <p:spPr>
          <a:xfrm>
            <a:off x="1" y="0"/>
            <a:ext cx="12219460" cy="6858000"/>
          </a:xfrm>
          <a:prstGeom prst="rect">
            <a:avLst/>
          </a:prstGeom>
          <a:solidFill>
            <a:srgbClr val="1E4E7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Shape 17"/>
          <p:cNvSpPr/>
          <p:nvPr/>
        </p:nvSpPr>
        <p:spPr>
          <a:xfrm>
            <a:off x="569189" y="3737612"/>
            <a:ext cx="8447811"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 name="Shape 18"/>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sp>
        <p:nvSpPr>
          <p:cNvPr id="19" name="Shape 19"/>
          <p:cNvSpPr txBox="1">
            <a:spLocks noGrp="1"/>
          </p:cNvSpPr>
          <p:nvPr>
            <p:ph type="title"/>
          </p:nvPr>
        </p:nvSpPr>
        <p:spPr>
          <a:xfrm>
            <a:off x="520808" y="2953542"/>
            <a:ext cx="10972800" cy="87186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4100"/>
              <a:buFont typeface="Arial"/>
              <a:buNone/>
              <a:defRPr sz="41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529322" y="2504043"/>
            <a:ext cx="3600449" cy="381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565152" y="3962400"/>
            <a:ext cx="2990849" cy="381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3556001" y="3962400"/>
            <a:ext cx="3600449" cy="381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Shape 7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Shape 7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3" name="Shape 83"/>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0" name="Shape 9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7" name="Shape 9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3" name="Shape 10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3"/>
        <p:cNvGrpSpPr/>
        <p:nvPr/>
      </p:nvGrpSpPr>
      <p:grpSpPr>
        <a:xfrm>
          <a:off x="0" y="0"/>
          <a:ext cx="0" cy="0"/>
          <a:chOff x="0" y="0"/>
          <a:chExt cx="0" cy="0"/>
        </a:xfrm>
      </p:grpSpPr>
      <p:sp>
        <p:nvSpPr>
          <p:cNvPr id="24" name="Shape 24"/>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5" name="Shape 25"/>
          <p:cNvSpPr txBox="1">
            <a:spLocks noGrp="1"/>
          </p:cNvSpPr>
          <p:nvPr>
            <p:ph type="title"/>
          </p:nvPr>
        </p:nvSpPr>
        <p:spPr>
          <a:xfrm>
            <a:off x="406400" y="0"/>
            <a:ext cx="7294035" cy="65385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6" name="Shape 26"/>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cxnSp>
        <p:nvCxnSpPr>
          <p:cNvPr id="27" name="Shape 27"/>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8"/>
        <p:cNvGrpSpPr/>
        <p:nvPr/>
      </p:nvGrpSpPr>
      <p:grpSpPr>
        <a:xfrm>
          <a:off x="0" y="0"/>
          <a:ext cx="0" cy="0"/>
          <a:chOff x="0" y="0"/>
          <a:chExt cx="0" cy="0"/>
        </a:xfrm>
      </p:grpSpPr>
      <p:sp>
        <p:nvSpPr>
          <p:cNvPr id="29" name="Shape 29"/>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30" name="Shape 30"/>
          <p:cNvSpPr txBox="1">
            <a:spLocks noGrp="1"/>
          </p:cNvSpPr>
          <p:nvPr>
            <p:ph type="title"/>
          </p:nvPr>
        </p:nvSpPr>
        <p:spPr>
          <a:xfrm>
            <a:off x="406400" y="0"/>
            <a:ext cx="7294035" cy="65385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cxnSp>
        <p:nvCxnSpPr>
          <p:cNvPr id="32" name="Shape 32"/>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3"/>
        <p:cNvGrpSpPr/>
        <p:nvPr/>
      </p:nvGrpSpPr>
      <p:grpSpPr>
        <a:xfrm>
          <a:off x="0" y="0"/>
          <a:ext cx="0" cy="0"/>
          <a:chOff x="0" y="0"/>
          <a:chExt cx="0" cy="0"/>
        </a:xfrm>
      </p:grpSpPr>
      <p:sp>
        <p:nvSpPr>
          <p:cNvPr id="34" name="Shape 34"/>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35" name="Shape 35"/>
          <p:cNvSpPr txBox="1">
            <a:spLocks noGrp="1"/>
          </p:cNvSpPr>
          <p:nvPr>
            <p:ph type="title"/>
          </p:nvPr>
        </p:nvSpPr>
        <p:spPr>
          <a:xfrm>
            <a:off x="406400" y="0"/>
            <a:ext cx="7294035" cy="65385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Shape 36"/>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cxnSp>
        <p:nvCxnSpPr>
          <p:cNvPr id="37" name="Shape 37"/>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Shape 40"/>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6" name="Shape 46"/>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8" name="Shape 58"/>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5" name="Shape 65"/>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592062" y="2557140"/>
            <a:ext cx="11697474"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3200" b="1" i="0" u="none" strike="noStrike" cap="none" dirty="0">
                <a:solidFill>
                  <a:schemeClr val="lt1"/>
                </a:solidFill>
                <a:latin typeface="Arial"/>
                <a:ea typeface="Arial"/>
                <a:cs typeface="Arial"/>
                <a:sym typeface="Arial"/>
              </a:rPr>
              <a:t>US </a:t>
            </a:r>
            <a:r>
              <a:rPr lang="en-US" sz="3200" dirty="0"/>
              <a:t>Fruit &amp; Veggie Export Prediction with LSTM model</a:t>
            </a:r>
            <a:endParaRPr sz="3200" b="1" i="0" u="none" strike="noStrike" cap="none" dirty="0">
              <a:solidFill>
                <a:schemeClr val="lt1"/>
              </a:solidFill>
              <a:latin typeface="Arial"/>
              <a:ea typeface="Arial"/>
              <a:cs typeface="Arial"/>
              <a:sym typeface="Arial"/>
            </a:endParaRPr>
          </a:p>
        </p:txBody>
      </p:sp>
      <p:sp>
        <p:nvSpPr>
          <p:cNvPr id="211" name="Shape 211"/>
          <p:cNvSpPr txBox="1"/>
          <p:nvPr/>
        </p:nvSpPr>
        <p:spPr>
          <a:xfrm>
            <a:off x="5933873" y="4717541"/>
            <a:ext cx="6355663" cy="170764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lt1"/>
              </a:buClr>
              <a:buSzPts val="2000"/>
              <a:buFont typeface="Arial" panose="020B0604020202020204" pitchFamily="34" charset="0"/>
              <a:buChar char="•"/>
            </a:pPr>
            <a:r>
              <a:rPr lang="en-US" sz="2000" b="1" dirty="0">
                <a:solidFill>
                  <a:schemeClr val="lt1"/>
                </a:solidFill>
              </a:rPr>
              <a:t>Date: Nov 19, 2019</a:t>
            </a:r>
          </a:p>
          <a:p>
            <a:pPr marL="0" marR="0" lvl="0" indent="0" algn="l" rtl="0">
              <a:lnSpc>
                <a:spcPct val="90000"/>
              </a:lnSpc>
              <a:spcBef>
                <a:spcPts val="0"/>
              </a:spcBef>
              <a:spcAft>
                <a:spcPts val="0"/>
              </a:spcAft>
              <a:buClr>
                <a:schemeClr val="lt1"/>
              </a:buClr>
              <a:buSzPts val="2000"/>
              <a:buFont typeface="Arial"/>
              <a:buNone/>
            </a:pPr>
            <a:endParaRPr lang="en-US" sz="2000" b="1" dirty="0">
              <a:solidFill>
                <a:schemeClr val="lt1"/>
              </a:solidFill>
            </a:endParaRPr>
          </a:p>
          <a:p>
            <a:pPr marL="342900" marR="0" lvl="0" indent="-342900" algn="l" rtl="0">
              <a:lnSpc>
                <a:spcPct val="90000"/>
              </a:lnSpc>
              <a:spcBef>
                <a:spcPts val="0"/>
              </a:spcBef>
              <a:spcAft>
                <a:spcPts val="0"/>
              </a:spcAft>
              <a:buClr>
                <a:schemeClr val="lt1"/>
              </a:buClr>
              <a:buSzPts val="2000"/>
              <a:buFont typeface="Arial" panose="020B0604020202020204" pitchFamily="34" charset="0"/>
              <a:buChar char="•"/>
            </a:pPr>
            <a:r>
              <a:rPr lang="en-US" sz="2000" b="1" dirty="0">
                <a:solidFill>
                  <a:schemeClr val="lt1"/>
                </a:solidFill>
              </a:rPr>
              <a:t>John Kim</a:t>
            </a:r>
          </a:p>
          <a:p>
            <a:pPr marL="0" marR="0" lvl="0" indent="0" algn="l" rtl="0">
              <a:lnSpc>
                <a:spcPct val="90000"/>
              </a:lnSpc>
              <a:spcBef>
                <a:spcPts val="0"/>
              </a:spcBef>
              <a:spcAft>
                <a:spcPts val="0"/>
              </a:spcAft>
              <a:buClr>
                <a:schemeClr val="lt1"/>
              </a:buClr>
              <a:buSzPts val="2000"/>
              <a:buFont typeface="Arial"/>
              <a:buNone/>
            </a:pPr>
            <a:endParaRPr lang="en-US" sz="2000" b="1" dirty="0">
              <a:solidFill>
                <a:schemeClr val="lt1"/>
              </a:solidFill>
            </a:endParaRPr>
          </a:p>
          <a:p>
            <a:pPr marL="0" marR="0" lvl="0" indent="0" algn="l" rtl="0">
              <a:lnSpc>
                <a:spcPct val="90000"/>
              </a:lnSpc>
              <a:spcBef>
                <a:spcPts val="0"/>
              </a:spcBef>
              <a:spcAft>
                <a:spcPts val="0"/>
              </a:spcAft>
              <a:buClr>
                <a:schemeClr val="lt1"/>
              </a:buClr>
              <a:buSzPts val="2000"/>
              <a:buFont typeface="Arial"/>
              <a:buNone/>
            </a:pP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Shape 255"/>
          <p:cNvSpPr txBox="1"/>
          <p:nvPr/>
        </p:nvSpPr>
        <p:spPr>
          <a:xfrm>
            <a:off x="789781" y="1181100"/>
            <a:ext cx="10612438" cy="4495800"/>
          </a:xfrm>
          <a:prstGeom prst="rect">
            <a:avLst/>
          </a:prstGeom>
          <a:noFill/>
          <a:ln>
            <a:noFill/>
          </a:ln>
        </p:spPr>
        <p:txBody>
          <a:bodyPr spcFirstLastPara="1" wrap="square" lIns="91425" tIns="91425" rIns="91425" bIns="91425" anchor="t" anchorCtr="0">
            <a:noAutofit/>
          </a:bodyPr>
          <a:lstStyle/>
          <a:p>
            <a:pPr marL="685800" indent="-457200">
              <a:buClr>
                <a:schemeClr val="dk1"/>
              </a:buClr>
              <a:buSzPts val="2400"/>
              <a:buFont typeface="Arial"/>
              <a:buChar char="•"/>
            </a:pPr>
            <a:r>
              <a:rPr lang="en-US" sz="3600" dirty="0">
                <a:solidFill>
                  <a:schemeClr val="dk1"/>
                </a:solidFill>
              </a:rPr>
              <a:t>Keep learning !</a:t>
            </a:r>
          </a:p>
          <a:p>
            <a:pPr marL="685800" marR="0" lvl="0" indent="-457200" algn="l" rtl="0">
              <a:spcBef>
                <a:spcPts val="0"/>
              </a:spcBef>
              <a:spcAft>
                <a:spcPts val="0"/>
              </a:spcAft>
              <a:buClr>
                <a:schemeClr val="dk1"/>
              </a:buClr>
              <a:buSzPts val="2400"/>
              <a:buFont typeface="Arial"/>
              <a:buChar char="•"/>
            </a:pPr>
            <a:r>
              <a:rPr lang="en-US" sz="3600" dirty="0">
                <a:solidFill>
                  <a:schemeClr val="dk1"/>
                </a:solidFill>
              </a:rPr>
              <a:t>Try another LSTM project with more data &amp; different areas.</a:t>
            </a:r>
          </a:p>
          <a:p>
            <a:pPr marL="685800" marR="0" lvl="0" indent="-457200" algn="l" rtl="0">
              <a:spcBef>
                <a:spcPts val="0"/>
              </a:spcBef>
              <a:spcAft>
                <a:spcPts val="0"/>
              </a:spcAft>
              <a:buClr>
                <a:schemeClr val="dk1"/>
              </a:buClr>
              <a:buSzPts val="2400"/>
              <a:buFont typeface="Arial"/>
              <a:buChar char="•"/>
            </a:pPr>
            <a:r>
              <a:rPr lang="en-US" sz="3600" dirty="0">
                <a:solidFill>
                  <a:schemeClr val="dk1"/>
                </a:solidFill>
              </a:rPr>
              <a:t>Explore other projects with famous ML models (CNN/GAN) to deepen the knowledge</a:t>
            </a:r>
          </a:p>
          <a:p>
            <a:pPr marL="685800" marR="0" lvl="0" indent="-457200" algn="l" rtl="0">
              <a:spcBef>
                <a:spcPts val="0"/>
              </a:spcBef>
              <a:spcAft>
                <a:spcPts val="0"/>
              </a:spcAft>
              <a:buClr>
                <a:schemeClr val="dk1"/>
              </a:buClr>
              <a:buSzPts val="2400"/>
              <a:buFont typeface="Arial"/>
              <a:buChar char="•"/>
            </a:pPr>
            <a:r>
              <a:rPr lang="en-US" sz="3600" dirty="0">
                <a:solidFill>
                  <a:schemeClr val="dk1"/>
                </a:solidFill>
              </a:rPr>
              <a:t>Revisit the codes later to see if I can use more efficient and cleaner codes than the current ones after I learn myself more</a:t>
            </a:r>
          </a:p>
          <a:p>
            <a:pPr marL="685800" marR="0" lvl="0" indent="-457200" algn="l" rtl="0">
              <a:spcBef>
                <a:spcPts val="0"/>
              </a:spcBef>
              <a:spcAft>
                <a:spcPts val="0"/>
              </a:spcAft>
              <a:buClr>
                <a:schemeClr val="dk1"/>
              </a:buClr>
              <a:buSzPts val="2400"/>
              <a:buFont typeface="Arial"/>
              <a:buChar char="•"/>
            </a:pPr>
            <a:endParaRPr sz="3600" i="0" u="none" strike="noStrike" cap="none" dirty="0">
              <a:solidFill>
                <a:schemeClr val="dk1"/>
              </a:solidFill>
              <a:latin typeface="Arial"/>
              <a:ea typeface="Arial"/>
              <a:cs typeface="Arial"/>
              <a:sym typeface="Arial"/>
            </a:endParaRPr>
          </a:p>
        </p:txBody>
      </p:sp>
      <p:sp>
        <p:nvSpPr>
          <p:cNvPr id="4" name="Shape 246">
            <a:extLst>
              <a:ext uri="{FF2B5EF4-FFF2-40B4-BE49-F238E27FC236}">
                <a16:creationId xmlns:a16="http://schemas.microsoft.com/office/drawing/2014/main" id="{6D03611A-A286-074D-B6EB-9B209C7D0757}"/>
              </a:ext>
            </a:extLst>
          </p:cNvPr>
          <p:cNvSpPr txBox="1">
            <a:spLocks/>
          </p:cNvSpPr>
          <p:nvPr/>
        </p:nvSpPr>
        <p:spPr>
          <a:xfrm>
            <a:off x="1720850" y="0"/>
            <a:ext cx="7620000" cy="6538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Next Step</a:t>
            </a:r>
          </a:p>
        </p:txBody>
      </p:sp>
    </p:spTree>
    <p:extLst>
      <p:ext uri="{BB962C8B-B14F-4D97-AF65-F5344CB8AC3E}">
        <p14:creationId xmlns:p14="http://schemas.microsoft.com/office/powerpoint/2010/main" val="156324693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320800" y="0"/>
            <a:ext cx="7293900" cy="65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000" dirty="0"/>
              <a:t>Agenda</a:t>
            </a:r>
            <a:endParaRPr sz="4000" dirty="0"/>
          </a:p>
        </p:txBody>
      </p:sp>
      <p:sp>
        <p:nvSpPr>
          <p:cNvPr id="218" name="Shape 218"/>
          <p:cNvSpPr txBox="1"/>
          <p:nvPr/>
        </p:nvSpPr>
        <p:spPr>
          <a:xfrm>
            <a:off x="1147532" y="1273200"/>
            <a:ext cx="9471700" cy="3896208"/>
          </a:xfrm>
          <a:prstGeom prst="rect">
            <a:avLst/>
          </a:prstGeom>
          <a:noFill/>
          <a:ln>
            <a:noFill/>
          </a:ln>
        </p:spPr>
        <p:txBody>
          <a:bodyPr spcFirstLastPara="1" wrap="square" lIns="91425" tIns="91425" rIns="91425" bIns="91425" anchor="t" anchorCtr="0">
            <a:noAutofit/>
          </a:bodyPr>
          <a:lstStyle/>
          <a:p>
            <a:pPr marL="742950" lvl="0" indent="-742950">
              <a:spcBef>
                <a:spcPts val="0"/>
              </a:spcBef>
              <a:spcAft>
                <a:spcPts val="0"/>
              </a:spcAft>
              <a:buAutoNum type="arabicPeriod"/>
            </a:pPr>
            <a:r>
              <a:rPr lang="en-US" sz="3200" i="1" dirty="0"/>
              <a:t>Project Overview</a:t>
            </a:r>
          </a:p>
          <a:p>
            <a:pPr marL="742950" lvl="0" indent="-742950">
              <a:spcBef>
                <a:spcPts val="0"/>
              </a:spcBef>
              <a:spcAft>
                <a:spcPts val="0"/>
              </a:spcAft>
              <a:buAutoNum type="arabicPeriod"/>
            </a:pPr>
            <a:r>
              <a:rPr lang="en-US" sz="3200" i="1" dirty="0"/>
              <a:t>Model Selection Approach</a:t>
            </a:r>
          </a:p>
          <a:p>
            <a:pPr marL="742950" lvl="0" indent="-742950">
              <a:spcBef>
                <a:spcPts val="0"/>
              </a:spcBef>
              <a:spcAft>
                <a:spcPts val="0"/>
              </a:spcAft>
              <a:buAutoNum type="arabicPeriod"/>
            </a:pPr>
            <a:r>
              <a:rPr lang="en-US" sz="3200" i="1" dirty="0"/>
              <a:t>Model Chosen</a:t>
            </a:r>
          </a:p>
          <a:p>
            <a:pPr marL="742950" lvl="0" indent="-742950">
              <a:spcBef>
                <a:spcPts val="0"/>
              </a:spcBef>
              <a:spcAft>
                <a:spcPts val="0"/>
              </a:spcAft>
              <a:buAutoNum type="arabicPeriod"/>
            </a:pPr>
            <a:r>
              <a:rPr lang="en-US" sz="3200" i="1" dirty="0"/>
              <a:t>Process</a:t>
            </a:r>
          </a:p>
          <a:p>
            <a:pPr marL="742950" lvl="0" indent="-742950">
              <a:spcBef>
                <a:spcPts val="0"/>
              </a:spcBef>
              <a:spcAft>
                <a:spcPts val="0"/>
              </a:spcAft>
              <a:buAutoNum type="arabicPeriod"/>
            </a:pPr>
            <a:r>
              <a:rPr lang="en-US" sz="3200" i="1" dirty="0"/>
              <a:t>Result</a:t>
            </a:r>
          </a:p>
          <a:p>
            <a:pPr marL="742950" lvl="0" indent="-742950">
              <a:spcBef>
                <a:spcPts val="0"/>
              </a:spcBef>
              <a:spcAft>
                <a:spcPts val="0"/>
              </a:spcAft>
              <a:buAutoNum type="arabicPeriod"/>
            </a:pPr>
            <a:r>
              <a:rPr lang="en-US" sz="3200" i="1" dirty="0"/>
              <a:t>Demo</a:t>
            </a:r>
          </a:p>
          <a:p>
            <a:pPr marL="742950" lvl="0" indent="-742950">
              <a:spcBef>
                <a:spcPts val="0"/>
              </a:spcBef>
              <a:spcAft>
                <a:spcPts val="0"/>
              </a:spcAft>
              <a:buAutoNum type="arabicPeriod"/>
            </a:pPr>
            <a:r>
              <a:rPr lang="en-US" sz="3200" i="1" dirty="0"/>
              <a:t>Lesson Learned</a:t>
            </a:r>
          </a:p>
          <a:p>
            <a:pPr marL="742950" lvl="0" indent="-742950">
              <a:spcBef>
                <a:spcPts val="0"/>
              </a:spcBef>
              <a:spcAft>
                <a:spcPts val="0"/>
              </a:spcAft>
              <a:buAutoNum type="arabicPeriod"/>
            </a:pPr>
            <a:endParaRPr lang="en-US" sz="3200" i="1" dirty="0"/>
          </a:p>
          <a:p>
            <a:pPr marL="742950" lvl="0" indent="-742950">
              <a:spcBef>
                <a:spcPts val="0"/>
              </a:spcBef>
              <a:spcAft>
                <a:spcPts val="0"/>
              </a:spcAft>
              <a:buAutoNum type="arabicPeriod"/>
            </a:pPr>
            <a:endParaRPr sz="32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dirty="0"/>
              <a:t>Project Overview</a:t>
            </a:r>
            <a:endParaRPr sz="2400" b="1" i="0" u="none" strike="noStrike" cap="none" dirty="0">
              <a:solidFill>
                <a:schemeClr val="dk1"/>
              </a:solidFill>
              <a:latin typeface="Arial"/>
              <a:ea typeface="Arial"/>
              <a:cs typeface="Arial"/>
              <a:sym typeface="Arial"/>
            </a:endParaRPr>
          </a:p>
        </p:txBody>
      </p:sp>
      <p:sp>
        <p:nvSpPr>
          <p:cNvPr id="225" name="Shape 225"/>
          <p:cNvSpPr txBox="1"/>
          <p:nvPr/>
        </p:nvSpPr>
        <p:spPr>
          <a:xfrm>
            <a:off x="1720850" y="1219200"/>
            <a:ext cx="8947200" cy="3713400"/>
          </a:xfrm>
          <a:prstGeom prst="rect">
            <a:avLst/>
          </a:prstGeom>
          <a:noFill/>
          <a:ln>
            <a:noFill/>
          </a:ln>
        </p:spPr>
        <p:txBody>
          <a:bodyPr spcFirstLastPara="1" wrap="square" lIns="91425" tIns="91425" rIns="91425" bIns="91425" anchor="t" anchorCtr="0">
            <a:noAutofit/>
          </a:bodyPr>
          <a:lstStyle/>
          <a:p>
            <a:pPr marL="355600" marR="0" lvl="0" indent="0" algn="l" rtl="0">
              <a:spcBef>
                <a:spcPts val="0"/>
              </a:spcBef>
              <a:spcAft>
                <a:spcPts val="0"/>
              </a:spcAft>
              <a:buClr>
                <a:schemeClr val="dk1"/>
              </a:buClr>
              <a:buSzPts val="2000"/>
              <a:buFont typeface="Arial"/>
              <a:buNone/>
            </a:pPr>
            <a:endParaRPr sz="2400" b="0" i="0" u="none" strike="noStrike" cap="none" dirty="0">
              <a:solidFill>
                <a:schemeClr val="dk1"/>
              </a:solidFill>
              <a:latin typeface="Arial"/>
              <a:ea typeface="Arial"/>
              <a:cs typeface="Arial"/>
              <a:sym typeface="Arial"/>
            </a:endParaRPr>
          </a:p>
          <a:p>
            <a:pPr marL="685800" marR="0" lvl="0" indent="-48260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Based on the US produce monthly export history data, we tried to use a few models to predict the coming month export $ amount</a:t>
            </a:r>
          </a:p>
          <a:p>
            <a:pPr marL="0" marR="0" lvl="0" indent="0" algn="l" rtl="0">
              <a:spcBef>
                <a:spcPts val="0"/>
              </a:spcBef>
              <a:spcAft>
                <a:spcPts val="0"/>
              </a:spcAft>
              <a:buNone/>
            </a:pPr>
            <a:endParaRPr sz="2400" dirty="0">
              <a:solidFill>
                <a:schemeClr val="dk1"/>
              </a:solidFill>
            </a:endParaRPr>
          </a:p>
          <a:p>
            <a:pPr marL="685800" marR="0" lvl="0" indent="-361950" algn="l" rtl="0">
              <a:spcBef>
                <a:spcPts val="0"/>
              </a:spcBef>
              <a:spcAft>
                <a:spcPts val="0"/>
              </a:spcAft>
              <a:buClr>
                <a:schemeClr val="dk1"/>
              </a:buClr>
              <a:buSzPts val="1500"/>
              <a:buFont typeface="Arial"/>
              <a:buNone/>
            </a:pPr>
            <a:endParaRPr sz="2400" b="0" i="0" u="none" strike="noStrike" cap="none" dirty="0">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2400" b="0" i="0" u="none" strike="noStrike" cap="none" dirty="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3200"/>
              <a:buFont typeface="Arial"/>
              <a:buNone/>
            </a:pPr>
            <a:endParaRPr sz="2400" b="0" i="0" u="none" strike="noStrike" cap="none" dirty="0">
              <a:solidFill>
                <a:schemeClr val="dk1"/>
              </a:solidFill>
              <a:latin typeface="Arial"/>
              <a:ea typeface="Arial"/>
              <a:cs typeface="Arial"/>
              <a:sym typeface="Arial"/>
            </a:endParaRPr>
          </a:p>
          <a:p>
            <a:pPr marL="685800" marR="0" lvl="0" indent="-254000" algn="l" rtl="0">
              <a:spcBef>
                <a:spcPts val="0"/>
              </a:spcBef>
              <a:spcAft>
                <a:spcPts val="0"/>
              </a:spcAft>
              <a:buClr>
                <a:schemeClr val="dk1"/>
              </a:buClr>
              <a:buSzPts val="3200"/>
              <a:buFont typeface="Arial"/>
              <a:buNone/>
            </a:pPr>
            <a:endParaRPr sz="2400" b="0" i="0" u="none" strike="noStrike" cap="none" dirty="0">
              <a:solidFill>
                <a:schemeClr val="dk1"/>
              </a:solidFill>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064321" y="0"/>
            <a:ext cx="7293900" cy="65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Model Selection Approach</a:t>
            </a:r>
            <a:endParaRPr dirty="0"/>
          </a:p>
        </p:txBody>
      </p:sp>
      <p:sp>
        <p:nvSpPr>
          <p:cNvPr id="232" name="Shape 232"/>
          <p:cNvSpPr txBox="1"/>
          <p:nvPr/>
        </p:nvSpPr>
        <p:spPr>
          <a:xfrm>
            <a:off x="600192" y="1106454"/>
            <a:ext cx="10406400" cy="4328100"/>
          </a:xfrm>
          <a:prstGeom prst="rect">
            <a:avLst/>
          </a:prstGeom>
          <a:noFill/>
          <a:ln>
            <a:noFill/>
          </a:ln>
        </p:spPr>
        <p:txBody>
          <a:bodyPr spcFirstLastPara="1" wrap="square" lIns="91425" tIns="91425" rIns="91425" bIns="91425" anchor="t" anchorCtr="0">
            <a:noAutofit/>
          </a:bodyPr>
          <a:lstStyle/>
          <a:p>
            <a:pPr marL="685800" lvl="0" indent="-482600">
              <a:buClr>
                <a:schemeClr val="dk1"/>
              </a:buClr>
              <a:buSzPts val="2400"/>
              <a:buFont typeface="Arial"/>
              <a:buChar char="•"/>
            </a:pPr>
            <a:r>
              <a:rPr lang="en-US" sz="2800" dirty="0">
                <a:solidFill>
                  <a:schemeClr val="dk1"/>
                </a:solidFill>
              </a:rPr>
              <a:t>First we tried Linear Regression with the yearly data, but found no linear relationship</a:t>
            </a:r>
          </a:p>
          <a:p>
            <a:pPr marL="685800" lvl="0" indent="-482600">
              <a:buClr>
                <a:schemeClr val="dk1"/>
              </a:buClr>
              <a:buSzPts val="2400"/>
              <a:buFont typeface="Arial"/>
              <a:buChar char="•"/>
            </a:pPr>
            <a:r>
              <a:rPr lang="en-US" sz="2800" dirty="0">
                <a:solidFill>
                  <a:schemeClr val="dk1"/>
                </a:solidFill>
              </a:rPr>
              <a:t>Then we tried Linear Regression with the monthly data, but found no linear relationship either.</a:t>
            </a:r>
          </a:p>
          <a:p>
            <a:pPr marL="685800" lvl="0" indent="-482600">
              <a:buClr>
                <a:schemeClr val="dk1"/>
              </a:buClr>
              <a:buSzPts val="2400"/>
              <a:buFont typeface="Arial"/>
              <a:buChar char="•"/>
            </a:pPr>
            <a:r>
              <a:rPr lang="en-US" sz="2800" dirty="0">
                <a:solidFill>
                  <a:schemeClr val="dk1"/>
                </a:solidFill>
              </a:rPr>
              <a:t>So we tried to find a different model which is more appropriate to the time series or sequence data. We found LSTM model working much better with our data. Thus we decided to go with this LSTM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4000" b="1" i="0" u="none" strike="noStrike" cap="none" dirty="0">
                <a:solidFill>
                  <a:schemeClr val="dk1"/>
                </a:solidFill>
                <a:latin typeface="Arial"/>
                <a:ea typeface="Arial"/>
                <a:cs typeface="Arial"/>
                <a:sym typeface="Arial"/>
              </a:rPr>
              <a:t>Model Chosen</a:t>
            </a:r>
            <a:endParaRPr sz="4000" b="1" i="0" u="none" strike="noStrike" cap="none" dirty="0">
              <a:solidFill>
                <a:schemeClr val="dk1"/>
              </a:solidFill>
              <a:latin typeface="Arial"/>
              <a:ea typeface="Arial"/>
              <a:cs typeface="Arial"/>
              <a:sym typeface="Arial"/>
            </a:endParaRPr>
          </a:p>
        </p:txBody>
      </p:sp>
      <p:sp>
        <p:nvSpPr>
          <p:cNvPr id="239" name="Shape 239"/>
          <p:cNvSpPr txBox="1"/>
          <p:nvPr/>
        </p:nvSpPr>
        <p:spPr>
          <a:xfrm>
            <a:off x="342900" y="950973"/>
            <a:ext cx="11998970" cy="5406965"/>
          </a:xfrm>
          <a:prstGeom prst="rect">
            <a:avLst/>
          </a:prstGeom>
          <a:noFill/>
          <a:ln>
            <a:noFill/>
          </a:ln>
        </p:spPr>
        <p:txBody>
          <a:bodyPr spcFirstLastPara="1" wrap="square" lIns="91425" tIns="91425" rIns="91425" bIns="91425" anchor="t" anchorCtr="0">
            <a:noAutofit/>
          </a:bodyPr>
          <a:lstStyle/>
          <a:p>
            <a:pPr marL="685800" marR="0" lvl="0" indent="-361950" algn="l" rtl="0">
              <a:spcBef>
                <a:spcPts val="0"/>
              </a:spcBef>
              <a:spcAft>
                <a:spcPts val="0"/>
              </a:spcAft>
              <a:buClr>
                <a:schemeClr val="dk1"/>
              </a:buClr>
              <a:buSzPts val="1500"/>
              <a:buFont typeface="Arial"/>
              <a:buNone/>
            </a:pPr>
            <a:r>
              <a:rPr lang="en-US" sz="2800" b="1" i="0" u="none" strike="noStrike" cap="none" dirty="0">
                <a:solidFill>
                  <a:schemeClr val="dk1"/>
                </a:solidFill>
                <a:latin typeface="Arial"/>
                <a:ea typeface="Arial"/>
                <a:cs typeface="Arial"/>
                <a:sym typeface="Arial"/>
              </a:rPr>
              <a:t>LSTM In Brief     </a:t>
            </a:r>
          </a:p>
          <a:p>
            <a:pPr marL="685800" marR="0" lvl="0" indent="-361950" algn="l" rtl="0">
              <a:spcBef>
                <a:spcPts val="0"/>
              </a:spcBef>
              <a:spcAft>
                <a:spcPts val="0"/>
              </a:spcAft>
              <a:buClr>
                <a:schemeClr val="dk1"/>
              </a:buClr>
              <a:buSzPts val="1500"/>
              <a:buFont typeface="Arial"/>
              <a:buNone/>
            </a:pPr>
            <a:endParaRPr lang="en-US" sz="2800" b="1" dirty="0">
              <a:solidFill>
                <a:schemeClr val="dk1"/>
              </a:solidFill>
            </a:endParaRPr>
          </a:p>
          <a:p>
            <a:pPr marL="685800" lvl="0" indent="-361950">
              <a:buClr>
                <a:schemeClr val="dk1"/>
              </a:buClr>
              <a:buSzPts val="1500"/>
              <a:buFont typeface="Arial" panose="020B0604020202020204" pitchFamily="34" charset="0"/>
              <a:buChar char="•"/>
            </a:pPr>
            <a:r>
              <a:rPr lang="en-US" dirty="0">
                <a:solidFill>
                  <a:schemeClr val="dk1"/>
                </a:solidFill>
              </a:rPr>
              <a:t>RNN has a problem of learning</a:t>
            </a:r>
          </a:p>
          <a:p>
            <a:pPr marL="323850" lvl="0">
              <a:buClr>
                <a:schemeClr val="dk1"/>
              </a:buClr>
              <a:buSzPts val="1500"/>
            </a:pPr>
            <a:r>
              <a:rPr lang="en-US" dirty="0">
                <a:solidFill>
                  <a:schemeClr val="dk1"/>
                </a:solidFill>
              </a:rPr>
              <a:t>       long-term dependencies.</a:t>
            </a:r>
          </a:p>
          <a:p>
            <a:pPr marL="323850" lvl="8">
              <a:buClr>
                <a:schemeClr val="dk1"/>
              </a:buClr>
              <a:buSzPts val="1500"/>
            </a:pPr>
            <a:r>
              <a:rPr lang="en-US" dirty="0">
                <a:solidFill>
                  <a:srgbClr val="0070C0"/>
                </a:solidFill>
              </a:rPr>
              <a:t>     - With long sequence, gradient could be vanished</a:t>
            </a:r>
          </a:p>
          <a:p>
            <a:pPr marL="323850" lvl="8">
              <a:buClr>
                <a:schemeClr val="dk1"/>
              </a:buClr>
              <a:buSzPts val="1500"/>
            </a:pPr>
            <a:r>
              <a:rPr lang="en-US" dirty="0">
                <a:solidFill>
                  <a:srgbClr val="0070C0"/>
                </a:solidFill>
              </a:rPr>
              <a:t>     - Back-propagation could not be done properly</a:t>
            </a:r>
          </a:p>
          <a:p>
            <a:pPr marL="323850" lvl="8">
              <a:buClr>
                <a:schemeClr val="dk1"/>
              </a:buClr>
              <a:buSzPts val="1500"/>
            </a:pPr>
            <a:r>
              <a:rPr lang="en-US" dirty="0">
                <a:solidFill>
                  <a:srgbClr val="0070C0"/>
                </a:solidFill>
              </a:rPr>
              <a:t>     - Vanilla RNN is weak to learn long sequence</a:t>
            </a:r>
          </a:p>
          <a:p>
            <a:pPr marL="323850" lvl="8">
              <a:buClr>
                <a:schemeClr val="dk1"/>
              </a:buClr>
              <a:buSzPts val="1500"/>
            </a:pPr>
            <a:r>
              <a:rPr lang="en-US" dirty="0">
                <a:solidFill>
                  <a:srgbClr val="0070C0"/>
                </a:solidFill>
              </a:rPr>
              <a:t> </a:t>
            </a:r>
            <a:endParaRPr lang="en-US" sz="2800" dirty="0">
              <a:solidFill>
                <a:schemeClr val="dk1"/>
              </a:solidFill>
            </a:endParaRPr>
          </a:p>
          <a:p>
            <a:pPr marL="228600" lvl="0">
              <a:buClr>
                <a:schemeClr val="dk1"/>
              </a:buClr>
              <a:buSzPts val="3200"/>
            </a:pPr>
            <a:endParaRPr lang="en-US" dirty="0">
              <a:solidFill>
                <a:schemeClr val="dk1"/>
              </a:solidFill>
            </a:endParaRPr>
          </a:p>
          <a:p>
            <a:pPr marL="781050" marR="0" lvl="0" indent="-457200" algn="l" rtl="0">
              <a:spcBef>
                <a:spcPts val="0"/>
              </a:spcBef>
              <a:spcAft>
                <a:spcPts val="0"/>
              </a:spcAft>
              <a:buClr>
                <a:schemeClr val="dk1"/>
              </a:buClr>
              <a:buSzPts val="1500"/>
              <a:buFont typeface="Arial" panose="020B0604020202020204" pitchFamily="34" charset="0"/>
              <a:buChar char="•"/>
            </a:pPr>
            <a:endParaRPr lang="en-US" b="1" i="0" u="none" strike="noStrike" cap="none" dirty="0">
              <a:solidFill>
                <a:schemeClr val="dk1"/>
              </a:solidFill>
              <a:latin typeface="Arial"/>
              <a:ea typeface="Arial"/>
              <a:cs typeface="Arial"/>
              <a:sym typeface="Arial"/>
            </a:endParaRPr>
          </a:p>
          <a:p>
            <a:pPr marL="323850" marR="0" lvl="0" algn="l" rtl="0">
              <a:spcBef>
                <a:spcPts val="0"/>
              </a:spcBef>
              <a:spcAft>
                <a:spcPts val="0"/>
              </a:spcAft>
              <a:buClr>
                <a:schemeClr val="dk1"/>
              </a:buClr>
              <a:buSzPts val="1500"/>
            </a:pPr>
            <a:endParaRPr lang="en-US" b="1" dirty="0">
              <a:solidFill>
                <a:schemeClr val="dk1"/>
              </a:solidFill>
            </a:endParaRPr>
          </a:p>
          <a:p>
            <a:pPr marL="781050" marR="0" lvl="0" indent="-457200" algn="l" rtl="0">
              <a:spcBef>
                <a:spcPts val="0"/>
              </a:spcBef>
              <a:spcAft>
                <a:spcPts val="0"/>
              </a:spcAft>
              <a:buClr>
                <a:schemeClr val="dk1"/>
              </a:buClr>
              <a:buSzPts val="1500"/>
              <a:buFont typeface="Arial" panose="020B0604020202020204" pitchFamily="34" charset="0"/>
              <a:buChar char="•"/>
            </a:pPr>
            <a:endParaRPr lang="en-US" b="1" i="0" u="none" strike="noStrike" cap="none" dirty="0">
              <a:solidFill>
                <a:schemeClr val="dk1"/>
              </a:solidFill>
              <a:latin typeface="Arial"/>
              <a:ea typeface="Arial"/>
              <a:cs typeface="Arial"/>
              <a:sym typeface="Arial"/>
            </a:endParaRPr>
          </a:p>
          <a:p>
            <a:pPr marL="685800" lvl="0" indent="-361950">
              <a:buClr>
                <a:schemeClr val="dk1"/>
              </a:buClr>
              <a:buSzPts val="1500"/>
              <a:buFont typeface="Arial" panose="020B0604020202020204" pitchFamily="34" charset="0"/>
              <a:buChar char="•"/>
            </a:pPr>
            <a:r>
              <a:rPr lang="en-US" dirty="0">
                <a:solidFill>
                  <a:schemeClr val="dk1"/>
                </a:solidFill>
              </a:rPr>
              <a:t>LSTM solves the vanishing gradient </a:t>
            </a:r>
          </a:p>
          <a:p>
            <a:pPr marL="323850" lvl="0">
              <a:buClr>
                <a:schemeClr val="dk1"/>
              </a:buClr>
              <a:buSzPts val="1500"/>
            </a:pPr>
            <a:r>
              <a:rPr lang="en-US" dirty="0">
                <a:solidFill>
                  <a:schemeClr val="dk1"/>
                </a:solidFill>
              </a:rPr>
              <a:t>        problem by having horizontal cell </a:t>
            </a:r>
          </a:p>
          <a:p>
            <a:pPr marL="323850" lvl="0">
              <a:buClr>
                <a:schemeClr val="dk1"/>
              </a:buClr>
              <a:buSzPts val="1500"/>
            </a:pPr>
            <a:r>
              <a:rPr lang="en-US" dirty="0">
                <a:solidFill>
                  <a:schemeClr val="dk1"/>
                </a:solidFill>
              </a:rPr>
              <a:t>        state line running through all the layers</a:t>
            </a:r>
          </a:p>
          <a:p>
            <a:pPr marL="323850" lvl="0">
              <a:buClr>
                <a:schemeClr val="dk1"/>
              </a:buClr>
              <a:buSzPts val="1500"/>
            </a:pPr>
            <a:r>
              <a:rPr lang="en-US" dirty="0">
                <a:solidFill>
                  <a:schemeClr val="dk1"/>
                </a:solidFill>
              </a:rPr>
              <a:t>        Cell state: flow of precious information thru time</a:t>
            </a:r>
          </a:p>
          <a:p>
            <a:pPr marL="323850" lvl="0">
              <a:buClr>
                <a:schemeClr val="dk1"/>
              </a:buClr>
              <a:buSzPts val="1500"/>
            </a:pPr>
            <a:r>
              <a:rPr lang="ko-KR" altLang="en-US" dirty="0">
                <a:solidFill>
                  <a:schemeClr val="dk1"/>
                </a:solidFill>
              </a:rPr>
              <a:t>        </a:t>
            </a:r>
            <a:r>
              <a:rPr lang="en-US" altLang="ko-KR" dirty="0">
                <a:solidFill>
                  <a:schemeClr val="dk1"/>
                </a:solidFill>
              </a:rPr>
              <a:t>Gate: control pass or block of the information of each dimension</a:t>
            </a:r>
          </a:p>
          <a:p>
            <a:pPr marL="323850" lvl="0">
              <a:buClr>
                <a:schemeClr val="dk1"/>
              </a:buClr>
              <a:buSzPts val="1500"/>
            </a:pPr>
            <a:r>
              <a:rPr lang="en-US" dirty="0">
                <a:solidFill>
                  <a:schemeClr val="dk1"/>
                </a:solidFill>
              </a:rPr>
              <a:t>         with coefficient 0 ~ 1</a:t>
            </a:r>
          </a:p>
          <a:p>
            <a:pPr marL="685800" marR="0" lvl="0" indent="-361950" algn="l" rtl="0">
              <a:spcBef>
                <a:spcPts val="0"/>
              </a:spcBef>
              <a:spcAft>
                <a:spcPts val="0"/>
              </a:spcAft>
              <a:buClr>
                <a:schemeClr val="dk1"/>
              </a:buClr>
              <a:buSzPts val="1500"/>
              <a:buFont typeface="Arial"/>
              <a:buNone/>
            </a:pPr>
            <a:endParaRPr lang="en-US" b="1" dirty="0">
              <a:solidFill>
                <a:schemeClr val="dk1"/>
              </a:solidFill>
            </a:endParaRPr>
          </a:p>
          <a:p>
            <a:pPr marL="685800" marR="0" lvl="0" indent="-361950" algn="l" rtl="0">
              <a:spcBef>
                <a:spcPts val="0"/>
              </a:spcBef>
              <a:spcAft>
                <a:spcPts val="0"/>
              </a:spcAft>
              <a:buClr>
                <a:schemeClr val="dk1"/>
              </a:buClr>
              <a:buSzPts val="1500"/>
              <a:buFont typeface="Arial"/>
              <a:buNone/>
            </a:pPr>
            <a:endParaRPr sz="2800" b="1" i="0" u="none" strike="noStrike" cap="none" dirty="0">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3200"/>
              <a:buFont typeface="Arial"/>
              <a:buNone/>
            </a:pPr>
            <a:endParaRPr sz="3200" b="0"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DB71C35C-5798-194D-96E4-48905E9FBBC5}"/>
              </a:ext>
            </a:extLst>
          </p:cNvPr>
          <p:cNvPicPr>
            <a:picLocks noChangeAspect="1"/>
          </p:cNvPicPr>
          <p:nvPr/>
        </p:nvPicPr>
        <p:blipFill>
          <a:blip r:embed="rId3"/>
          <a:stretch>
            <a:fillRect/>
          </a:stretch>
        </p:blipFill>
        <p:spPr>
          <a:xfrm>
            <a:off x="6096000" y="1131441"/>
            <a:ext cx="5063490" cy="2117091"/>
          </a:xfrm>
          <a:prstGeom prst="rect">
            <a:avLst/>
          </a:prstGeom>
        </p:spPr>
      </p:pic>
      <p:pic>
        <p:nvPicPr>
          <p:cNvPr id="4" name="Picture 3">
            <a:extLst>
              <a:ext uri="{FF2B5EF4-FFF2-40B4-BE49-F238E27FC236}">
                <a16:creationId xmlns:a16="http://schemas.microsoft.com/office/drawing/2014/main" id="{14E856EC-1EED-EE4E-A1E0-0ED61417769E}"/>
              </a:ext>
            </a:extLst>
          </p:cNvPr>
          <p:cNvPicPr>
            <a:picLocks noChangeAspect="1"/>
          </p:cNvPicPr>
          <p:nvPr/>
        </p:nvPicPr>
        <p:blipFill>
          <a:blip r:embed="rId4"/>
          <a:stretch>
            <a:fillRect/>
          </a:stretch>
        </p:blipFill>
        <p:spPr>
          <a:xfrm>
            <a:off x="6128766" y="3429000"/>
            <a:ext cx="5063490" cy="2121462"/>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3600" b="1" i="0" u="none" strike="noStrike" cap="none" dirty="0">
                <a:solidFill>
                  <a:schemeClr val="dk1"/>
                </a:solidFill>
                <a:latin typeface="Arial"/>
                <a:ea typeface="Arial"/>
                <a:cs typeface="Arial"/>
                <a:sym typeface="Arial"/>
              </a:rPr>
              <a:t>Project Process</a:t>
            </a:r>
            <a:endParaRPr sz="3600" b="1" i="0" u="none" strike="noStrike" cap="none" dirty="0">
              <a:solidFill>
                <a:schemeClr val="dk1"/>
              </a:solidFill>
              <a:latin typeface="Arial"/>
              <a:ea typeface="Arial"/>
              <a:cs typeface="Arial"/>
              <a:sym typeface="Arial"/>
            </a:endParaRPr>
          </a:p>
        </p:txBody>
      </p:sp>
      <p:sp>
        <p:nvSpPr>
          <p:cNvPr id="3" name="Rounded Rectangle 2">
            <a:extLst>
              <a:ext uri="{FF2B5EF4-FFF2-40B4-BE49-F238E27FC236}">
                <a16:creationId xmlns:a16="http://schemas.microsoft.com/office/drawing/2014/main" id="{E9116D60-AB6F-9C43-BC0E-3F487DDFD435}"/>
              </a:ext>
            </a:extLst>
          </p:cNvPr>
          <p:cNvSpPr/>
          <p:nvPr/>
        </p:nvSpPr>
        <p:spPr>
          <a:xfrm>
            <a:off x="935831" y="1728787"/>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Data Cleaning &amp; Prep </a:t>
            </a:r>
          </a:p>
        </p:txBody>
      </p:sp>
      <p:sp>
        <p:nvSpPr>
          <p:cNvPr id="7" name="Rounded Rectangle 6">
            <a:extLst>
              <a:ext uri="{FF2B5EF4-FFF2-40B4-BE49-F238E27FC236}">
                <a16:creationId xmlns:a16="http://schemas.microsoft.com/office/drawing/2014/main" id="{0E0BF002-8519-1D41-A9EC-064CE0448853}"/>
              </a:ext>
            </a:extLst>
          </p:cNvPr>
          <p:cNvSpPr/>
          <p:nvPr/>
        </p:nvSpPr>
        <p:spPr>
          <a:xfrm>
            <a:off x="3086569" y="1728788"/>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Model</a:t>
            </a:r>
          </a:p>
          <a:p>
            <a:pPr lvl="0"/>
            <a:r>
              <a:rPr lang="en-US" sz="2400" i="1" dirty="0">
                <a:solidFill>
                  <a:schemeClr val="bg1"/>
                </a:solidFill>
                <a:latin typeface="Calibri"/>
                <a:ea typeface="Calibri"/>
                <a:cs typeface="Calibri"/>
                <a:sym typeface="Calibri"/>
              </a:rPr>
              <a:t>Choose</a:t>
            </a:r>
          </a:p>
        </p:txBody>
      </p:sp>
      <p:sp>
        <p:nvSpPr>
          <p:cNvPr id="8" name="Rounded Rectangle 7">
            <a:extLst>
              <a:ext uri="{FF2B5EF4-FFF2-40B4-BE49-F238E27FC236}">
                <a16:creationId xmlns:a16="http://schemas.microsoft.com/office/drawing/2014/main" id="{79BF985E-57A7-2549-A49F-E9F73B4D0CFF}"/>
              </a:ext>
            </a:extLst>
          </p:cNvPr>
          <p:cNvSpPr/>
          <p:nvPr/>
        </p:nvSpPr>
        <p:spPr>
          <a:xfrm>
            <a:off x="5334469" y="1728787"/>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Data Split</a:t>
            </a:r>
          </a:p>
        </p:txBody>
      </p:sp>
      <p:sp>
        <p:nvSpPr>
          <p:cNvPr id="9" name="Rounded Rectangle 8">
            <a:extLst>
              <a:ext uri="{FF2B5EF4-FFF2-40B4-BE49-F238E27FC236}">
                <a16:creationId xmlns:a16="http://schemas.microsoft.com/office/drawing/2014/main" id="{41056E48-621E-624A-8BD0-09FD2B1B1C5D}"/>
              </a:ext>
            </a:extLst>
          </p:cNvPr>
          <p:cNvSpPr/>
          <p:nvPr/>
        </p:nvSpPr>
        <p:spPr>
          <a:xfrm>
            <a:off x="7582369" y="1557339"/>
            <a:ext cx="1500188" cy="1287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i="1" dirty="0">
                <a:solidFill>
                  <a:schemeClr val="dk1"/>
                </a:solidFill>
                <a:latin typeface="Calibri"/>
                <a:ea typeface="Calibri"/>
                <a:cs typeface="Calibri"/>
                <a:sym typeface="Calibri"/>
              </a:rPr>
              <a:t> </a:t>
            </a:r>
            <a:r>
              <a:rPr lang="en-US" sz="1600" i="1" dirty="0">
                <a:solidFill>
                  <a:schemeClr val="bg1"/>
                </a:solidFill>
                <a:latin typeface="Calibri"/>
                <a:ea typeface="Calibri"/>
                <a:cs typeface="Calibri"/>
                <a:sym typeface="Calibri"/>
              </a:rPr>
              <a:t>Build Model Train Model/</a:t>
            </a:r>
          </a:p>
          <a:p>
            <a:pPr lvl="0"/>
            <a:r>
              <a:rPr lang="en-US" sz="1600" i="1" dirty="0">
                <a:solidFill>
                  <a:schemeClr val="bg1"/>
                </a:solidFill>
                <a:latin typeface="Calibri"/>
                <a:ea typeface="Calibri"/>
                <a:cs typeface="Calibri"/>
                <a:sym typeface="Calibri"/>
              </a:rPr>
              <a:t>Predict</a:t>
            </a:r>
          </a:p>
        </p:txBody>
      </p:sp>
      <p:sp>
        <p:nvSpPr>
          <p:cNvPr id="10" name="Rounded Rectangle 9">
            <a:extLst>
              <a:ext uri="{FF2B5EF4-FFF2-40B4-BE49-F238E27FC236}">
                <a16:creationId xmlns:a16="http://schemas.microsoft.com/office/drawing/2014/main" id="{70B555CC-7E32-5A40-AD97-66598E3B198F}"/>
              </a:ext>
            </a:extLst>
          </p:cNvPr>
          <p:cNvSpPr/>
          <p:nvPr/>
        </p:nvSpPr>
        <p:spPr>
          <a:xfrm>
            <a:off x="7582369" y="3862500"/>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bg1"/>
                </a:solidFill>
                <a:latin typeface="Calibri"/>
                <a:ea typeface="Calibri"/>
                <a:cs typeface="Calibri"/>
                <a:sym typeface="Calibri"/>
              </a:rPr>
              <a:t> HTML/</a:t>
            </a:r>
          </a:p>
          <a:p>
            <a:pPr lvl="0"/>
            <a:r>
              <a:rPr lang="en-US" sz="2400" i="1" dirty="0">
                <a:solidFill>
                  <a:schemeClr val="bg1"/>
                </a:solidFill>
                <a:latin typeface="Calibri"/>
                <a:ea typeface="Calibri"/>
                <a:cs typeface="Calibri"/>
                <a:sym typeface="Calibri"/>
              </a:rPr>
              <a:t>CSS/JS</a:t>
            </a:r>
          </a:p>
        </p:txBody>
      </p:sp>
      <p:sp>
        <p:nvSpPr>
          <p:cNvPr id="11" name="Rounded Rectangle 10">
            <a:extLst>
              <a:ext uri="{FF2B5EF4-FFF2-40B4-BE49-F238E27FC236}">
                <a16:creationId xmlns:a16="http://schemas.microsoft.com/office/drawing/2014/main" id="{8E80FC3B-3181-B84B-8D4B-79408B1700FD}"/>
              </a:ext>
            </a:extLst>
          </p:cNvPr>
          <p:cNvSpPr/>
          <p:nvPr/>
        </p:nvSpPr>
        <p:spPr>
          <a:xfrm>
            <a:off x="5334469" y="3829162"/>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Flask,</a:t>
            </a:r>
          </a:p>
          <a:p>
            <a:pPr lvl="0"/>
            <a:r>
              <a:rPr lang="en-US" sz="2400" i="1" dirty="0" err="1">
                <a:solidFill>
                  <a:schemeClr val="bg1"/>
                </a:solidFill>
                <a:latin typeface="Calibri"/>
                <a:ea typeface="Calibri"/>
                <a:cs typeface="Calibri"/>
                <a:sym typeface="Calibri"/>
              </a:rPr>
              <a:t>App.py</a:t>
            </a:r>
            <a:endParaRPr lang="en-US" sz="2400" i="1" dirty="0">
              <a:solidFill>
                <a:schemeClr val="bg1"/>
              </a:solidFill>
              <a:latin typeface="Calibri"/>
              <a:ea typeface="Calibri"/>
              <a:cs typeface="Calibri"/>
              <a:sym typeface="Calibri"/>
            </a:endParaRPr>
          </a:p>
        </p:txBody>
      </p:sp>
      <p:sp>
        <p:nvSpPr>
          <p:cNvPr id="12" name="Rounded Rectangle 11">
            <a:extLst>
              <a:ext uri="{FF2B5EF4-FFF2-40B4-BE49-F238E27FC236}">
                <a16:creationId xmlns:a16="http://schemas.microsoft.com/office/drawing/2014/main" id="{B8C53A08-53AA-2348-8CC2-EB3A25B4047A}"/>
              </a:ext>
            </a:extLst>
          </p:cNvPr>
          <p:cNvSpPr/>
          <p:nvPr/>
        </p:nvSpPr>
        <p:spPr>
          <a:xfrm>
            <a:off x="3086569" y="3862501"/>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Train Model/</a:t>
            </a:r>
          </a:p>
          <a:p>
            <a:pPr lvl="0"/>
            <a:r>
              <a:rPr lang="en-US" sz="2400" i="1" dirty="0">
                <a:solidFill>
                  <a:schemeClr val="bg1"/>
                </a:solidFill>
                <a:latin typeface="Calibri"/>
                <a:ea typeface="Calibri"/>
                <a:cs typeface="Calibri"/>
                <a:sym typeface="Calibri"/>
              </a:rPr>
              <a:t>Predict</a:t>
            </a:r>
          </a:p>
        </p:txBody>
      </p:sp>
      <p:sp>
        <p:nvSpPr>
          <p:cNvPr id="13" name="Rounded Rectangle 12">
            <a:extLst>
              <a:ext uri="{FF2B5EF4-FFF2-40B4-BE49-F238E27FC236}">
                <a16:creationId xmlns:a16="http://schemas.microsoft.com/office/drawing/2014/main" id="{C7AB322C-142B-524E-932F-36C47E846224}"/>
              </a:ext>
            </a:extLst>
          </p:cNvPr>
          <p:cNvSpPr/>
          <p:nvPr/>
        </p:nvSpPr>
        <p:spPr>
          <a:xfrm>
            <a:off x="935831" y="3881438"/>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Tune Model</a:t>
            </a:r>
          </a:p>
        </p:txBody>
      </p:sp>
      <p:sp>
        <p:nvSpPr>
          <p:cNvPr id="14" name="Rounded Rectangle 13">
            <a:extLst>
              <a:ext uri="{FF2B5EF4-FFF2-40B4-BE49-F238E27FC236}">
                <a16:creationId xmlns:a16="http://schemas.microsoft.com/office/drawing/2014/main" id="{0384FDEB-2BD2-454E-B68F-9250E98B454C}"/>
              </a:ext>
            </a:extLst>
          </p:cNvPr>
          <p:cNvSpPr/>
          <p:nvPr/>
        </p:nvSpPr>
        <p:spPr>
          <a:xfrm>
            <a:off x="9830269" y="3829161"/>
            <a:ext cx="1500188" cy="1115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chemeClr val="dk1"/>
                </a:solidFill>
                <a:latin typeface="Calibri"/>
                <a:ea typeface="Calibri"/>
                <a:cs typeface="Calibri"/>
                <a:sym typeface="Calibri"/>
              </a:rPr>
              <a:t> </a:t>
            </a:r>
            <a:r>
              <a:rPr lang="en-US" sz="2400" i="1" dirty="0">
                <a:solidFill>
                  <a:schemeClr val="bg1"/>
                </a:solidFill>
                <a:latin typeface="Calibri"/>
                <a:ea typeface="Calibri"/>
                <a:cs typeface="Calibri"/>
                <a:sym typeface="Calibri"/>
              </a:rPr>
              <a:t>Heroku</a:t>
            </a:r>
          </a:p>
        </p:txBody>
      </p:sp>
      <p:sp>
        <p:nvSpPr>
          <p:cNvPr id="4" name="Diamond 3">
            <a:extLst>
              <a:ext uri="{FF2B5EF4-FFF2-40B4-BE49-F238E27FC236}">
                <a16:creationId xmlns:a16="http://schemas.microsoft.com/office/drawing/2014/main" id="{DF2E8DC8-D24C-0C4D-A876-8427BD6BBE3B}"/>
              </a:ext>
            </a:extLst>
          </p:cNvPr>
          <p:cNvSpPr/>
          <p:nvPr/>
        </p:nvSpPr>
        <p:spPr>
          <a:xfrm>
            <a:off x="9916463" y="1557339"/>
            <a:ext cx="1500188" cy="12870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atin typeface="Calibri" panose="020F0502020204030204" pitchFamily="34" charset="0"/>
                <a:cs typeface="Calibri" panose="020F0502020204030204" pitchFamily="34" charset="0"/>
              </a:rPr>
              <a:t>MSE </a:t>
            </a:r>
          </a:p>
          <a:p>
            <a:pPr algn="ctr"/>
            <a:r>
              <a:rPr lang="en-US" b="1" i="1" dirty="0">
                <a:latin typeface="Calibri" panose="020F0502020204030204" pitchFamily="34" charset="0"/>
                <a:cs typeface="Calibri" panose="020F0502020204030204" pitchFamily="34" charset="0"/>
              </a:rPr>
              <a:t>Accept-able?</a:t>
            </a:r>
          </a:p>
        </p:txBody>
      </p:sp>
      <p:sp>
        <p:nvSpPr>
          <p:cNvPr id="5" name="Right Arrow 4">
            <a:extLst>
              <a:ext uri="{FF2B5EF4-FFF2-40B4-BE49-F238E27FC236}">
                <a16:creationId xmlns:a16="http://schemas.microsoft.com/office/drawing/2014/main" id="{3618F80E-660C-244F-BA68-F08A5030E988}"/>
              </a:ext>
            </a:extLst>
          </p:cNvPr>
          <p:cNvSpPr/>
          <p:nvPr/>
        </p:nvSpPr>
        <p:spPr>
          <a:xfrm>
            <a:off x="2615685" y="2100839"/>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F7BBE3E0-2210-0E47-822C-9C5C4584E63A}"/>
              </a:ext>
            </a:extLst>
          </p:cNvPr>
          <p:cNvSpPr/>
          <p:nvPr/>
        </p:nvSpPr>
        <p:spPr>
          <a:xfrm>
            <a:off x="7065872" y="2115702"/>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8DFB6CFD-A1BE-324D-BF90-5F09766A05CE}"/>
              </a:ext>
            </a:extLst>
          </p:cNvPr>
          <p:cNvSpPr/>
          <p:nvPr/>
        </p:nvSpPr>
        <p:spPr>
          <a:xfrm>
            <a:off x="4793321" y="2100840"/>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50A92417-EF6A-CE4C-8843-4324DF00FB8D}"/>
              </a:ext>
            </a:extLst>
          </p:cNvPr>
          <p:cNvSpPr/>
          <p:nvPr/>
        </p:nvSpPr>
        <p:spPr>
          <a:xfrm>
            <a:off x="9305925" y="2115701"/>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9D95F4F8-B5DA-0040-BB16-854F13D6CE04}"/>
              </a:ext>
            </a:extLst>
          </p:cNvPr>
          <p:cNvSpPr/>
          <p:nvPr/>
        </p:nvSpPr>
        <p:spPr>
          <a:xfrm>
            <a:off x="286353" y="4234554"/>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D496D8FE-6606-9947-A96C-C4CDF7F9F348}"/>
              </a:ext>
            </a:extLst>
          </p:cNvPr>
          <p:cNvSpPr/>
          <p:nvPr/>
        </p:nvSpPr>
        <p:spPr>
          <a:xfrm>
            <a:off x="2624137" y="4201215"/>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6CBF6C4-A55B-6B42-9B46-890EC9FC636F}"/>
              </a:ext>
            </a:extLst>
          </p:cNvPr>
          <p:cNvSpPr/>
          <p:nvPr/>
        </p:nvSpPr>
        <p:spPr>
          <a:xfrm>
            <a:off x="4833450" y="4201214"/>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B39803B8-AFAF-1347-A4E0-36A3007D329C}"/>
              </a:ext>
            </a:extLst>
          </p:cNvPr>
          <p:cNvSpPr/>
          <p:nvPr/>
        </p:nvSpPr>
        <p:spPr>
          <a:xfrm>
            <a:off x="7063482" y="4201213"/>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4038820-03AC-694F-84FD-E2F21867542B}"/>
              </a:ext>
            </a:extLst>
          </p:cNvPr>
          <p:cNvSpPr/>
          <p:nvPr/>
        </p:nvSpPr>
        <p:spPr>
          <a:xfrm>
            <a:off x="9270675" y="4201212"/>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C3857636-FC89-0B48-8A9F-FCA67019C5BE}"/>
              </a:ext>
            </a:extLst>
          </p:cNvPr>
          <p:cNvSpPr/>
          <p:nvPr/>
        </p:nvSpPr>
        <p:spPr>
          <a:xfrm>
            <a:off x="11655714" y="2015118"/>
            <a:ext cx="3714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2D35014-BC00-FC48-95BB-D1BD0835C733}"/>
              </a:ext>
            </a:extLst>
          </p:cNvPr>
          <p:cNvCxnSpPr>
            <a:cxnSpLocks/>
          </p:cNvCxnSpPr>
          <p:nvPr/>
        </p:nvCxnSpPr>
        <p:spPr>
          <a:xfrm flipV="1">
            <a:off x="10646063" y="985838"/>
            <a:ext cx="0" cy="571501"/>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8D8514-D6AC-5442-9B15-15CBEAC00A5D}"/>
              </a:ext>
            </a:extLst>
          </p:cNvPr>
          <p:cNvCxnSpPr>
            <a:cxnSpLocks/>
          </p:cNvCxnSpPr>
          <p:nvPr/>
        </p:nvCxnSpPr>
        <p:spPr>
          <a:xfrm flipH="1">
            <a:off x="3679969" y="985839"/>
            <a:ext cx="6966094"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55C726-7143-194A-A217-4B6E3CE4D9AA}"/>
              </a:ext>
            </a:extLst>
          </p:cNvPr>
          <p:cNvCxnSpPr/>
          <p:nvPr/>
        </p:nvCxnSpPr>
        <p:spPr>
          <a:xfrm>
            <a:off x="3688050" y="985838"/>
            <a:ext cx="0" cy="74294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030682-CF74-5C4C-BDC1-884094D8CB0C}"/>
              </a:ext>
            </a:extLst>
          </p:cNvPr>
          <p:cNvSpPr txBox="1"/>
          <p:nvPr/>
        </p:nvSpPr>
        <p:spPr>
          <a:xfrm>
            <a:off x="3134438" y="2848657"/>
            <a:ext cx="1404450" cy="738664"/>
          </a:xfrm>
          <a:prstGeom prst="rect">
            <a:avLst/>
          </a:prstGeom>
          <a:noFill/>
        </p:spPr>
        <p:txBody>
          <a:bodyPr wrap="square" rtlCol="0">
            <a:spAutoFit/>
          </a:bodyPr>
          <a:lstStyle/>
          <a:p>
            <a:r>
              <a:rPr lang="en-US" dirty="0"/>
              <a:t>Linear Regression,</a:t>
            </a:r>
          </a:p>
          <a:p>
            <a:r>
              <a:rPr lang="en-US" dirty="0"/>
              <a:t>LSTM</a:t>
            </a:r>
          </a:p>
        </p:txBody>
      </p:sp>
      <p:sp>
        <p:nvSpPr>
          <p:cNvPr id="45" name="TextBox 44">
            <a:extLst>
              <a:ext uri="{FF2B5EF4-FFF2-40B4-BE49-F238E27FC236}">
                <a16:creationId xmlns:a16="http://schemas.microsoft.com/office/drawing/2014/main" id="{CD546C58-A18C-8443-9110-0A4E8B866217}"/>
              </a:ext>
            </a:extLst>
          </p:cNvPr>
          <p:cNvSpPr txBox="1"/>
          <p:nvPr/>
        </p:nvSpPr>
        <p:spPr>
          <a:xfrm>
            <a:off x="5430084" y="2844372"/>
            <a:ext cx="1404450" cy="738664"/>
          </a:xfrm>
          <a:prstGeom prst="rect">
            <a:avLst/>
          </a:prstGeom>
          <a:noFill/>
        </p:spPr>
        <p:txBody>
          <a:bodyPr wrap="square" rtlCol="0">
            <a:spAutoFit/>
          </a:bodyPr>
          <a:lstStyle/>
          <a:p>
            <a:r>
              <a:rPr lang="en-US" dirty="0"/>
              <a:t>Scaler</a:t>
            </a:r>
          </a:p>
          <a:p>
            <a:r>
              <a:rPr lang="en-US" dirty="0"/>
              <a:t>Train Data</a:t>
            </a:r>
          </a:p>
          <a:p>
            <a:r>
              <a:rPr lang="en-US" dirty="0"/>
              <a:t>Test Data</a:t>
            </a:r>
          </a:p>
        </p:txBody>
      </p:sp>
      <p:sp>
        <p:nvSpPr>
          <p:cNvPr id="46" name="TextBox 45">
            <a:extLst>
              <a:ext uri="{FF2B5EF4-FFF2-40B4-BE49-F238E27FC236}">
                <a16:creationId xmlns:a16="http://schemas.microsoft.com/office/drawing/2014/main" id="{1D3FE854-9FB5-8D43-821D-5861F6B19289}"/>
              </a:ext>
            </a:extLst>
          </p:cNvPr>
          <p:cNvSpPr txBox="1"/>
          <p:nvPr/>
        </p:nvSpPr>
        <p:spPr>
          <a:xfrm>
            <a:off x="935831" y="5115608"/>
            <a:ext cx="1404450" cy="954107"/>
          </a:xfrm>
          <a:prstGeom prst="rect">
            <a:avLst/>
          </a:prstGeom>
          <a:noFill/>
        </p:spPr>
        <p:txBody>
          <a:bodyPr wrap="square" rtlCol="0">
            <a:spAutoFit/>
          </a:bodyPr>
          <a:lstStyle/>
          <a:p>
            <a:r>
              <a:rPr lang="en-US" dirty="0"/>
              <a:t>Try different:</a:t>
            </a:r>
          </a:p>
          <a:p>
            <a:pPr marL="285750" indent="-285750">
              <a:buFontTx/>
              <a:buChar char="-"/>
            </a:pPr>
            <a:r>
              <a:rPr lang="en-US" dirty="0"/>
              <a:t>Epochs</a:t>
            </a:r>
          </a:p>
          <a:p>
            <a:pPr marL="285750" indent="-285750">
              <a:buFontTx/>
              <a:buChar char="-"/>
            </a:pPr>
            <a:r>
              <a:rPr lang="en-US" dirty="0"/>
              <a:t>Optimizer</a:t>
            </a:r>
          </a:p>
          <a:p>
            <a:pPr marL="285750" indent="-285750">
              <a:buFontTx/>
              <a:buChar char="-"/>
            </a:pPr>
            <a:r>
              <a:rPr lang="en-US" dirty="0" err="1"/>
              <a:t>Bbatch</a:t>
            </a:r>
            <a:r>
              <a:rPr lang="en-US" dirty="0"/>
              <a:t> size</a:t>
            </a:r>
          </a:p>
        </p:txBody>
      </p:sp>
      <p:sp>
        <p:nvSpPr>
          <p:cNvPr id="47" name="TextBox 46">
            <a:extLst>
              <a:ext uri="{FF2B5EF4-FFF2-40B4-BE49-F238E27FC236}">
                <a16:creationId xmlns:a16="http://schemas.microsoft.com/office/drawing/2014/main" id="{7F72487F-9CBE-8D40-93E7-3BCD7CF03534}"/>
              </a:ext>
            </a:extLst>
          </p:cNvPr>
          <p:cNvSpPr txBox="1"/>
          <p:nvPr/>
        </p:nvSpPr>
        <p:spPr>
          <a:xfrm>
            <a:off x="7620693" y="2848657"/>
            <a:ext cx="1606885" cy="523220"/>
          </a:xfrm>
          <a:prstGeom prst="rect">
            <a:avLst/>
          </a:prstGeom>
          <a:noFill/>
        </p:spPr>
        <p:txBody>
          <a:bodyPr wrap="square" rtlCol="0">
            <a:spAutoFit/>
          </a:bodyPr>
          <a:lstStyle/>
          <a:p>
            <a:r>
              <a:rPr lang="en-US" dirty="0" err="1"/>
              <a:t>Model.summary</a:t>
            </a:r>
            <a:endParaRPr lang="en-US" dirty="0"/>
          </a:p>
          <a:p>
            <a:r>
              <a:rPr lang="en-US" dirty="0" err="1"/>
              <a:t>Model.fit</a:t>
            </a:r>
            <a:endParaRPr lang="en-US" dirty="0"/>
          </a:p>
        </p:txBody>
      </p:sp>
      <p:sp>
        <p:nvSpPr>
          <p:cNvPr id="49" name="TextBox 48">
            <a:extLst>
              <a:ext uri="{FF2B5EF4-FFF2-40B4-BE49-F238E27FC236}">
                <a16:creationId xmlns:a16="http://schemas.microsoft.com/office/drawing/2014/main" id="{992E8B43-3C5C-9641-A77D-C11D0E567137}"/>
              </a:ext>
            </a:extLst>
          </p:cNvPr>
          <p:cNvSpPr txBox="1"/>
          <p:nvPr/>
        </p:nvSpPr>
        <p:spPr>
          <a:xfrm>
            <a:off x="3033220" y="5115608"/>
            <a:ext cx="1606885" cy="523220"/>
          </a:xfrm>
          <a:prstGeom prst="rect">
            <a:avLst/>
          </a:prstGeom>
          <a:noFill/>
        </p:spPr>
        <p:txBody>
          <a:bodyPr wrap="square" rtlCol="0">
            <a:spAutoFit/>
          </a:bodyPr>
          <a:lstStyle/>
          <a:p>
            <a:r>
              <a:rPr lang="en-US" dirty="0" err="1"/>
              <a:t>Model.summary</a:t>
            </a:r>
            <a:endParaRPr lang="en-US" dirty="0"/>
          </a:p>
          <a:p>
            <a:r>
              <a:rPr lang="en-US" dirty="0" err="1"/>
              <a:t>Model.fit</a:t>
            </a: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Shape 255"/>
          <p:cNvSpPr txBox="1"/>
          <p:nvPr/>
        </p:nvSpPr>
        <p:spPr>
          <a:xfrm>
            <a:off x="2763838" y="2690813"/>
            <a:ext cx="8166100" cy="1266825"/>
          </a:xfrm>
          <a:prstGeom prst="rect">
            <a:avLst/>
          </a:prstGeom>
          <a:noFill/>
          <a:ln>
            <a:noFill/>
          </a:ln>
        </p:spPr>
        <p:txBody>
          <a:bodyPr spcFirstLastPara="1" wrap="square" lIns="91425" tIns="91425" rIns="91425" bIns="91425" anchor="t" anchorCtr="0">
            <a:noAutofit/>
          </a:bodyPr>
          <a:lstStyle/>
          <a:p>
            <a:pPr marL="685800" marR="0" lvl="0" indent="-457200" algn="l" rtl="0">
              <a:spcBef>
                <a:spcPts val="0"/>
              </a:spcBef>
              <a:spcAft>
                <a:spcPts val="0"/>
              </a:spcAft>
              <a:buClr>
                <a:schemeClr val="dk1"/>
              </a:buClr>
              <a:buSzPts val="2400"/>
              <a:buFont typeface="Arial"/>
              <a:buChar char="•"/>
            </a:pPr>
            <a:r>
              <a:rPr lang="en-US" sz="4000" b="1" i="0" u="none" strike="noStrike" cap="none" dirty="0">
                <a:solidFill>
                  <a:schemeClr val="dk1"/>
                </a:solidFill>
                <a:latin typeface="Arial"/>
                <a:ea typeface="Arial"/>
                <a:cs typeface="Arial"/>
                <a:sym typeface="Arial"/>
              </a:rPr>
              <a:t>Live Demo !</a:t>
            </a:r>
            <a:endParaRPr sz="4000" b="1" i="0" u="none" strike="noStrike" cap="none" dirty="0">
              <a:solidFill>
                <a:schemeClr val="dk1"/>
              </a:solidFill>
              <a:latin typeface="Arial"/>
              <a:ea typeface="Arial"/>
              <a:cs typeface="Arial"/>
              <a:sym typeface="Arial"/>
            </a:endParaRPr>
          </a:p>
        </p:txBody>
      </p:sp>
      <p:sp>
        <p:nvSpPr>
          <p:cNvPr id="4" name="Shape 246">
            <a:extLst>
              <a:ext uri="{FF2B5EF4-FFF2-40B4-BE49-F238E27FC236}">
                <a16:creationId xmlns:a16="http://schemas.microsoft.com/office/drawing/2014/main" id="{6D03611A-A286-074D-B6EB-9B209C7D0757}"/>
              </a:ext>
            </a:extLst>
          </p:cNvPr>
          <p:cNvSpPr txBox="1">
            <a:spLocks/>
          </p:cNvSpPr>
          <p:nvPr/>
        </p:nvSpPr>
        <p:spPr>
          <a:xfrm>
            <a:off x="1720850" y="0"/>
            <a:ext cx="7620000" cy="6538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Result/Live Demo</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920991" y="2885043"/>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4100" b="1" i="0" u="none" strike="noStrike" cap="none" dirty="0">
                <a:solidFill>
                  <a:schemeClr val="lt1"/>
                </a:solidFill>
                <a:latin typeface="Arial"/>
                <a:ea typeface="Arial"/>
                <a:cs typeface="Arial"/>
                <a:sym typeface="Arial"/>
              </a:rPr>
              <a:t>Lesson Learned</a:t>
            </a:r>
            <a:endParaRPr sz="4100" b="1" i="0" u="none" strike="noStrike" cap="none" dirty="0">
              <a:solidFill>
                <a:schemeClr val="lt1"/>
              </a:solidFill>
              <a:latin typeface="Arial"/>
              <a:ea typeface="Arial"/>
              <a:cs typeface="Arial"/>
              <a:sym typeface="Arial"/>
            </a:endParaRPr>
          </a:p>
        </p:txBody>
      </p:sp>
      <p:sp>
        <p:nvSpPr>
          <p:cNvPr id="261" name="Shape 261"/>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b="0" i="0" u="none" strike="noStrike" cap="none">
              <a:solidFill>
                <a:schemeClr val="lt1"/>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Shape 255"/>
          <p:cNvSpPr txBox="1"/>
          <p:nvPr/>
        </p:nvSpPr>
        <p:spPr>
          <a:xfrm>
            <a:off x="475456" y="947738"/>
            <a:ext cx="11241088" cy="4495800"/>
          </a:xfrm>
          <a:prstGeom prst="rect">
            <a:avLst/>
          </a:prstGeom>
          <a:noFill/>
          <a:ln>
            <a:noFill/>
          </a:ln>
        </p:spPr>
        <p:txBody>
          <a:bodyPr spcFirstLastPara="1" wrap="square" lIns="91425" tIns="91425" rIns="91425" bIns="91425" anchor="t" anchorCtr="0">
            <a:noAutofit/>
          </a:bodyPr>
          <a:lstStyle/>
          <a:p>
            <a:pPr marL="685800" marR="0" lvl="0" indent="-457200" algn="l" rtl="0">
              <a:spcBef>
                <a:spcPts val="0"/>
              </a:spcBef>
              <a:spcAft>
                <a:spcPts val="0"/>
              </a:spcAft>
              <a:buClr>
                <a:schemeClr val="dk1"/>
              </a:buClr>
              <a:buSzPts val="2400"/>
              <a:buFont typeface="Arial"/>
              <a:buChar char="•"/>
            </a:pPr>
            <a:r>
              <a:rPr lang="en-US" sz="2800" i="0" u="none" strike="noStrike" cap="none" dirty="0">
                <a:solidFill>
                  <a:schemeClr val="dk1"/>
                </a:solidFill>
                <a:latin typeface="Arial"/>
                <a:ea typeface="Arial"/>
                <a:cs typeface="Arial"/>
                <a:sym typeface="Arial"/>
              </a:rPr>
              <a:t>LSTM is working great overall !</a:t>
            </a:r>
          </a:p>
          <a:p>
            <a:pPr marL="685800" marR="0" lvl="0" indent="-457200" algn="l" rtl="0">
              <a:spcBef>
                <a:spcPts val="0"/>
              </a:spcBef>
              <a:spcAft>
                <a:spcPts val="0"/>
              </a:spcAft>
              <a:buClr>
                <a:schemeClr val="dk1"/>
              </a:buClr>
              <a:buSzPts val="2400"/>
              <a:buFont typeface="Arial"/>
              <a:buChar char="•"/>
            </a:pPr>
            <a:r>
              <a:rPr lang="en-US" sz="2800" dirty="0">
                <a:solidFill>
                  <a:schemeClr val="dk1"/>
                </a:solidFill>
              </a:rPr>
              <a:t>The more data, the better</a:t>
            </a:r>
          </a:p>
          <a:p>
            <a:pPr marL="685800" indent="-457200">
              <a:buClr>
                <a:schemeClr val="dk1"/>
              </a:buClr>
              <a:buSzPts val="2400"/>
              <a:buFont typeface="Arial"/>
              <a:buChar char="•"/>
            </a:pPr>
            <a:r>
              <a:rPr lang="en-US" sz="2800" dirty="0"/>
              <a:t>Watch out for </a:t>
            </a:r>
            <a:r>
              <a:rPr lang="en-US" sz="2800" i="1" dirty="0"/>
              <a:t>overfitting</a:t>
            </a:r>
            <a:r>
              <a:rPr lang="en-US" sz="2800" dirty="0"/>
              <a:t>, which happens when a neural network essentially “memorizes” the training data. Overfitting means you get great performance on training data, but the network’s model is useless for out-of-sample prediction</a:t>
            </a:r>
          </a:p>
          <a:p>
            <a:pPr marL="685800" indent="-457200">
              <a:buClr>
                <a:schemeClr val="dk1"/>
              </a:buClr>
              <a:buSzPts val="2400"/>
              <a:buFont typeface="Arial"/>
              <a:buChar char="•"/>
            </a:pPr>
            <a:r>
              <a:rPr lang="en-US" sz="2800" dirty="0"/>
              <a:t>Log your project endeavors (debugging log, learning query log …)</a:t>
            </a:r>
          </a:p>
          <a:p>
            <a:pPr marL="685800" indent="-457200">
              <a:buClr>
                <a:schemeClr val="dk1"/>
              </a:buClr>
              <a:buSzPts val="2400"/>
              <a:buFont typeface="Arial"/>
              <a:buChar char="•"/>
            </a:pPr>
            <a:endParaRPr lang="en-US" sz="2800" dirty="0"/>
          </a:p>
          <a:p>
            <a:pPr marL="685800" marR="0" lvl="0" indent="-457200" algn="l" rtl="0">
              <a:spcBef>
                <a:spcPts val="0"/>
              </a:spcBef>
              <a:spcAft>
                <a:spcPts val="0"/>
              </a:spcAft>
              <a:buClr>
                <a:schemeClr val="dk1"/>
              </a:buClr>
              <a:buSzPts val="2400"/>
              <a:buFont typeface="Arial"/>
              <a:buChar char="•"/>
            </a:pPr>
            <a:endParaRPr lang="en-US" sz="4000" dirty="0">
              <a:solidFill>
                <a:schemeClr val="dk1"/>
              </a:solidFill>
            </a:endParaRPr>
          </a:p>
          <a:p>
            <a:pPr marL="685800" marR="0" lvl="0" indent="-457200" algn="l" rtl="0">
              <a:spcBef>
                <a:spcPts val="0"/>
              </a:spcBef>
              <a:spcAft>
                <a:spcPts val="0"/>
              </a:spcAft>
              <a:buClr>
                <a:schemeClr val="dk1"/>
              </a:buClr>
              <a:buSzPts val="2400"/>
              <a:buFont typeface="Arial"/>
              <a:buChar char="•"/>
            </a:pPr>
            <a:endParaRPr lang="en-US" sz="4000" dirty="0">
              <a:solidFill>
                <a:schemeClr val="dk1"/>
              </a:solidFill>
            </a:endParaRPr>
          </a:p>
          <a:p>
            <a:pPr marL="685800" marR="0" lvl="0" indent="-457200" algn="l" rtl="0">
              <a:spcBef>
                <a:spcPts val="0"/>
              </a:spcBef>
              <a:spcAft>
                <a:spcPts val="0"/>
              </a:spcAft>
              <a:buClr>
                <a:schemeClr val="dk1"/>
              </a:buClr>
              <a:buSzPts val="2400"/>
              <a:buFont typeface="Arial"/>
              <a:buChar char="•"/>
            </a:pPr>
            <a:endParaRPr lang="en-US" sz="4000" dirty="0">
              <a:solidFill>
                <a:schemeClr val="dk1"/>
              </a:solidFill>
            </a:endParaRPr>
          </a:p>
          <a:p>
            <a:pPr marL="685800" marR="0" lvl="0" indent="-457200" algn="l" rtl="0">
              <a:spcBef>
                <a:spcPts val="0"/>
              </a:spcBef>
              <a:spcAft>
                <a:spcPts val="0"/>
              </a:spcAft>
              <a:buClr>
                <a:schemeClr val="dk1"/>
              </a:buClr>
              <a:buSzPts val="2400"/>
              <a:buFont typeface="Arial"/>
              <a:buChar char="•"/>
            </a:pPr>
            <a:endParaRPr sz="4000" i="0" u="none" strike="noStrike" cap="none" dirty="0">
              <a:solidFill>
                <a:schemeClr val="dk1"/>
              </a:solidFill>
              <a:latin typeface="Arial"/>
              <a:ea typeface="Arial"/>
              <a:cs typeface="Arial"/>
              <a:sym typeface="Arial"/>
            </a:endParaRPr>
          </a:p>
        </p:txBody>
      </p:sp>
      <p:sp>
        <p:nvSpPr>
          <p:cNvPr id="4" name="Shape 246">
            <a:extLst>
              <a:ext uri="{FF2B5EF4-FFF2-40B4-BE49-F238E27FC236}">
                <a16:creationId xmlns:a16="http://schemas.microsoft.com/office/drawing/2014/main" id="{6D03611A-A286-074D-B6EB-9B209C7D0757}"/>
              </a:ext>
            </a:extLst>
          </p:cNvPr>
          <p:cNvSpPr txBox="1">
            <a:spLocks/>
          </p:cNvSpPr>
          <p:nvPr/>
        </p:nvSpPr>
        <p:spPr>
          <a:xfrm>
            <a:off x="1720850" y="0"/>
            <a:ext cx="7620000" cy="6538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Lessons Learned</a:t>
            </a:r>
          </a:p>
        </p:txBody>
      </p:sp>
    </p:spTree>
    <p:extLst>
      <p:ext uri="{BB962C8B-B14F-4D97-AF65-F5344CB8AC3E}">
        <p14:creationId xmlns:p14="http://schemas.microsoft.com/office/powerpoint/2010/main" val="71100286"/>
      </p:ext>
    </p:extLst>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4809</TotalTime>
  <Words>387</Words>
  <Application>Microsoft Macintosh PowerPoint</Application>
  <PresentationFormat>Widescreen</PresentationFormat>
  <Paragraphs>100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US Fruit &amp; Veggie Export Prediction with LSTM model</vt:lpstr>
      <vt:lpstr>Agenda</vt:lpstr>
      <vt:lpstr>Project Overview</vt:lpstr>
      <vt:lpstr>Model Selection Approach</vt:lpstr>
      <vt:lpstr>Model Chosen</vt:lpstr>
      <vt:lpstr>Project Process</vt:lpstr>
      <vt:lpstr>PowerPoint Presentation</vt:lpstr>
      <vt:lpstr>Lesson Learned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cp:lastModifiedBy>User11384</cp:lastModifiedBy>
  <cp:revision>50</cp:revision>
  <dcterms:modified xsi:type="dcterms:W3CDTF">2019-11-19T23:24:36Z</dcterms:modified>
</cp:coreProperties>
</file>