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3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3" r:id="rId3"/>
    <p:sldId id="289" r:id="rId4"/>
    <p:sldId id="290" r:id="rId5"/>
    <p:sldId id="291" r:id="rId6"/>
    <p:sldId id="292" r:id="rId7"/>
    <p:sldId id="293" r:id="rId8"/>
    <p:sldId id="294" r:id="rId9"/>
    <p:sldId id="296" r:id="rId10"/>
    <p:sldId id="297" r:id="rId11"/>
    <p:sldId id="298" r:id="rId12"/>
    <p:sldId id="295" r:id="rId13"/>
    <p:sldId id="287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11384" initials="U" lastIdx="3" clrIdx="0">
    <p:extLst>
      <p:ext uri="{19B8F6BF-5375-455C-9EA6-DF929625EA0E}">
        <p15:presenceInfo xmlns:p15="http://schemas.microsoft.com/office/powerpoint/2012/main" userId="S::user11384@uacss.onmicrosoft.com::dd383e0a-8810-4eb3-8342-d14abd5455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7"/>
    <p:restoredTop sz="94852"/>
  </p:normalViewPr>
  <p:slideViewPr>
    <p:cSldViewPr snapToGrid="0">
      <p:cViewPr varScale="1">
        <p:scale>
          <a:sx n="105" d="100"/>
          <a:sy n="105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4C1823-35B2-4446-A6D4-B8920F680A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0F2FF-D4D0-2D42-9C7C-1AF4D4D072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C8B59-408A-8947-83DA-E35016E705E4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A3516-6349-2842-8E8B-BBFCA761E3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54FA6-7FB5-1745-8F86-04AC91BFAA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9F9F8-084F-9B4A-9357-A718FE21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6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questions you and your group found interesting, and what motivated you to answer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5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Where and how you found the data you used to answer these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2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data exploration and cleanup process (accompanied by your </a:t>
            </a:r>
            <a:r>
              <a:rPr lang="en-US" sz="1200" dirty="0" err="1"/>
              <a:t>Jupyter</a:t>
            </a:r>
            <a:r>
              <a:rPr lang="en-US" sz="1200" dirty="0"/>
              <a:t> Notebook)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2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analysis process (accompanied by your </a:t>
            </a:r>
            <a:r>
              <a:rPr lang="en-US" sz="1200" dirty="0" err="1"/>
              <a:t>Jupyter</a:t>
            </a:r>
            <a:r>
              <a:rPr lang="en-US" sz="1200" dirty="0"/>
              <a:t> Notebook)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2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Your conclusions. This should include a numerical summary as well as visualizations of that summary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51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Discuss the implications of your findings. This is where you get to have an open-ended discussion about what your findings "mean".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15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98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6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AD5E-E1AD-CE41-B709-DE2D9A290B2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2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AD5E-E1AD-CE41-B709-DE2D9A290B2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8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AD5E-E1AD-CE41-B709-DE2D9A290B2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5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4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AD5E-E1AD-CE41-B709-DE2D9A290B2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4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AD5E-E1AD-CE41-B709-DE2D9A290B2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2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AD5E-E1AD-CE41-B709-DE2D9A290B2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AD5E-E1AD-CE41-B709-DE2D9A290B2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AD5E-E1AD-CE41-B709-DE2D9A290B2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5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AD5E-E1AD-CE41-B709-DE2D9A290B2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3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AD5E-E1AD-CE41-B709-DE2D9A290B2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AD5E-E1AD-CE41-B709-DE2D9A290B2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5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2AD5E-E1AD-CE41-B709-DE2D9A290B2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7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126909"/>
            <a:ext cx="822960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sz="2800" dirty="0"/>
              <a:t>P</a:t>
            </a:r>
            <a:r>
              <a:rPr lang="en-US" sz="2800" dirty="0"/>
              <a:t>ROJECT:  MOVIE POPULARITY TREND</a:t>
            </a:r>
            <a:endParaRPr sz="2800" dirty="0"/>
          </a:p>
        </p:txBody>
      </p:sp>
      <p:sp>
        <p:nvSpPr>
          <p:cNvPr id="85" name="May 17, 2016"/>
          <p:cNvSpPr/>
          <p:nvPr/>
        </p:nvSpPr>
        <p:spPr>
          <a:xfrm>
            <a:off x="4308412" y="4023550"/>
            <a:ext cx="22701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11/5/2019</a:t>
            </a:r>
          </a:p>
        </p:txBody>
      </p:sp>
      <p:sp>
        <p:nvSpPr>
          <p:cNvPr id="5" name="May 17, 2016">
            <a:extLst>
              <a:ext uri="{FF2B5EF4-FFF2-40B4-BE49-F238E27FC236}">
                <a16:creationId xmlns:a16="http://schemas.microsoft.com/office/drawing/2014/main" id="{8E4A52B6-E5D9-DF40-9C5F-A1D3FCEB8906}"/>
              </a:ext>
            </a:extLst>
          </p:cNvPr>
          <p:cNvSpPr/>
          <p:nvPr/>
        </p:nvSpPr>
        <p:spPr>
          <a:xfrm>
            <a:off x="5241493" y="5136844"/>
            <a:ext cx="289185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JOHN KIM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2185959A-FB5F-8A43-9582-A91B563EFB91}"/>
              </a:ext>
            </a:extLst>
          </p:cNvPr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FINDINGS &amp; CONCLUSION(3/4)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0E2595-A684-4F44-9490-8988400D05E1}"/>
              </a:ext>
            </a:extLst>
          </p:cNvPr>
          <p:cNvSpPr/>
          <p:nvPr/>
        </p:nvSpPr>
        <p:spPr>
          <a:xfrm>
            <a:off x="170827" y="1109108"/>
            <a:ext cx="233455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b="1" dirty="0"/>
              <a:t>3. LEADING ACTORS GENDER COMPARISON</a:t>
            </a:r>
          </a:p>
          <a:p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MALE WAS DOMINATED FOR BOX OFFICE MOVIES(54:10)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EA482C-9866-7842-B0AC-7CC9F792E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25" y="13405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517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5282D756-35A3-994C-BD78-D8CC1A753DFB}"/>
              </a:ext>
            </a:extLst>
          </p:cNvPr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FINDINGS &amp; CONCLUSION(4/4)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C1E69-A2F9-DA44-B5D4-DAE762A81BBD}"/>
              </a:ext>
            </a:extLst>
          </p:cNvPr>
          <p:cNvSpPr/>
          <p:nvPr/>
        </p:nvSpPr>
        <p:spPr>
          <a:xfrm>
            <a:off x="76312" y="1031795"/>
            <a:ext cx="309781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b="1" dirty="0"/>
              <a:t>4. BEST PICTURES RELEASE MONTH</a:t>
            </a:r>
          </a:p>
          <a:p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WINTER HOLIDAY SEASONS(THANKSGIVING AND CHRISTMAS) WAS BEST SEASON FOR BOX OFFICE MOVIES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THE REST OF THE SEASONS ARE SECOND POPULAR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SPRING WAS LEAST POPULAR SEASON FOR BOX OFFICE MOVIES POPULARITY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EAF794-6AB1-7046-8456-D1FD2F9A5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62" y="130185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209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662E1B7A-8065-5346-A502-4C9063933569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OTHER INSIGHTS/LIMITATIONS/ASSUMPTIONS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A6AD15-C380-5449-8C48-F95F67602934}"/>
              </a:ext>
            </a:extLst>
          </p:cNvPr>
          <p:cNvSpPr/>
          <p:nvPr/>
        </p:nvSpPr>
        <p:spPr>
          <a:xfrm>
            <a:off x="520860" y="1064871"/>
            <a:ext cx="8495817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HOLIDAYS ARE THE RELEASE TARGETS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FOR MOVIE MAKERS, NEW MAX CINEMA WAS LEADING FOR OSCAR WINNING NUMBERS(5 TIMES), FOLLOWED BY MIRAMAX FILMS AND WARNER BROS PICTURES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FontTx/>
              <a:buAutoNum type="arabicPeriod"/>
            </a:pPr>
            <a:r>
              <a:rPr lang="en-US" sz="1600" dirty="0"/>
              <a:t>WE COULD NOT FIND THE FREE WEATHER HISTORY API”S AND COULD NOT GET THE DATA ON THE QUESTION OF RELEASE DATE WEATHER IMPACT ON THE BOX OFFICE MOVIE POPULARITY</a:t>
            </a:r>
          </a:p>
          <a:p>
            <a:pPr marL="342900" indent="-342900">
              <a:buFontTx/>
              <a:buAutoNum type="arabicPeriod"/>
            </a:pPr>
            <a:endParaRPr lang="en-US" sz="1600" dirty="0"/>
          </a:p>
          <a:p>
            <a:pPr marL="342900" indent="-342900">
              <a:buFontTx/>
              <a:buAutoNum type="arabicPeriod"/>
            </a:pPr>
            <a:r>
              <a:rPr lang="en-US" sz="1600" dirty="0"/>
              <a:t>WE REMOVED SOME OF THE OSCAR MOVIES BECAUSE WE COULD NOT COMPARE APPLE TO APPLE (SOME MOVIE REVIEW DATA ARE MISSING FROM OMDB)</a:t>
            </a:r>
          </a:p>
          <a:p>
            <a:pPr marL="342900" indent="-342900">
              <a:buFontTx/>
              <a:buAutoNum type="arabicPeriod"/>
            </a:pPr>
            <a:endParaRPr lang="en-US" sz="1600" dirty="0"/>
          </a:p>
          <a:p>
            <a:pPr marL="342900" indent="-342900">
              <a:buFontTx/>
              <a:buAutoNum type="arabicPeriod"/>
            </a:pPr>
            <a:r>
              <a:rPr lang="en-US" sz="1600" dirty="0"/>
              <a:t>THE DATA HERE ARE LIMITTED FOR US REGION ONLY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39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B1AFF7E4-E517-A14F-80D6-CDAC3D53B077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OSCAR WINNING NUMBER BY MOVIE MAKER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2ACE9-BD60-C044-8E74-2EF86AE82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32" y="823892"/>
            <a:ext cx="7760368" cy="3880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F56EFF-BA00-484B-BF45-0090D80CF62F}"/>
              </a:ext>
            </a:extLst>
          </p:cNvPr>
          <p:cNvSpPr txBox="1"/>
          <p:nvPr/>
        </p:nvSpPr>
        <p:spPr>
          <a:xfrm>
            <a:off x="304800" y="4704076"/>
            <a:ext cx="2198677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LEADING MOVIE MAKERS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NEW LINE CINEMA(5X)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rgbClr val="0070C0"/>
                </a:solidFill>
              </a:rPr>
              <a:t>MIRAMAX(3X)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WARNER BROS PICTURES(3X)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4232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F46E43CA-D8A3-C045-8C43-57929613E37A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(1)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1BE71-6FCB-C042-943D-2D170F655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40" y="557858"/>
            <a:ext cx="6461310" cy="5929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2902C6-3BCA-4C45-A460-3163A2566980}"/>
              </a:ext>
            </a:extLst>
          </p:cNvPr>
          <p:cNvSpPr/>
          <p:nvPr/>
        </p:nvSpPr>
        <p:spPr>
          <a:xfrm>
            <a:off x="0" y="1019523"/>
            <a:ext cx="29684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1. IMPORT:</a:t>
            </a:r>
          </a:p>
          <a:p>
            <a:r>
              <a:rPr lang="en-US" sz="1400" dirty="0"/>
              <a:t>JSON, MATPLOTLIB, PANDAS, NUMPY, REQUESTS, TIME, DATETIME, PPRINT, CALENDAR, API KEY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3DF961-3C85-7A4B-91FE-00FFF256D84C}"/>
              </a:ext>
            </a:extLst>
          </p:cNvPr>
          <p:cNvSpPr/>
          <p:nvPr/>
        </p:nvSpPr>
        <p:spPr>
          <a:xfrm>
            <a:off x="0" y="2413337"/>
            <a:ext cx="2968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2. MAKE EMPTY DATAFRAME READING CVS FILE FOR THE MOVIES WITH HEADERS:</a:t>
            </a:r>
          </a:p>
          <a:p>
            <a:r>
              <a:rPr lang="en-US" sz="1400" dirty="0"/>
              <a:t>BEST PICTURE, YEAR, METASCORE, BOX OFFICE, IMDB VOTE, DIRECTOR, GENRE, MAKER, ACTORS, FEMALE, AND MALE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81F00B-4BB5-9D43-81E3-E30C269A4C83}"/>
              </a:ext>
            </a:extLst>
          </p:cNvPr>
          <p:cNvSpPr/>
          <p:nvPr/>
        </p:nvSpPr>
        <p:spPr>
          <a:xfrm>
            <a:off x="0" y="4453482"/>
            <a:ext cx="30518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3. USING FOR AND ITERROWS LOOP, GET EACH DATA FROM OMDB and GENDER URL UNTIL FINISHED USING TRY AND EXCEPT AND GENERATE TABLE DATAFRAME BY PANDAS</a:t>
            </a:r>
          </a:p>
        </p:txBody>
      </p:sp>
    </p:spTree>
    <p:extLst>
      <p:ext uri="{BB962C8B-B14F-4D97-AF65-F5344CB8AC3E}">
        <p14:creationId xmlns:p14="http://schemas.microsoft.com/office/powerpoint/2010/main" val="500589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4A06E318-D0A5-F744-8834-49ECF3E50204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(2)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354A8-70DF-5746-B890-4BB968C0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46" y="655204"/>
            <a:ext cx="6741254" cy="58264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ED72C1-9969-4644-876D-46611C025DC6}"/>
              </a:ext>
            </a:extLst>
          </p:cNvPr>
          <p:cNvSpPr/>
          <p:nvPr/>
        </p:nvSpPr>
        <p:spPr>
          <a:xfrm>
            <a:off x="0" y="1044302"/>
            <a:ext cx="1451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3. CONTINUED</a:t>
            </a:r>
          </a:p>
        </p:txBody>
      </p:sp>
    </p:spTree>
    <p:extLst>
      <p:ext uri="{BB962C8B-B14F-4D97-AF65-F5344CB8AC3E}">
        <p14:creationId xmlns:p14="http://schemas.microsoft.com/office/powerpoint/2010/main" val="68477543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5C2E2ECA-68F9-0647-BC0A-4750D4FAE1A3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(3)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40359-C787-F04B-BA26-F05DFC64B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268" y="621378"/>
            <a:ext cx="6645139" cy="57539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BDD972-B686-214E-9659-5876A3E2A46E}"/>
              </a:ext>
            </a:extLst>
          </p:cNvPr>
          <p:cNvSpPr/>
          <p:nvPr/>
        </p:nvSpPr>
        <p:spPr>
          <a:xfrm>
            <a:off x="1" y="966951"/>
            <a:ext cx="17657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400" b="1" dirty="0"/>
              <a:t>FORMATING/CLEANING UP</a:t>
            </a:r>
          </a:p>
        </p:txBody>
      </p:sp>
    </p:spTree>
    <p:extLst>
      <p:ext uri="{BB962C8B-B14F-4D97-AF65-F5344CB8AC3E}">
        <p14:creationId xmlns:p14="http://schemas.microsoft.com/office/powerpoint/2010/main" val="422428625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C8B1A926-0112-1949-AA3C-3F40576BADB5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(4)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B6D07-772A-EA4F-BF6D-EB39869F6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54" y="651641"/>
            <a:ext cx="6726346" cy="57259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1A310B-FBCF-724A-8C8A-E226F666E164}"/>
              </a:ext>
            </a:extLst>
          </p:cNvPr>
          <p:cNvSpPr/>
          <p:nvPr/>
        </p:nvSpPr>
        <p:spPr>
          <a:xfrm>
            <a:off x="0" y="788276"/>
            <a:ext cx="22176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5. FROM EACH ROW OF THE DATAFRAME MAKE ACTOR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7FC03F-AE47-D84C-9331-AF0B91FA2987}"/>
              </a:ext>
            </a:extLst>
          </p:cNvPr>
          <p:cNvSpPr/>
          <p:nvPr/>
        </p:nvSpPr>
        <p:spPr>
          <a:xfrm>
            <a:off x="0" y="2120721"/>
            <a:ext cx="22176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6. FOR ACTOR LIST, USING THE GENDER API AND GETTING THE GENDER INFO (FOR AND IF &amp; ELIF LOOPS)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0933904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ABC774F1-255A-6B44-8C49-195A0B2D096C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(5)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DFEB7-CA15-6C43-A824-4FF939BAC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281" y="662151"/>
            <a:ext cx="6699981" cy="57972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35BBD4-CCA0-EA4C-979B-F4EF22C6DA7B}"/>
              </a:ext>
            </a:extLst>
          </p:cNvPr>
          <p:cNvSpPr/>
          <p:nvPr/>
        </p:nvSpPr>
        <p:spPr>
          <a:xfrm>
            <a:off x="1" y="881217"/>
            <a:ext cx="20600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7. CONVERT MONTH</a:t>
            </a:r>
          </a:p>
          <a:p>
            <a:r>
              <a:rPr lang="en-US" sz="1400" b="1" dirty="0"/>
              <a:t>  FROM STRING TO</a:t>
            </a:r>
          </a:p>
          <a:p>
            <a:r>
              <a:rPr lang="en-US" sz="1400" b="1" dirty="0"/>
              <a:t>  NUMBER AND </a:t>
            </a:r>
          </a:p>
          <a:p>
            <a:r>
              <a:rPr lang="en-US" sz="1400" b="1" dirty="0"/>
              <a:t>  ADD COLUMNS (RELEASE YEAR, MONTH, DATE) IN THE DATAFRAME</a:t>
            </a:r>
          </a:p>
        </p:txBody>
      </p:sp>
    </p:spTree>
    <p:extLst>
      <p:ext uri="{BB962C8B-B14F-4D97-AF65-F5344CB8AC3E}">
        <p14:creationId xmlns:p14="http://schemas.microsoft.com/office/powerpoint/2010/main" val="370249876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PROJECT OVERVIEW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336550" y="688770"/>
            <a:ext cx="8419992" cy="5400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sz="2100" b="1"/>
            </a:pPr>
            <a:endParaRPr lang="en-US" dirty="0"/>
          </a:p>
          <a:p>
            <a:pPr>
              <a:defRPr sz="2100" b="1"/>
            </a:pPr>
            <a:r>
              <a:rPr lang="en-US" sz="2000" dirty="0"/>
              <a:t>PROJECT DESCRIPTION:</a:t>
            </a:r>
          </a:p>
          <a:p>
            <a:pPr>
              <a:defRPr sz="2100" b="1"/>
            </a:pPr>
            <a:endParaRPr lang="en-US" dirty="0"/>
          </a:p>
          <a:p>
            <a:pPr marL="457200">
              <a:buSzPct val="100000"/>
              <a:defRPr sz="1600" b="1"/>
            </a:pPr>
            <a:r>
              <a:rPr lang="en-US" dirty="0"/>
              <a:t>FIND OUT THE TRENDS AND CORRELATION AMONG ACADEMY AWARDED MOVIES FOR BEST PICTURES AS BELOW:</a:t>
            </a:r>
          </a:p>
          <a:p>
            <a:pPr marL="457200">
              <a:buSzPct val="100000"/>
              <a:defRPr sz="1600" b="1"/>
            </a:pPr>
            <a:endParaRPr lang="en-US" dirty="0"/>
          </a:p>
          <a:p>
            <a:pPr marL="742950" indent="-285750">
              <a:buSzPct val="100000"/>
              <a:buFont typeface="Courier New" panose="02070309020205020404" pitchFamily="49" charset="0"/>
              <a:buChar char="o"/>
              <a:defRPr sz="1600" b="1"/>
            </a:pPr>
            <a:r>
              <a:rPr lang="en-US" dirty="0"/>
              <a:t>MOVIE POPULARITY GENRE TREND OVER THE PAST 10 </a:t>
            </a:r>
          </a:p>
          <a:p>
            <a:pPr marL="742950" indent="-285750">
              <a:buSzPct val="100000"/>
              <a:buFont typeface="Courier New" panose="02070309020205020404" pitchFamily="49" charset="0"/>
              <a:buChar char="o"/>
              <a:defRPr sz="1600" b="1"/>
            </a:pPr>
            <a:r>
              <a:rPr lang="en-US" dirty="0"/>
              <a:t>ACTOR’S SEX ORIENTATION TREND</a:t>
            </a:r>
          </a:p>
          <a:p>
            <a:pPr marL="742950" indent="-285750">
              <a:buSzPct val="100000"/>
              <a:buFont typeface="Courier New" panose="02070309020205020404" pitchFamily="49" charset="0"/>
              <a:buChar char="o"/>
              <a:defRPr sz="1600" b="1"/>
            </a:pPr>
            <a:r>
              <a:rPr lang="en-US" dirty="0"/>
              <a:t>MOVIE RELEASE MONTH/SEASON TREND</a:t>
            </a:r>
          </a:p>
          <a:p>
            <a:pPr marL="742950" indent="-285750">
              <a:buSzPct val="100000"/>
              <a:buFont typeface="Courier New" panose="02070309020205020404" pitchFamily="49" charset="0"/>
              <a:buChar char="o"/>
              <a:defRPr sz="1600" b="1"/>
            </a:pPr>
            <a:r>
              <a:rPr lang="en-US" dirty="0"/>
              <a:t>CORRELATION BETWEEN MOVIE AWARDS AND WEATHER IMPACT IN THE RELEASE DATES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/>
              <a:t>PROJECT TEAM:</a:t>
            </a:r>
          </a:p>
          <a:p>
            <a:r>
              <a:rPr lang="en-US" sz="1600" dirty="0"/>
              <a:t>EUGENE CHU, JOHN KIM, AGENLA ELLIS</a:t>
            </a:r>
          </a:p>
          <a:p>
            <a:endParaRPr lang="en-US" sz="2100" b="1" dirty="0"/>
          </a:p>
          <a:p>
            <a:endParaRPr lang="en-US" sz="2100" b="1" dirty="0"/>
          </a:p>
          <a:p>
            <a:r>
              <a:rPr lang="en-US" sz="2000" b="1" dirty="0"/>
              <a:t>PROJECT TIMELINE: 3/23 ~ 4/5</a:t>
            </a:r>
          </a:p>
          <a:p>
            <a:endParaRPr dirty="0"/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414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B079F0C1-9653-9248-BB78-64BEDAFB1C49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(6)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10294-1911-3241-9C35-46D046B28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34" y="674149"/>
            <a:ext cx="6758152" cy="57241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92BC29-B10E-EC44-9E4A-2CE7895576BB}"/>
              </a:ext>
            </a:extLst>
          </p:cNvPr>
          <p:cNvSpPr/>
          <p:nvPr/>
        </p:nvSpPr>
        <p:spPr>
          <a:xfrm>
            <a:off x="0" y="840828"/>
            <a:ext cx="228074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8-1. GETTING THE PLOTS USING MATPLOTLIB :</a:t>
            </a:r>
          </a:p>
          <a:p>
            <a:pPr lvl="8"/>
            <a:endParaRPr lang="en-US" sz="1400" dirty="0"/>
          </a:p>
          <a:p>
            <a:pPr lvl="8"/>
            <a:r>
              <a:rPr lang="en-US" sz="1400" dirty="0"/>
              <a:t>PIE CHART- OSCAR WINNING NUMBERS BY MOVIE GENRE	</a:t>
            </a:r>
          </a:p>
        </p:txBody>
      </p:sp>
    </p:spTree>
    <p:extLst>
      <p:ext uri="{BB962C8B-B14F-4D97-AF65-F5344CB8AC3E}">
        <p14:creationId xmlns:p14="http://schemas.microsoft.com/office/powerpoint/2010/main" val="299360933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ED49CC3D-61EA-384F-ADB5-F8327A8A3362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(7)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0AC67-7C1D-1548-9E17-270C193A0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31" y="662152"/>
            <a:ext cx="6630446" cy="57281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7500EA-FE1D-324A-A44C-4897D474CD9B}"/>
              </a:ext>
            </a:extLst>
          </p:cNvPr>
          <p:cNvSpPr/>
          <p:nvPr/>
        </p:nvSpPr>
        <p:spPr>
          <a:xfrm>
            <a:off x="0" y="840828"/>
            <a:ext cx="25645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8-2. GETTING THE PLOTS USING MATPLOTLIB :</a:t>
            </a:r>
          </a:p>
          <a:p>
            <a:pPr lvl="8"/>
            <a:endParaRPr lang="en-US" sz="1400" dirty="0"/>
          </a:p>
          <a:p>
            <a:pPr lvl="8"/>
            <a:r>
              <a:rPr lang="en-US" sz="1400" dirty="0"/>
              <a:t>SCATTER CHART-BOX OFFICE VS REVIEW SCORE	</a:t>
            </a:r>
          </a:p>
        </p:txBody>
      </p:sp>
    </p:spTree>
    <p:extLst>
      <p:ext uri="{BB962C8B-B14F-4D97-AF65-F5344CB8AC3E}">
        <p14:creationId xmlns:p14="http://schemas.microsoft.com/office/powerpoint/2010/main" val="394298687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053CD7D1-8FC2-F142-B2B0-C67B6F0EBEEC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(8)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00745-4341-DC43-BDE0-1F6F12099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529" y="673472"/>
            <a:ext cx="6626782" cy="57564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6B60EE-4FB2-864F-AC75-D96EBB88E8AE}"/>
              </a:ext>
            </a:extLst>
          </p:cNvPr>
          <p:cNvSpPr/>
          <p:nvPr/>
        </p:nvSpPr>
        <p:spPr>
          <a:xfrm>
            <a:off x="0" y="840828"/>
            <a:ext cx="23753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8-3. GETTING THE PLOTS USING MATPLOTLIB :</a:t>
            </a:r>
          </a:p>
          <a:p>
            <a:pPr lvl="8"/>
            <a:endParaRPr lang="en-US" sz="1400" dirty="0"/>
          </a:p>
          <a:p>
            <a:pPr lvl="8"/>
            <a:r>
              <a:rPr lang="en-US" sz="1400" dirty="0"/>
              <a:t>BAR-CHART- LEADING ACTORS GENDER COMPARISON	</a:t>
            </a:r>
          </a:p>
        </p:txBody>
      </p:sp>
    </p:spTree>
    <p:extLst>
      <p:ext uri="{BB962C8B-B14F-4D97-AF65-F5344CB8AC3E}">
        <p14:creationId xmlns:p14="http://schemas.microsoft.com/office/powerpoint/2010/main" val="455223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F396D36B-879B-FC4E-B09D-75019E14AA10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(9)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04AA9-E28B-0A40-A8BC-F2C77217D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480" y="677916"/>
            <a:ext cx="6713382" cy="57859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790F16-76F2-474D-96D4-E841DF9F8742}"/>
              </a:ext>
            </a:extLst>
          </p:cNvPr>
          <p:cNvSpPr/>
          <p:nvPr/>
        </p:nvSpPr>
        <p:spPr>
          <a:xfrm>
            <a:off x="0" y="840828"/>
            <a:ext cx="22176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8-4. GETTING THE PLOTS USING MATPLOTLIB :</a:t>
            </a:r>
          </a:p>
          <a:p>
            <a:pPr lvl="8"/>
            <a:r>
              <a:rPr lang="en-US" sz="1400" dirty="0"/>
              <a:t>BAR CHART- BEST PICTURES RELEASED MONTH</a:t>
            </a:r>
          </a:p>
        </p:txBody>
      </p:sp>
    </p:spTree>
    <p:extLst>
      <p:ext uri="{BB962C8B-B14F-4D97-AF65-F5344CB8AC3E}">
        <p14:creationId xmlns:p14="http://schemas.microsoft.com/office/powerpoint/2010/main" val="36538043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1583FAB3-D32D-A048-88BD-0353C868E1FF}"/>
              </a:ext>
            </a:extLst>
          </p:cNvPr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RESEARCH PROCESS</a:t>
            </a:r>
            <a:endParaRPr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2AA5004-D7D2-DC46-BF79-DBACF1B0EB32}"/>
              </a:ext>
            </a:extLst>
          </p:cNvPr>
          <p:cNvSpPr/>
          <p:nvPr/>
        </p:nvSpPr>
        <p:spPr>
          <a:xfrm>
            <a:off x="409277" y="1978230"/>
            <a:ext cx="1640775" cy="1450770"/>
          </a:xfrm>
          <a:prstGeom prst="hexagon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642BF-1400-4142-A23F-5DA48C83677D}"/>
              </a:ext>
            </a:extLst>
          </p:cNvPr>
          <p:cNvSpPr txBox="1"/>
          <p:nvPr/>
        </p:nvSpPr>
        <p:spPr>
          <a:xfrm>
            <a:off x="617057" y="2442006"/>
            <a:ext cx="1268935" cy="492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</a:rPr>
              <a:t>BRAINSTORM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</a:rPr>
              <a:t>      IDEAS</a:t>
            </a:r>
            <a:endParaRPr kumimoji="0" lang="en-US" sz="1300" b="1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sym typeface="Arial"/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CFD1FE7-D1EE-A048-B147-D189DE563EE4}"/>
              </a:ext>
            </a:extLst>
          </p:cNvPr>
          <p:cNvSpPr/>
          <p:nvPr/>
        </p:nvSpPr>
        <p:spPr>
          <a:xfrm>
            <a:off x="2675609" y="1978230"/>
            <a:ext cx="1640775" cy="1450770"/>
          </a:xfrm>
          <a:prstGeom prst="hexagon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274E771-6A2B-D64D-AC94-72C34252AF37}"/>
              </a:ext>
            </a:extLst>
          </p:cNvPr>
          <p:cNvSpPr/>
          <p:nvPr/>
        </p:nvSpPr>
        <p:spPr>
          <a:xfrm>
            <a:off x="7290585" y="1993063"/>
            <a:ext cx="1640775" cy="1450770"/>
          </a:xfrm>
          <a:prstGeom prst="hexagon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2A784B8-FFFC-9B41-A2A8-091843C8D359}"/>
              </a:ext>
            </a:extLst>
          </p:cNvPr>
          <p:cNvSpPr/>
          <p:nvPr/>
        </p:nvSpPr>
        <p:spPr>
          <a:xfrm>
            <a:off x="5035469" y="1978230"/>
            <a:ext cx="1640775" cy="1450770"/>
          </a:xfrm>
          <a:prstGeom prst="hexagon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D79054-5F10-A945-B879-2EDEB5E25CF5}"/>
              </a:ext>
            </a:extLst>
          </p:cNvPr>
          <p:cNvSpPr txBox="1"/>
          <p:nvPr/>
        </p:nvSpPr>
        <p:spPr>
          <a:xfrm>
            <a:off x="2739340" y="2542033"/>
            <a:ext cx="1602360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</a:rPr>
              <a:t>DATA GATHERING</a:t>
            </a:r>
            <a:endParaRPr kumimoji="0" lang="en-US" sz="1300" b="1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A9552B-39AE-4C4A-AF54-D09C93568C80}"/>
              </a:ext>
            </a:extLst>
          </p:cNvPr>
          <p:cNvSpPr txBox="1"/>
          <p:nvPr/>
        </p:nvSpPr>
        <p:spPr>
          <a:xfrm>
            <a:off x="5105170" y="2549727"/>
            <a:ext cx="1443663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</a:rPr>
              <a:t>DATA ANALYSIS</a:t>
            </a:r>
            <a:endParaRPr kumimoji="0" lang="en-US" sz="1300" b="1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6A8C79-548B-F24D-9F76-59BA42568153}"/>
              </a:ext>
            </a:extLst>
          </p:cNvPr>
          <p:cNvSpPr txBox="1"/>
          <p:nvPr/>
        </p:nvSpPr>
        <p:spPr>
          <a:xfrm>
            <a:off x="7395329" y="2570477"/>
            <a:ext cx="1371527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VISUALIZATION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9802486-01E5-9347-A432-4D9D3D74C899}"/>
              </a:ext>
            </a:extLst>
          </p:cNvPr>
          <p:cNvSpPr/>
          <p:nvPr/>
        </p:nvSpPr>
        <p:spPr>
          <a:xfrm>
            <a:off x="2162228" y="2564561"/>
            <a:ext cx="412419" cy="292941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2DB041C-EFAE-2943-A4F0-62BA5E23BDBF}"/>
              </a:ext>
            </a:extLst>
          </p:cNvPr>
          <p:cNvSpPr/>
          <p:nvPr/>
        </p:nvSpPr>
        <p:spPr>
          <a:xfrm>
            <a:off x="4484861" y="2564560"/>
            <a:ext cx="412419" cy="292941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A082270-B90A-3B4D-A301-5B421ED80B02}"/>
              </a:ext>
            </a:extLst>
          </p:cNvPr>
          <p:cNvSpPr/>
          <p:nvPr/>
        </p:nvSpPr>
        <p:spPr>
          <a:xfrm>
            <a:off x="6753750" y="2549727"/>
            <a:ext cx="412419" cy="292941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5BE145-09C1-7141-9A43-37A5C508986D}"/>
              </a:ext>
            </a:extLst>
          </p:cNvPr>
          <p:cNvSpPr txBox="1"/>
          <p:nvPr/>
        </p:nvSpPr>
        <p:spPr>
          <a:xfrm>
            <a:off x="2908081" y="3853054"/>
            <a:ext cx="1453281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APIs(OMDB, Gender)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JUPYTER NB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E37D4F-4522-C34C-9273-FF5D55C7AEAB}"/>
              </a:ext>
            </a:extLst>
          </p:cNvPr>
          <p:cNvSpPr txBox="1"/>
          <p:nvPr/>
        </p:nvSpPr>
        <p:spPr>
          <a:xfrm>
            <a:off x="5368864" y="3853053"/>
            <a:ext cx="1200006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JUPYTER NB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PANDAS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DATA REVIEW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FORMAT/CLEAN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5ED62E-CDA9-FD42-A99B-E5AD88443E85}"/>
              </a:ext>
            </a:extLst>
          </p:cNvPr>
          <p:cNvSpPr txBox="1"/>
          <p:nvPr/>
        </p:nvSpPr>
        <p:spPr>
          <a:xfrm>
            <a:off x="7070238" y="3853053"/>
            <a:ext cx="2021708" cy="600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            MATPLOTLIB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  SUMMARIZING FINDINGS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PRESENTATION 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MATERIALS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5B13D0-ACA4-C847-8ADB-130283DF96D6}"/>
              </a:ext>
            </a:extLst>
          </p:cNvPr>
          <p:cNvSpPr txBox="1"/>
          <p:nvPr/>
        </p:nvSpPr>
        <p:spPr>
          <a:xfrm>
            <a:off x="703707" y="3853053"/>
            <a:ext cx="1121459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PROJECT IDEA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QUESTIONS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D3387-6082-0A42-9B84-60FB455A043F}"/>
              </a:ext>
            </a:extLst>
          </p:cNvPr>
          <p:cNvSpPr txBox="1"/>
          <p:nvPr/>
        </p:nvSpPr>
        <p:spPr>
          <a:xfrm>
            <a:off x="999740" y="4883869"/>
            <a:ext cx="6497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3/23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247180-E400-EB4D-AA4F-CC0D1DAB9167}"/>
              </a:ext>
            </a:extLst>
          </p:cNvPr>
          <p:cNvSpPr txBox="1"/>
          <p:nvPr/>
        </p:nvSpPr>
        <p:spPr>
          <a:xfrm>
            <a:off x="3076522" y="4883869"/>
            <a:ext cx="95926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3/26-4/2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9D17C5-B43A-FD46-BB35-84BBA04A6123}"/>
              </a:ext>
            </a:extLst>
          </p:cNvPr>
          <p:cNvSpPr txBox="1"/>
          <p:nvPr/>
        </p:nvSpPr>
        <p:spPr>
          <a:xfrm>
            <a:off x="5591159" y="4870841"/>
            <a:ext cx="6497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4/2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A779E6-3470-534A-AF0B-770BEE871979}"/>
              </a:ext>
            </a:extLst>
          </p:cNvPr>
          <p:cNvSpPr txBox="1"/>
          <p:nvPr/>
        </p:nvSpPr>
        <p:spPr>
          <a:xfrm>
            <a:off x="7749476" y="4883869"/>
            <a:ext cx="84330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4/2-4/5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A7797F-BFF9-7745-8660-833A4CED0143}"/>
              </a:ext>
            </a:extLst>
          </p:cNvPr>
          <p:cNvSpPr txBox="1"/>
          <p:nvPr/>
        </p:nvSpPr>
        <p:spPr>
          <a:xfrm>
            <a:off x="54001" y="4745369"/>
            <a:ext cx="84330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TIME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LINES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5EE091-DFB7-D848-BFD9-6B6200DF3041}"/>
              </a:ext>
            </a:extLst>
          </p:cNvPr>
          <p:cNvSpPr txBox="1"/>
          <p:nvPr/>
        </p:nvSpPr>
        <p:spPr>
          <a:xfrm>
            <a:off x="0" y="3794798"/>
            <a:ext cx="70161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WHAT/HOW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79C05-7CC0-6043-9C32-BE0EA7DD874C}"/>
              </a:ext>
            </a:extLst>
          </p:cNvPr>
          <p:cNvSpPr txBox="1"/>
          <p:nvPr/>
        </p:nvSpPr>
        <p:spPr>
          <a:xfrm>
            <a:off x="2091" y="1601230"/>
            <a:ext cx="70161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27034531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51394345-7673-F64B-9649-B11C0F860F7B}"/>
              </a:ext>
            </a:extLst>
          </p:cNvPr>
          <p:cNvSpPr/>
          <p:nvPr/>
        </p:nvSpPr>
        <p:spPr>
          <a:xfrm>
            <a:off x="304800" y="96193"/>
            <a:ext cx="705790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QUESTIONS &amp; MOTIVATION FOR PROJECT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8AFEF-AF68-F748-98AB-4AA12E355506}"/>
              </a:ext>
            </a:extLst>
          </p:cNvPr>
          <p:cNvSpPr txBox="1"/>
          <p:nvPr/>
        </p:nvSpPr>
        <p:spPr>
          <a:xfrm>
            <a:off x="576931" y="944314"/>
            <a:ext cx="8056050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IS THERE ANY PARTICULAR GENRE TREND FOR OSCAR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    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AWARDED MOVIES?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IS THERE ANY PARTICULAR SEX ORIENTATION TRENDS </a:t>
            </a:r>
          </a:p>
          <a:p>
            <a:r>
              <a:rPr lang="en-US" dirty="0"/>
              <a:t>     FOR OSCAR AWARDED MOVIES ACTORS?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IS THERE ANY </a:t>
            </a:r>
            <a:r>
              <a:rPr lang="en-US" dirty="0"/>
              <a:t>TREND FOR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MOVIE RELEASE DATE/SEASONS FOR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    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OSCAR AWARED MOVIES?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342900" indent="-342900">
              <a:buFont typeface="+mj-lt"/>
              <a:buAutoNum type="arabicPeriod" startAt="4"/>
            </a:pPr>
            <a:r>
              <a:rPr lang="en-US" dirty="0"/>
              <a:t>WHAT IS THE CORRELATION BETWEEN MOVIE REVIEW RATINGS </a:t>
            </a:r>
          </a:p>
          <a:p>
            <a:pPr lvl="1"/>
            <a:r>
              <a:rPr lang="en-US" dirty="0"/>
              <a:t>AND ACTUAL MOVIES POPULARITY?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ARE THERE ANY WEATHER CONDITIONS ON MOVIE RELEASE DATE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   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INFLUENCING THE MOVIE AWARD AND POPULARITY ?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ARE THERE AP</a:t>
            </a:r>
            <a:r>
              <a:rPr lang="en-US" dirty="0"/>
              <a:t>Is AVAILABLE TO RESEARCH THIS PROJECT?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69563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0FD82C0A-6277-2F48-A46B-2BE26D17BAAB}"/>
              </a:ext>
            </a:extLst>
          </p:cNvPr>
          <p:cNvSpPr/>
          <p:nvPr/>
        </p:nvSpPr>
        <p:spPr>
          <a:xfrm>
            <a:off x="304800" y="96193"/>
            <a:ext cx="651268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ANSWERS/FINDINGS TO QUESTIONS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9BFB1-5B78-884B-B540-22F0129AFE28}"/>
              </a:ext>
            </a:extLst>
          </p:cNvPr>
          <p:cNvSpPr txBox="1"/>
          <p:nvPr/>
        </p:nvSpPr>
        <p:spPr>
          <a:xfrm>
            <a:off x="576931" y="944314"/>
            <a:ext cx="8266127" cy="46166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IS THERE ANY PARTICULAR GENRE TREND FOR OSCAR AWARDED MOVIES?</a:t>
            </a:r>
          </a:p>
          <a:p>
            <a:pPr lvl="1"/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Yes, we used APIs(OMDB) and found the genre trend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sz="14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1400" dirty="0"/>
              <a:t>IS THERE ANY PARTICULAR SEX ORIENTATION TRENDS FOR OSCAR AWARDED MOVIES ACTORS?</a:t>
            </a:r>
          </a:p>
          <a:p>
            <a:pPr lvl="1"/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Yes, we used the APIs(OMDB and GENDER) and found the sex orientation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sym typeface="Arial"/>
              </a:rPr>
              <a:t>trend</a:t>
            </a:r>
            <a:endParaRPr lang="en-US" sz="1400" dirty="0">
              <a:solidFill>
                <a:srgbClr val="0070C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IS THERE ANY </a:t>
            </a:r>
            <a:r>
              <a:rPr lang="en-US" sz="1400" dirty="0"/>
              <a:t>TREND FOR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MOVIE RELEASE DATE/SEASONS FOR OSCAR AWARED MOVIES?</a:t>
            </a:r>
          </a:p>
          <a:p>
            <a:pPr lvl="1"/>
            <a:r>
              <a:rPr lang="en-US" sz="1400" dirty="0">
                <a:solidFill>
                  <a:srgbClr val="0070C0"/>
                </a:solidFill>
              </a:rPr>
              <a:t>Yes, we could find the release dates from csv file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/>
          </a:p>
          <a:p>
            <a:pPr marL="342900" indent="-342900">
              <a:buFont typeface="+mj-lt"/>
              <a:buAutoNum type="arabicPeriod" startAt="4"/>
            </a:pPr>
            <a:r>
              <a:rPr lang="en-US" sz="1400" dirty="0"/>
              <a:t>WHAT IS THE CORRELATION BETWEEN MOVIE REVIEW RATINGS AND ACTUAL MOVIES POPULARITY?</a:t>
            </a:r>
          </a:p>
          <a:p>
            <a:pPr lvl="1"/>
            <a:r>
              <a:rPr lang="en-US" sz="1400" dirty="0">
                <a:solidFill>
                  <a:srgbClr val="0070C0"/>
                </a:solidFill>
              </a:rPr>
              <a:t>Yes, we used the APIs(OMDB) and found the correlation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ARE THERE ANY WEATHER CONDITIONS ON MOVIE RELEASE DATE INFLUENCING THE MOVIE AWARD AND POPULARITY ?</a:t>
            </a:r>
          </a:p>
          <a:p>
            <a:pPr lvl="1"/>
            <a:r>
              <a:rPr lang="en-US" sz="1400" dirty="0">
                <a:solidFill>
                  <a:srgbClr val="0070C0"/>
                </a:solidFill>
              </a:rPr>
              <a:t>No, we could not find the free weather history APIs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ARE THERE AP</a:t>
            </a:r>
            <a:r>
              <a:rPr lang="en-US" sz="1400" dirty="0"/>
              <a:t>Is AVAILABLE TO SEARCH THIS PROJECT?</a:t>
            </a:r>
          </a:p>
          <a:p>
            <a:pPr lvl="1"/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Yes except weather history API</a:t>
            </a:r>
          </a:p>
        </p:txBody>
      </p:sp>
    </p:spTree>
    <p:extLst>
      <p:ext uri="{BB962C8B-B14F-4D97-AF65-F5344CB8AC3E}">
        <p14:creationId xmlns:p14="http://schemas.microsoft.com/office/powerpoint/2010/main" val="41008974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F51D236A-0F19-6041-A9CE-1B527B062F79}"/>
              </a:ext>
            </a:extLst>
          </p:cNvPr>
          <p:cNvSpPr/>
          <p:nvPr/>
        </p:nvSpPr>
        <p:spPr>
          <a:xfrm>
            <a:off x="304800" y="119943"/>
            <a:ext cx="799605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DATA EXPLORATION AND CLEANUP PROCESS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5E9D7-394F-1A41-ABF4-C0891AC348A2}"/>
              </a:ext>
            </a:extLst>
          </p:cNvPr>
          <p:cNvSpPr txBox="1"/>
          <p:nvPr/>
        </p:nvSpPr>
        <p:spPr>
          <a:xfrm>
            <a:off x="507106" y="673973"/>
            <a:ext cx="7228900" cy="61247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IMPORT:</a:t>
            </a:r>
          </a:p>
          <a:p>
            <a:pPr lvl="1"/>
            <a:r>
              <a:rPr lang="en-US" sz="1400" dirty="0"/>
              <a:t>JSON, MATPLOTLIB, PANDA, NUMPY, REQUESTS, TIME, DATETIME, </a:t>
            </a:r>
          </a:p>
          <a:p>
            <a:pPr lvl="1"/>
            <a:r>
              <a:rPr lang="en-US" sz="1400" dirty="0"/>
              <a:t>CALENDAR, API KEY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1400" b="1" dirty="0"/>
              <a:t>MAKE EMPTY LIST FOR THE MOVIES WITH HEADERS:</a:t>
            </a:r>
          </a:p>
          <a:p>
            <a:pPr lvl="1"/>
            <a:r>
              <a:rPr lang="en-US" sz="1400" dirty="0"/>
              <a:t>BEST PICTURE, YEAR, METASCORE, BOX OFFICE, IMDB VOTE, DIRECTOR,</a:t>
            </a:r>
          </a:p>
          <a:p>
            <a:pPr lvl="1"/>
            <a:r>
              <a:rPr lang="en-US" sz="1400" dirty="0"/>
              <a:t>GENRE, MAKER, ACTORS, FEMALE, AND MALE</a:t>
            </a:r>
          </a:p>
          <a:p>
            <a:pPr lvl="1"/>
            <a:endParaRPr lang="en-US" sz="1400" dirty="0"/>
          </a:p>
          <a:p>
            <a:pPr marL="342900" indent="-342900">
              <a:buFont typeface="+mj-lt"/>
              <a:buAutoNum type="arabicPeriod" startAt="2"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USING FOR AND ITERROWS LOOP, GET EACH DATA FROM OMDB and </a:t>
            </a:r>
          </a:p>
          <a:p>
            <a:pPr lvl="1"/>
            <a:r>
              <a:rPr lang="en-US" sz="1400" b="1" dirty="0"/>
              <a:t>GENDER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URL UNTIL FINISHED USING TRY AND EXCEPT AND GENERATE</a:t>
            </a:r>
          </a:p>
          <a:p>
            <a:pPr lvl="1"/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DATAFRAME TABLE BY PANDA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/>
          </a:p>
          <a:p>
            <a:pPr marL="342900" indent="-342900">
              <a:buFont typeface="+mj-lt"/>
              <a:buAutoNum type="arabicPeriod" startAt="4"/>
            </a:pPr>
            <a:r>
              <a:rPr lang="en-US" sz="1400" b="1" dirty="0"/>
              <a:t> FORMATING/CLEANING UP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/>
          </a:p>
          <a:p>
            <a:pPr marL="342900" indent="-342900">
              <a:buFont typeface="+mj-lt"/>
              <a:buAutoNum type="arabicPeriod" startAt="5"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lang="en-US" sz="1400" b="1" dirty="0"/>
              <a:t>FROM EACH ROW OF THE DATAFRAME MAKE ACTOR LIST 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1400" b="1" dirty="0"/>
              <a:t>FOR ACTOR LIST, USING THE GENDER API , GETTING THE GENDER INFO </a:t>
            </a:r>
          </a:p>
          <a:p>
            <a:pPr lvl="1"/>
            <a:r>
              <a:rPr lang="en-US" sz="1400" b="1" dirty="0"/>
              <a:t>(FOR AND IF &amp; ELIF LOOPS)</a:t>
            </a:r>
          </a:p>
          <a:p>
            <a:pPr lvl="1"/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en-US" sz="1400" b="1" dirty="0"/>
              <a:t>CONVERT THE MONTH FROM STRING TO NUMBER AND ADD COLUMNS </a:t>
            </a:r>
          </a:p>
          <a:p>
            <a:r>
              <a:rPr lang="en-US" sz="1400" b="1" dirty="0"/>
              <a:t>       (RELEASE YEAR, MONTH, DATE)</a:t>
            </a:r>
          </a:p>
          <a:p>
            <a:pPr marL="342900" indent="-342900">
              <a:buFont typeface="+mj-lt"/>
              <a:buAutoNum type="arabicPeriod" startAt="7"/>
            </a:pPr>
            <a:endParaRPr lang="en-US" sz="1400" b="1" dirty="0"/>
          </a:p>
          <a:p>
            <a:pPr marL="342900" indent="-342900">
              <a:buFont typeface="+mj-lt"/>
              <a:buAutoNum type="arabicPeriod" startAt="8"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GETTING THE PLOTS USING MATPLOTLIB :</a:t>
            </a:r>
          </a:p>
          <a:p>
            <a:pPr lvl="8"/>
            <a:r>
              <a:rPr lang="en-US" sz="1400" dirty="0"/>
              <a:t>	PIE CHART- OSCAR WINNING NUMBERS BY MOVIE GENRE 	</a:t>
            </a:r>
          </a:p>
          <a:p>
            <a:pPr lvl="8"/>
            <a:r>
              <a:rPr lang="en-US" sz="1400" dirty="0"/>
              <a:t>                   SCATTER CHART-BOX OFFICE VS REVIEW SCORE</a:t>
            </a:r>
          </a:p>
          <a:p>
            <a:pPr lvl="8"/>
            <a:r>
              <a:rPr lang="en-US" sz="1400" dirty="0"/>
              <a:t>	BAR-CHART- BAR-CHART- LEADING ACTORS GENDER COMPARISON</a:t>
            </a:r>
          </a:p>
          <a:p>
            <a:pPr lvl="8"/>
            <a:r>
              <a:rPr lang="en-US" sz="1400" dirty="0"/>
              <a:t>	BAR CHART- BEST PICTURES RELEASED MONTH</a:t>
            </a:r>
          </a:p>
          <a:p>
            <a:pPr lvl="1"/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9274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9E0CC9CC-F374-CC47-B3A3-9FA4D0E21775}"/>
              </a:ext>
            </a:extLst>
          </p:cNvPr>
          <p:cNvSpPr/>
          <p:nvPr/>
        </p:nvSpPr>
        <p:spPr>
          <a:xfrm>
            <a:off x="328551" y="154380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ANALYSIS PROCESS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EBAF7-5727-5940-AA7A-8732AA35A2F7}"/>
              </a:ext>
            </a:extLst>
          </p:cNvPr>
          <p:cNvSpPr txBox="1"/>
          <p:nvPr/>
        </p:nvSpPr>
        <p:spPr>
          <a:xfrm>
            <a:off x="576932" y="1476750"/>
            <a:ext cx="8581834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REVIEW IF ALL THE DATA IS GATHERED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b="1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dirty="0"/>
              <a:t>DETERMINE IF EACH PLOTTING CHART WAS SELECTED APPROPRIATE</a:t>
            </a: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b="1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REVIEW THE PLOTTING CHARTS FOR ANY USEFUL INTERPRETATION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b="1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DISCUSS WITH THE TEAM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US" b="1" dirty="0"/>
              <a:t>SUMMARIZE OUR FINDINGS FROM THE CHARTS</a:t>
            </a:r>
          </a:p>
          <a:p>
            <a:pPr marL="342900" indent="-342900">
              <a:buFontTx/>
              <a:buAutoNum type="arabicPeriod"/>
            </a:pPr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indent="-342900">
              <a:buFontTx/>
              <a:buAutoNum type="arabicPeriod"/>
            </a:pPr>
            <a:r>
              <a:rPr lang="en-US" b="1" dirty="0"/>
              <a:t> CHECK ANY LIMITATIONS/ASSUMPTIONS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52711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B53B7802-1711-F240-A059-0975985AAFA7}"/>
              </a:ext>
            </a:extLst>
          </p:cNvPr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FINDINGS &amp; CONCLUSION(1/4)</a:t>
            </a:r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05298F-D148-CD45-BBDA-5E16AC35BEB7}"/>
              </a:ext>
            </a:extLst>
          </p:cNvPr>
          <p:cNvSpPr/>
          <p:nvPr/>
        </p:nvSpPr>
        <p:spPr>
          <a:xfrm>
            <a:off x="0" y="1164771"/>
            <a:ext cx="367220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OSCAR WININNING NUMBERS BY MOVIE GENRE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DRAMA GENRE WAS THE MOST POPULAR AMONG ALL GENRES (31%)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NEXT POPULAR GENRE WAS CRIME (19%)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POPULAR GENRE WAS EVENLY SHARED WITH ACTION, BIOGRAPHY, AND ADVENTURE(12%)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35D342-09BA-074D-A9D5-A801855F8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206" y="998765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40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2B8FA3-98B4-5A44-9B6E-ECCDB46D7462}"/>
              </a:ext>
            </a:extLst>
          </p:cNvPr>
          <p:cNvSpPr/>
          <p:nvPr/>
        </p:nvSpPr>
        <p:spPr>
          <a:xfrm>
            <a:off x="196311" y="1100379"/>
            <a:ext cx="34694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b="1" dirty="0"/>
              <a:t>2. BOX OFFICE VS REVIEW SCORE</a:t>
            </a:r>
          </a:p>
          <a:p>
            <a:endParaRPr lang="en-U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BOX OFFICE VS REVIEW SCORE WAS NOT CORRELATED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HIGHEST REVIEW MOVIE DOES NOT GUARANTEE THE HIGHEST BOX OFFICE MOVIE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5" name="Groups">
            <a:extLst>
              <a:ext uri="{FF2B5EF4-FFF2-40B4-BE49-F238E27FC236}">
                <a16:creationId xmlns:a16="http://schemas.microsoft.com/office/drawing/2014/main" id="{02BB63C2-629E-5D40-91E7-19029C5C6E83}"/>
              </a:ext>
            </a:extLst>
          </p:cNvPr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FINDINGS &amp; CONCLUSION(2/4)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B620C-EE53-3A49-903F-2C364AF97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80" y="1100379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142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2253</TotalTime>
  <Words>1173</Words>
  <Application>Microsoft Macintosh PowerPoint</Application>
  <PresentationFormat>On-screen Show (4:3)</PresentationFormat>
  <Paragraphs>222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User11384</cp:lastModifiedBy>
  <cp:revision>93</cp:revision>
  <cp:lastPrinted>2019-04-04T20:47:59Z</cp:lastPrinted>
  <dcterms:modified xsi:type="dcterms:W3CDTF">2019-11-21T09:02:17Z</dcterms:modified>
</cp:coreProperties>
</file>