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6F6F6"/>
    <a:srgbClr val="F63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9" autoAdjust="0"/>
  </p:normalViewPr>
  <p:slideViewPr>
    <p:cSldViewPr snapToGrid="0">
      <p:cViewPr>
        <p:scale>
          <a:sx n="100" d="100"/>
          <a:sy n="100" d="100"/>
        </p:scale>
        <p:origin x="23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2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4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3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8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3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E933-EB76-4045-9FA1-6184C005F7A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5E4C-7118-4155-8B50-665DDB7E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6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59201" y="5434307"/>
            <a:ext cx="2139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/>
              <a:t>포트폴리오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팀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팀장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김종국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김태훈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이영경</a:t>
            </a:r>
            <a:endParaRPr lang="en-US" altLang="ko-KR" sz="1600" dirty="0" smtClean="0"/>
          </a:p>
          <a:p>
            <a:pPr algn="r"/>
            <a:r>
              <a:rPr lang="ko-KR" altLang="en-US" sz="1600" dirty="0" err="1" smtClean="0"/>
              <a:t>문소정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t="2438" r="2869" b="1767"/>
          <a:stretch/>
        </p:blipFill>
        <p:spPr>
          <a:xfrm>
            <a:off x="3937445" y="945127"/>
            <a:ext cx="4615962" cy="4800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3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8858" y="199354"/>
            <a:ext cx="263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업무 흐름도 정의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57586"/>
            <a:ext cx="12192000" cy="91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184267" y="1354454"/>
            <a:ext cx="1231034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tx1"/>
                </a:solidFill>
              </a:rPr>
              <a:t>매니저</a:t>
            </a:r>
          </a:p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048375" y="3082671"/>
            <a:ext cx="1231034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 err="1">
                <a:solidFill>
                  <a:schemeClr val="tx1"/>
                </a:solidFill>
              </a:rPr>
              <a:t>음식주문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184267" y="4954905"/>
            <a:ext cx="1231034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95549" y="1355248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300" dirty="0">
                <a:solidFill>
                  <a:schemeClr val="tx1"/>
                </a:solidFill>
              </a:rPr>
              <a:t>PC</a:t>
            </a:r>
            <a:r>
              <a:rPr lang="ko-KR" altLang="en-US" sz="1300" dirty="0">
                <a:solidFill>
                  <a:schemeClr val="tx1"/>
                </a:solidFill>
              </a:rPr>
              <a:t> 사용자 회원정보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495549" y="2434590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>
                <a:solidFill>
                  <a:schemeClr val="tx1"/>
                </a:solidFill>
              </a:rPr>
              <a:t>좌석번호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95549" y="3514725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300">
                <a:solidFill>
                  <a:schemeClr val="tx1"/>
                </a:solidFill>
              </a:rPr>
              <a:t>PC</a:t>
            </a:r>
            <a:r>
              <a:rPr lang="ko-KR" altLang="en-US" sz="1300">
                <a:solidFill>
                  <a:schemeClr val="tx1"/>
                </a:solidFill>
              </a:rPr>
              <a:t>방 매출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495549" y="4522851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>
                <a:solidFill>
                  <a:schemeClr val="tx1"/>
                </a:solidFill>
              </a:rPr>
              <a:t>음식 매출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0153" y="4306824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20152" y="5747004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>
                <a:solidFill>
                  <a:schemeClr val="tx1"/>
                </a:solidFill>
              </a:rPr>
              <a:t>비 로그인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8904352" y="5747004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>
                <a:solidFill>
                  <a:schemeClr val="tx1"/>
                </a:solidFill>
              </a:rPr>
              <a:t>카드번호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904352" y="3658743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8904352" y="4630864"/>
            <a:ext cx="1152144" cy="72009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</a:rPr>
              <a:t>아이디/</a:t>
            </a:r>
          </a:p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</a:rPr>
              <a:t>비밀번호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300" dirty="0" smtClean="0">
                <a:solidFill>
                  <a:schemeClr val="tx1"/>
                </a:solidFill>
              </a:rPr>
              <a:t>찾기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633711" y="2758630"/>
            <a:ext cx="1152144" cy="12241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*아이디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*비밀번호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*이름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*주민번호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*이메일</a:t>
            </a:r>
          </a:p>
          <a:p>
            <a:pPr marL="0" algn="ctr" defTabSz="885826" rtl="0" eaLnBrk="1" latinLnBrk="1" hangingPunct="1">
              <a:defRPr lang="ko-KR" altLang="en-US"/>
            </a:pPr>
            <a:r>
              <a:rPr kumimoji="0" lang="ko-KR" altLang="en-US" sz="1000" b="0" i="0" u="none" strike="noStrike" kern="1200" cap="none" normalizeH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*</a:t>
            </a:r>
            <a:r>
              <a:rPr lang="ko-KR" altLang="en-US" sz="1000">
                <a:solidFill>
                  <a:schemeClr val="tx1"/>
                </a:solidFill>
              </a:rPr>
              <a:t>휴대폰번호</a:t>
            </a:r>
          </a:p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8541258" y="1080830"/>
            <a:ext cx="1012317" cy="56942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 dirty="0" err="1">
                <a:solidFill>
                  <a:schemeClr val="tx1"/>
                </a:solidFill>
              </a:rPr>
              <a:t>음식이름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541258" y="1728911"/>
            <a:ext cx="1012317" cy="56942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>
                <a:solidFill>
                  <a:schemeClr val="tx1"/>
                </a:solidFill>
              </a:rPr>
              <a:t>음식가격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541258" y="2376992"/>
            <a:ext cx="1012317" cy="56942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300" dirty="0" err="1">
                <a:solidFill>
                  <a:schemeClr val="tx1"/>
                </a:solidFill>
              </a:rPr>
              <a:t>음식코드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3293" y="1061780"/>
            <a:ext cx="1152144" cy="12241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*아이디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*비밀번호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*이름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*주민번호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*이메일</a:t>
            </a:r>
          </a:p>
          <a:p>
            <a:pPr marL="0" algn="ctr" defTabSz="858145" rtl="0" eaLnBrk="1" latinLnBrk="1" hangingPunct="1">
              <a:defRPr lang="ko-KR" altLang="en-US"/>
            </a:pPr>
            <a:r>
              <a:rPr kumimoji="0" lang="ko-KR" altLang="en-US" sz="1000" b="0" i="0" u="none" strike="noStrike" kern="1200" cap="none" normalizeH="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</a:rPr>
              <a:t>휴대전화번호</a:t>
            </a:r>
          </a:p>
          <a:p>
            <a:pPr algn="ctr">
              <a:defRPr lang="ko-KR" altLang="en-US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51306" y="3514725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*하루 </a:t>
            </a:r>
            <a:r>
              <a:rPr lang="ko-KR" altLang="en-US" sz="1000" dirty="0" smtClean="0">
                <a:solidFill>
                  <a:schemeClr val="tx1"/>
                </a:solidFill>
              </a:rPr>
              <a:t>매출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*월 매출</a:t>
            </a:r>
          </a:p>
          <a:p>
            <a:pPr algn="ctr">
              <a:defRPr lang="ko-KR" altLang="en-US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15302" y="4522851"/>
            <a:ext cx="1152144" cy="648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*하루 </a:t>
            </a:r>
            <a:r>
              <a:rPr lang="ko-KR" altLang="en-US" sz="1000" dirty="0" smtClean="0">
                <a:solidFill>
                  <a:schemeClr val="tx1"/>
                </a:solidFill>
              </a:rPr>
              <a:t>매출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*월 매출</a:t>
            </a:r>
          </a:p>
          <a:p>
            <a:pPr algn="ctr">
              <a:defRPr lang="ko-KR" altLang="en-US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633711" y="4585857"/>
            <a:ext cx="1152144" cy="810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*이름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*아이디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*이메일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*휴대폰 번호</a:t>
            </a:r>
          </a:p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464176" y="3082671"/>
            <a:ext cx="1307973" cy="648081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dirty="0" smtClean="0">
                <a:solidFill>
                  <a:schemeClr val="tx1"/>
                </a:solidFill>
              </a:rPr>
              <a:t>PC</a:t>
            </a:r>
            <a:r>
              <a:rPr lang="ko-KR" altLang="en-US" sz="1400" dirty="0" smtClean="0">
                <a:solidFill>
                  <a:schemeClr val="tx1"/>
                </a:solidFill>
              </a:rPr>
              <a:t>이용 </a:t>
            </a:r>
            <a:r>
              <a:rPr lang="ko-KR" altLang="en-US" sz="1400" dirty="0" smtClean="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/>
          <p:nvPr/>
        </p:nvCxnSpPr>
        <p:spPr>
          <a:xfrm>
            <a:off x="5015865" y="2650617"/>
            <a:ext cx="1584198" cy="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5400000">
            <a:off x="4799838" y="2866643"/>
            <a:ext cx="432054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6384036" y="2866644"/>
            <a:ext cx="432054" cy="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57" idx="2"/>
          </p:cNvCxnSpPr>
          <p:nvPr/>
        </p:nvCxnSpPr>
        <p:spPr>
          <a:xfrm flipV="1">
            <a:off x="5799784" y="2002535"/>
            <a:ext cx="0" cy="6591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6023991" y="5350954"/>
            <a:ext cx="14401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59" idx="3"/>
          </p:cNvCxnSpPr>
          <p:nvPr/>
        </p:nvCxnSpPr>
        <p:spPr>
          <a:xfrm>
            <a:off x="6415301" y="5278946"/>
            <a:ext cx="281155" cy="158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64" idx="1"/>
          </p:cNvCxnSpPr>
          <p:nvPr/>
        </p:nvCxnSpPr>
        <p:spPr>
          <a:xfrm>
            <a:off x="6744081" y="4630864"/>
            <a:ext cx="576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6744081" y="6071044"/>
            <a:ext cx="5760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66" idx="1"/>
          </p:cNvCxnSpPr>
          <p:nvPr/>
        </p:nvCxnSpPr>
        <p:spPr>
          <a:xfrm>
            <a:off x="8472298" y="6071044"/>
            <a:ext cx="43205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8058245" y="4540853"/>
            <a:ext cx="1116139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64" idx="3"/>
          </p:cNvCxnSpPr>
          <p:nvPr/>
        </p:nvCxnSpPr>
        <p:spPr>
          <a:xfrm>
            <a:off x="8472298" y="4630864"/>
            <a:ext cx="144016" cy="158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67" idx="1"/>
          </p:cNvCxnSpPr>
          <p:nvPr/>
        </p:nvCxnSpPr>
        <p:spPr>
          <a:xfrm>
            <a:off x="8616314" y="3982783"/>
            <a:ext cx="2880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16314" y="5098922"/>
            <a:ext cx="2880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57" idx="1"/>
          </p:cNvCxnSpPr>
          <p:nvPr/>
        </p:nvCxnSpPr>
        <p:spPr>
          <a:xfrm rot="10800000" flipV="1">
            <a:off x="4104133" y="1678495"/>
            <a:ext cx="1080134" cy="158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rot="5400000">
            <a:off x="2567558" y="3262692"/>
            <a:ext cx="316839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rot="10800000">
            <a:off x="3647693" y="1678493"/>
            <a:ext cx="504064" cy="15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1" idx="3"/>
          </p:cNvCxnSpPr>
          <p:nvPr/>
        </p:nvCxnSpPr>
        <p:spPr>
          <a:xfrm rot="10800000">
            <a:off x="3647693" y="2758630"/>
            <a:ext cx="50406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62" idx="3"/>
          </p:cNvCxnSpPr>
          <p:nvPr/>
        </p:nvCxnSpPr>
        <p:spPr>
          <a:xfrm rot="10800000">
            <a:off x="3647694" y="3838765"/>
            <a:ext cx="50406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63" idx="3"/>
          </p:cNvCxnSpPr>
          <p:nvPr/>
        </p:nvCxnSpPr>
        <p:spPr>
          <a:xfrm rot="10800000">
            <a:off x="3647693" y="4846891"/>
            <a:ext cx="50406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58" idx="3"/>
            <a:endCxn id="70" idx="1"/>
          </p:cNvCxnSpPr>
          <p:nvPr/>
        </p:nvCxnSpPr>
        <p:spPr>
          <a:xfrm flipV="1">
            <a:off x="7279409" y="1365544"/>
            <a:ext cx="1261849" cy="20411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58" idx="3"/>
            <a:endCxn id="71" idx="1"/>
          </p:cNvCxnSpPr>
          <p:nvPr/>
        </p:nvCxnSpPr>
        <p:spPr>
          <a:xfrm flipV="1">
            <a:off x="7279409" y="2013625"/>
            <a:ext cx="1261849" cy="139308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58" idx="3"/>
            <a:endCxn id="72" idx="1"/>
          </p:cNvCxnSpPr>
          <p:nvPr/>
        </p:nvCxnSpPr>
        <p:spPr>
          <a:xfrm flipV="1">
            <a:off x="7279409" y="2661706"/>
            <a:ext cx="1261849" cy="74500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60" idx="1"/>
            <a:endCxn id="73" idx="3"/>
          </p:cNvCxnSpPr>
          <p:nvPr/>
        </p:nvCxnSpPr>
        <p:spPr>
          <a:xfrm flipH="1" flipV="1">
            <a:off x="1595437" y="1673857"/>
            <a:ext cx="900112" cy="54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62" idx="1"/>
            <a:endCxn id="74" idx="3"/>
          </p:cNvCxnSpPr>
          <p:nvPr/>
        </p:nvCxnSpPr>
        <p:spPr>
          <a:xfrm flipH="1">
            <a:off x="1703450" y="3838766"/>
            <a:ext cx="79209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63" idx="1"/>
            <a:endCxn id="75" idx="3"/>
          </p:cNvCxnSpPr>
          <p:nvPr/>
        </p:nvCxnSpPr>
        <p:spPr>
          <a:xfrm flipH="1">
            <a:off x="1667446" y="4846892"/>
            <a:ext cx="8281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7" idx="3"/>
            <a:endCxn id="69" idx="1"/>
          </p:cNvCxnSpPr>
          <p:nvPr/>
        </p:nvCxnSpPr>
        <p:spPr>
          <a:xfrm flipV="1">
            <a:off x="10056496" y="3370707"/>
            <a:ext cx="577215" cy="612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68" idx="3"/>
            <a:endCxn id="76" idx="1"/>
          </p:cNvCxnSpPr>
          <p:nvPr/>
        </p:nvCxnSpPr>
        <p:spPr>
          <a:xfrm>
            <a:off x="10056496" y="4990909"/>
            <a:ext cx="5772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77" idx="2"/>
            <a:endCxn id="59" idx="0"/>
          </p:cNvCxnSpPr>
          <p:nvPr/>
        </p:nvCxnSpPr>
        <p:spPr>
          <a:xfrm rot="16200000" flipH="1">
            <a:off x="4846897" y="4002017"/>
            <a:ext cx="1224153" cy="68162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58" idx="2"/>
            <a:endCxn id="59" idx="0"/>
          </p:cNvCxnSpPr>
          <p:nvPr/>
        </p:nvCxnSpPr>
        <p:spPr>
          <a:xfrm rot="5400000">
            <a:off x="5619762" y="3910774"/>
            <a:ext cx="1224153" cy="8641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8858" y="199354"/>
            <a:ext cx="263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프로그래밍 기능</a:t>
            </a:r>
            <a:r>
              <a:rPr lang="en-US" altLang="ko-KR" b="1" dirty="0" smtClean="0"/>
              <a:t>_ </a:t>
            </a:r>
            <a:r>
              <a:rPr lang="ko-KR" altLang="en-US" b="1" dirty="0" smtClean="0"/>
              <a:t>요약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84555"/>
              </p:ext>
            </p:extLst>
          </p:nvPr>
        </p:nvGraphicFramePr>
        <p:xfrm>
          <a:off x="2592735" y="1401857"/>
          <a:ext cx="6278892" cy="795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723">
                  <a:extLst>
                    <a:ext uri="{9D8B030D-6E8A-4147-A177-3AD203B41FA5}">
                      <a16:colId xmlns:a16="http://schemas.microsoft.com/office/drawing/2014/main" val="1740641953"/>
                    </a:ext>
                  </a:extLst>
                </a:gridCol>
                <a:gridCol w="1569723">
                  <a:extLst>
                    <a:ext uri="{9D8B030D-6E8A-4147-A177-3AD203B41FA5}">
                      <a16:colId xmlns:a16="http://schemas.microsoft.com/office/drawing/2014/main" val="49598333"/>
                    </a:ext>
                  </a:extLst>
                </a:gridCol>
                <a:gridCol w="1569723">
                  <a:extLst>
                    <a:ext uri="{9D8B030D-6E8A-4147-A177-3AD203B41FA5}">
                      <a16:colId xmlns:a16="http://schemas.microsoft.com/office/drawing/2014/main" val="2137744088"/>
                    </a:ext>
                  </a:extLst>
                </a:gridCol>
                <a:gridCol w="1569723">
                  <a:extLst>
                    <a:ext uri="{9D8B030D-6E8A-4147-A177-3AD203B41FA5}">
                      <a16:colId xmlns:a16="http://schemas.microsoft.com/office/drawing/2014/main" val="3659809336"/>
                    </a:ext>
                  </a:extLst>
                </a:gridCol>
              </a:tblGrid>
              <a:tr h="26510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프로그래밍 기능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요약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6277" marR="66277" marT="33139" marB="3313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747"/>
                  </a:ext>
                </a:extLst>
              </a:tr>
              <a:tr h="265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 데이터 생성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6277" marR="66277" marT="33139" marB="331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 검색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6277" marR="66277" marT="33139" marB="331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 수정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6277" marR="66277" marT="33139" marB="331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 삭제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6277" marR="66277" marT="33139" marB="33139"/>
                </a:tc>
                <a:extLst>
                  <a:ext uri="{0D108BD9-81ED-4DB2-BD59-A6C34878D82A}">
                    <a16:rowId xmlns:a16="http://schemas.microsoft.com/office/drawing/2014/main" val="2627816850"/>
                  </a:ext>
                </a:extLst>
              </a:tr>
              <a:tr h="265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6277" marR="66277" marT="33139" marB="331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6277" marR="66277" marT="33139" marB="331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6277" marR="66277" marT="33139" marB="331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6277" marR="66277" marT="33139" marB="33139"/>
                </a:tc>
                <a:extLst>
                  <a:ext uri="{0D108BD9-81ED-4DB2-BD59-A6C34878D82A}">
                    <a16:rowId xmlns:a16="http://schemas.microsoft.com/office/drawing/2014/main" val="157485155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657586"/>
            <a:ext cx="12192000" cy="91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90820"/>
              </p:ext>
            </p:extLst>
          </p:nvPr>
        </p:nvGraphicFramePr>
        <p:xfrm>
          <a:off x="3378198" y="2662512"/>
          <a:ext cx="4707967" cy="341325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42038">
                  <a:extLst>
                    <a:ext uri="{9D8B030D-6E8A-4147-A177-3AD203B41FA5}">
                      <a16:colId xmlns:a16="http://schemas.microsoft.com/office/drawing/2014/main" val="3300980323"/>
                    </a:ext>
                  </a:extLst>
                </a:gridCol>
                <a:gridCol w="3065929">
                  <a:extLst>
                    <a:ext uri="{9D8B030D-6E8A-4147-A177-3AD203B41FA5}">
                      <a16:colId xmlns:a16="http://schemas.microsoft.com/office/drawing/2014/main" val="1151539644"/>
                    </a:ext>
                  </a:extLst>
                </a:gridCol>
              </a:tblGrid>
              <a:tr h="304806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</a:t>
                      </a:r>
                      <a:r>
                        <a:rPr lang="en-US" altLang="ko-KR" sz="1100" b="1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</a:t>
                      </a:r>
                      <a:r>
                        <a:rPr lang="ko-KR" altLang="en-US" sz="1100" b="1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요약</a:t>
                      </a:r>
                      <a:endParaRPr lang="en-US" sz="1100" b="1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637313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사용자</a:t>
                      </a:r>
                      <a:r>
                        <a:rPr lang="en-US" altLang="ko-KR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회원</a:t>
                      </a:r>
                      <a:r>
                        <a:rPr lang="en-US" altLang="ko-KR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 = us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회원가입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Sign Up = 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su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711317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관리자 </a:t>
                      </a:r>
                      <a:r>
                        <a:rPr lang="en-US" sz="11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Manager = mg</a:t>
                      </a:r>
                      <a:endParaRPr 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관리자등록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Sign Up =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su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454202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관리자설정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Level = le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1988150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좌석지정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Seat = se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478721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결제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Payment = pm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0374677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회원검색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 Retrieve = 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3644845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회원정보수정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 information Update =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uu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823559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회원정보삭제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 Delete =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ud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9513757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마일리지변경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User Mileage =um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04203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PC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사용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PC Sales = 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ps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1713297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상품판매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Goods Sales =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gs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9958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상품검색 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Goods Retrieve =gr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218724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상품등록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Goods Addition = 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ga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1068613"/>
                  </a:ext>
                </a:extLst>
              </a:tr>
              <a:tr h="2220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상품삭제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Goods Delete =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gd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53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3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158" y="202387"/>
            <a:ext cx="263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메뉴구조도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33158" y="763410"/>
            <a:ext cx="97431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*</a:t>
            </a:r>
            <a:r>
              <a:rPr lang="ko-KR" altLang="en-US" sz="1200" dirty="0" err="1" smtClean="0"/>
              <a:t>프로그램ID</a:t>
            </a:r>
            <a:r>
              <a:rPr lang="ko-KR" altLang="en-US" sz="1200" dirty="0" smtClean="0"/>
              <a:t>: 관리자(</a:t>
            </a:r>
            <a:r>
              <a:rPr lang="ko-KR" altLang="en-US" sz="1200" dirty="0" err="1" smtClean="0"/>
              <a:t>mg</a:t>
            </a:r>
            <a:r>
              <a:rPr lang="ko-KR" altLang="en-US" sz="1200" dirty="0" smtClean="0"/>
              <a:t>)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기반으로 중분류코드를 숫자가 아닌 각 소분류 탭의 약자를 선택하여 관련페이지를 쉽게 파악할 수 있도록 작성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0" y="657586"/>
            <a:ext cx="12192000" cy="858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6599"/>
              </p:ext>
            </p:extLst>
          </p:nvPr>
        </p:nvGraphicFramePr>
        <p:xfrm>
          <a:off x="1752600" y="1306187"/>
          <a:ext cx="8686800" cy="5173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7866">
                  <a:extLst>
                    <a:ext uri="{9D8B030D-6E8A-4147-A177-3AD203B41FA5}">
                      <a16:colId xmlns:a16="http://schemas.microsoft.com/office/drawing/2014/main" val="88308894"/>
                    </a:ext>
                  </a:extLst>
                </a:gridCol>
                <a:gridCol w="1085562">
                  <a:extLst>
                    <a:ext uri="{9D8B030D-6E8A-4147-A177-3AD203B41FA5}">
                      <a16:colId xmlns:a16="http://schemas.microsoft.com/office/drawing/2014/main" val="2628759681"/>
                    </a:ext>
                  </a:extLst>
                </a:gridCol>
                <a:gridCol w="1085562">
                  <a:extLst>
                    <a:ext uri="{9D8B030D-6E8A-4147-A177-3AD203B41FA5}">
                      <a16:colId xmlns:a16="http://schemas.microsoft.com/office/drawing/2014/main" val="1211129006"/>
                    </a:ext>
                  </a:extLst>
                </a:gridCol>
                <a:gridCol w="1085562">
                  <a:extLst>
                    <a:ext uri="{9D8B030D-6E8A-4147-A177-3AD203B41FA5}">
                      <a16:colId xmlns:a16="http://schemas.microsoft.com/office/drawing/2014/main" val="1058190385"/>
                    </a:ext>
                  </a:extLst>
                </a:gridCol>
                <a:gridCol w="1085562">
                  <a:extLst>
                    <a:ext uri="{9D8B030D-6E8A-4147-A177-3AD203B41FA5}">
                      <a16:colId xmlns:a16="http://schemas.microsoft.com/office/drawing/2014/main" val="1348854785"/>
                    </a:ext>
                  </a:extLst>
                </a:gridCol>
                <a:gridCol w="1085562">
                  <a:extLst>
                    <a:ext uri="{9D8B030D-6E8A-4147-A177-3AD203B41FA5}">
                      <a16:colId xmlns:a16="http://schemas.microsoft.com/office/drawing/2014/main" val="3067756391"/>
                    </a:ext>
                  </a:extLst>
                </a:gridCol>
                <a:gridCol w="1085562">
                  <a:extLst>
                    <a:ext uri="{9D8B030D-6E8A-4147-A177-3AD203B41FA5}">
                      <a16:colId xmlns:a16="http://schemas.microsoft.com/office/drawing/2014/main" val="454326018"/>
                    </a:ext>
                  </a:extLst>
                </a:gridCol>
                <a:gridCol w="1085562">
                  <a:extLst>
                    <a:ext uri="{9D8B030D-6E8A-4147-A177-3AD203B41FA5}">
                      <a16:colId xmlns:a16="http://schemas.microsoft.com/office/drawing/2014/main" val="1095484572"/>
                    </a:ext>
                  </a:extLst>
                </a:gridCol>
              </a:tblGrid>
              <a:tr h="2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effectLst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PC</a:t>
                      </a:r>
                      <a:r>
                        <a:rPr lang="ko-KR" altLang="en-US" sz="800" u="none" strike="noStrike" dirty="0">
                          <a:effectLst/>
                        </a:rPr>
                        <a:t>방 매장관리 시스템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24996"/>
                  </a:ext>
                </a:extLst>
              </a:tr>
              <a:tr h="2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effectLst/>
                        </a:rPr>
                        <a:t>문서명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메뉴구조도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61365"/>
                  </a:ext>
                </a:extLst>
              </a:tr>
              <a:tr h="2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프로그램 기능 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[C(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reate</a:t>
                      </a:r>
                      <a:r>
                        <a:rPr lang="en-US" altLang="ko-KR" sz="800" u="none" strike="noStrike" dirty="0">
                          <a:effectLst/>
                        </a:rPr>
                        <a:t>): 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신규데이터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생성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R(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etrieve</a:t>
                      </a:r>
                      <a:r>
                        <a:rPr lang="en-US" altLang="ko-KR" sz="800" u="none" strike="noStrike" dirty="0">
                          <a:effectLst/>
                        </a:rPr>
                        <a:t>): 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데이터검색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U(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pdate</a:t>
                      </a:r>
                      <a:r>
                        <a:rPr lang="en-US" altLang="ko-KR" sz="800" u="none" strike="noStrike" dirty="0">
                          <a:effectLst/>
                        </a:rPr>
                        <a:t>): </a:t>
                      </a:r>
                      <a:r>
                        <a:rPr lang="ko-KR" altLang="en-US" sz="800" u="none" strike="noStrike" dirty="0">
                          <a:effectLst/>
                        </a:rPr>
                        <a:t>데이터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수정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D(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elete</a:t>
                      </a:r>
                      <a:r>
                        <a:rPr lang="en-US" altLang="ko-KR" sz="800" u="none" strike="noStrike" dirty="0">
                          <a:effectLst/>
                        </a:rPr>
                        <a:t>): </a:t>
                      </a:r>
                      <a:r>
                        <a:rPr lang="ko-KR" altLang="en-US" sz="800" u="none" strike="noStrike" dirty="0">
                          <a:effectLst/>
                        </a:rPr>
                        <a:t>데이터 삭제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19839"/>
                  </a:ext>
                </a:extLst>
              </a:tr>
              <a:tr h="235151">
                <a:tc gridSpan="8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56" marR="5756" marT="575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51435"/>
                  </a:ext>
                </a:extLst>
              </a:tr>
              <a:tr h="2351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소분류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소분류탭메뉴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프로그램</a:t>
                      </a:r>
                      <a:r>
                        <a:rPr lang="en-US" sz="800" b="1" u="none" strike="noStrike" dirty="0">
                          <a:effectLst/>
                        </a:rPr>
                        <a:t>ID*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프로그램유형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개발 현황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58297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개발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TEST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09165"/>
                  </a:ext>
                </a:extLst>
              </a:tr>
              <a:tr h="2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ussu01CRUD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CRUD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424635711"/>
                  </a:ext>
                </a:extLst>
              </a:tr>
              <a:tr h="23515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매장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mgsu01CRUD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CRUD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1826548986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mgleCRUD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CRUD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3881776237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좌석지정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mgse01CU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1206909042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mgpm01CU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13770081"/>
                  </a:ext>
                </a:extLst>
              </a:tr>
              <a:tr h="23515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mgur01R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3089645838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mguu02RU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4002072685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mgud03RD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1607465014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마일리지변경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mgum04CRU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657785857"/>
                  </a:ext>
                </a:extLst>
              </a:tr>
              <a:tr h="23515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매출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오늘매출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PC</a:t>
                      </a:r>
                      <a:r>
                        <a:rPr lang="ko-KR" altLang="en-US" sz="800" u="none" strike="noStrike">
                          <a:effectLst/>
                        </a:rPr>
                        <a:t>사용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mgps01RU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745519263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상품판매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mggs01RU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1134645396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월 매출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PC</a:t>
                      </a:r>
                      <a:r>
                        <a:rPr lang="ko-KR" altLang="en-US" sz="800" u="none" strike="noStrike">
                          <a:effectLst/>
                        </a:rPr>
                        <a:t>사용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mgps02RU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1221845768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상품판매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mggs02RU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190339827"/>
                  </a:ext>
                </a:extLst>
              </a:tr>
              <a:tr h="2351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mggr01R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908949583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mgga02CR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3705062351"/>
                  </a:ext>
                </a:extLst>
              </a:tr>
              <a:tr h="2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mggd03RD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2" marR="6532" marT="6532" marB="0" anchor="ctr"/>
                </a:tc>
                <a:extLst>
                  <a:ext uri="{0D108BD9-81ED-4DB2-BD59-A6C34878D82A}">
                    <a16:rowId xmlns:a16="http://schemas.microsoft.com/office/drawing/2014/main" val="232961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3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7586"/>
            <a:ext cx="12245340" cy="91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32" y="1064185"/>
            <a:ext cx="9947275" cy="5257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168" y="201168"/>
            <a:ext cx="382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논리 </a:t>
            </a:r>
            <a:r>
              <a:rPr lang="en-US" altLang="ko-KR" b="1" dirty="0" smtClean="0"/>
              <a:t>ERD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7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1168" y="201168"/>
            <a:ext cx="382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물리 </a:t>
            </a:r>
            <a:r>
              <a:rPr lang="en-US" altLang="ko-KR" b="1" dirty="0" smtClean="0"/>
              <a:t>ERD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657586"/>
            <a:ext cx="12245340" cy="91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12" y="1069468"/>
            <a:ext cx="9303515" cy="54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382</Words>
  <Application>Microsoft Office PowerPoint</Application>
  <PresentationFormat>와이드스크린</PresentationFormat>
  <Paragraphs>213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49</cp:revision>
  <dcterms:created xsi:type="dcterms:W3CDTF">2021-04-26T00:05:08Z</dcterms:created>
  <dcterms:modified xsi:type="dcterms:W3CDTF">2021-04-26T01:20:56Z</dcterms:modified>
</cp:coreProperties>
</file>