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59" r:id="rId4"/>
    <p:sldId id="258" r:id="rId5"/>
    <p:sldId id="264" r:id="rId6"/>
    <p:sldId id="262" r:id="rId7"/>
    <p:sldId id="263" r:id="rId8"/>
    <p:sldId id="261" r:id="rId9"/>
    <p:sldId id="260" r:id="rId10"/>
    <p:sldId id="268" r:id="rId11"/>
    <p:sldId id="269" r:id="rId12"/>
    <p:sldId id="274" r:id="rId13"/>
    <p:sldId id="266" r:id="rId14"/>
    <p:sldId id="272" r:id="rId15"/>
    <p:sldId id="273" r:id="rId16"/>
    <p:sldId id="271" r:id="rId17"/>
    <p:sldId id="267" r:id="rId18"/>
    <p:sldId id="270" r:id="rId19"/>
    <p:sldId id="25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4EFF-83D4-0C4C-90A7-6FCA90AA4C1E}" type="datetimeFigureOut">
              <a:rPr lang="en-US" smtClean="0"/>
              <a:t>4/19/12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3D621-61B0-EC49-B9D2-9BC74165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2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030ED-90A4-344D-B09D-B3A0E4D04B0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BA779-8A6C-C440-B812-9B5825D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5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6348-E2B7-E44C-866F-1D371721F646}" type="datetime1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A98A-DE65-464D-84FF-1AAA5406DF0E}" type="datetime1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C0F-AC9F-E24C-90CD-0FD2A7EBCC23}" type="datetime1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0989-8C21-0E47-9B68-27837BA1210C}" type="datetime1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6247-49CE-C949-85DC-1B364CFB1BFB}" type="datetime1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1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1DD-F3DA-1447-9775-9AFC2EB0F8A2}" type="datetime1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E67-7A0A-0B4F-BCB7-7960768741BE}" type="datetime1">
              <a:rPr lang="en-US" smtClean="0"/>
              <a:t>4/19/12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6785-18C0-284B-A6C6-708E2D655CF0}" type="datetime1">
              <a:rPr lang="en-US" smtClean="0"/>
              <a:t>4/19/12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98B5-F0E0-8F48-B6B1-D0C8D5DAE986}" type="datetime1">
              <a:rPr lang="en-US" smtClean="0"/>
              <a:t>4/19/12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3AA3-127D-744A-B49D-ABF03EE2B88C}" type="datetime1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C0DE-229A-754F-A122-1D232EA07F68}" type="datetime1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D833-2F40-FE44-8CE2-E825527D6578}" type="datetime1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coenraets/backbone-directory" TargetMode="External"/><Relationship Id="rId4" Type="http://schemas.openxmlformats.org/officeDocument/2006/relationships/hyperlink" Target="http://addyosmani.github.com/todomv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enraets.org/backbone/directory/jquerymobil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enraets.org/backbone/directory/jquerymobil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source.webmetrics.com/browsermob-proxy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eit.com/alertbox/horizontal-attention.html" TargetMode="External"/><Relationship Id="rId3" Type="http://schemas.openxmlformats.org/officeDocument/2006/relationships/hyperlink" Target="http://www.useit.com/alertbox/scrolling-atten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admaughan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%23!/chadmaughan" TargetMode="External"/><Relationship Id="rId3" Type="http://schemas.openxmlformats.org/officeDocument/2006/relationships/hyperlink" Target="https://twitter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0221"/>
            <a:ext cx="7772400" cy="1860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Automatic Test Creation (&amp; Reduction) for Rich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/>
              <a:t>18 Apr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based, interactive visualization and exploration platform</a:t>
            </a:r>
          </a:p>
          <a:p>
            <a:r>
              <a:rPr lang="en-US" dirty="0" smtClean="0"/>
              <a:t>“Like Photoshop for graphs”</a:t>
            </a:r>
          </a:p>
          <a:p>
            <a:r>
              <a:rPr lang="en-US" dirty="0" smtClean="0"/>
              <a:t>Neo4j import</a:t>
            </a:r>
          </a:p>
          <a:p>
            <a:pPr lvl="1"/>
            <a:r>
              <a:rPr lang="en-US" dirty="0" smtClean="0"/>
              <a:t>Thanks Google Summer of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2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JgraphT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Graph Library</a:t>
            </a:r>
          </a:p>
          <a:p>
            <a:r>
              <a:rPr lang="en-US" dirty="0" smtClean="0"/>
              <a:t>Calculates relationships between URL fragments to identify variables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Broken into two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Crawling</a:t>
            </a:r>
          </a:p>
          <a:p>
            <a:pPr marL="1200150" lvl="2" indent="-342900"/>
            <a:r>
              <a:rPr lang="en-US" dirty="0" smtClean="0"/>
              <a:t>Populates graph</a:t>
            </a:r>
          </a:p>
          <a:p>
            <a:pPr marL="1200150" lvl="2" indent="-342900"/>
            <a:r>
              <a:rPr lang="en-US" dirty="0" smtClean="0"/>
              <a:t>Reduces during crawl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smtClean="0"/>
              <a:t>suite creation</a:t>
            </a:r>
            <a:endParaRPr lang="en-US" dirty="0" smtClean="0"/>
          </a:p>
          <a:p>
            <a:pPr marL="1200150" lvl="2" indent="-342900"/>
            <a:r>
              <a:rPr lang="en-US" dirty="0" smtClean="0"/>
              <a:t>Comprehensive test (re-crawl)</a:t>
            </a:r>
          </a:p>
          <a:p>
            <a:pPr marL="1200150" lvl="2" indent="-342900"/>
            <a:r>
              <a:rPr lang="en-US" dirty="0" smtClean="0"/>
              <a:t>Reduced test suite (single test)</a:t>
            </a:r>
          </a:p>
          <a:p>
            <a:pPr marL="1200150" lvl="2" indent="-342900"/>
            <a:r>
              <a:rPr lang="en-US" dirty="0" smtClean="0"/>
              <a:t>Prioritized testing</a:t>
            </a:r>
          </a:p>
          <a:p>
            <a:pPr marL="1371600" lvl="2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4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Backbone.js</a:t>
            </a:r>
            <a:r>
              <a:rPr lang="en-US" dirty="0"/>
              <a:t> </a:t>
            </a:r>
            <a:r>
              <a:rPr lang="en-US" dirty="0" smtClean="0"/>
              <a:t>based Employee Directory</a:t>
            </a:r>
          </a:p>
          <a:p>
            <a:r>
              <a:rPr lang="en-US" dirty="0" smtClean="0"/>
              <a:t>Live data: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://coenraets.org/backbone/directory/jquerymobile/#employees/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 smtClean="0"/>
              <a:t>Source (for forking):</a:t>
            </a:r>
            <a:endParaRPr lang="en-US" dirty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://github.com/ccoenraets/backbone-</a:t>
            </a:r>
            <a:r>
              <a:rPr lang="en-US" dirty="0" smtClean="0">
                <a:hlinkClick r:id="rId3"/>
              </a:rPr>
              <a:t>directory</a:t>
            </a:r>
            <a:endParaRPr lang="en-US" dirty="0" smtClean="0"/>
          </a:p>
          <a:p>
            <a:r>
              <a:rPr lang="en-US" dirty="0" smtClean="0"/>
              <a:t>Other example apps: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://addyosmani.github.com/todomvc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7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6172" r="-7617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Code </a:t>
            </a:r>
            <a:r>
              <a:rPr lang="en-US" dirty="0" smtClean="0"/>
              <a:t>walk-</a:t>
            </a:r>
            <a:r>
              <a:rPr lang="en-US" dirty="0" smtClean="0"/>
              <a:t>through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6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JGraphT</a:t>
            </a:r>
            <a:endParaRPr lang="en-US" dirty="0" smtClean="0"/>
          </a:p>
          <a:p>
            <a:r>
              <a:rPr lang="en-US" dirty="0"/>
              <a:t>Calculates relationships between URL fragments to identify variables</a:t>
            </a:r>
          </a:p>
          <a:p>
            <a:pPr lvl="1"/>
            <a:endParaRPr lang="en-US" sz="1600" dirty="0">
              <a:hlinkClick r:id="rId2"/>
            </a:endParaRPr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http://coenraets.org/backbone/directory/jquerymobile/#employees/3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http://coenraets.org/backbone/directory/jquerymobile/#employees/3/reports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http://coenraets.org/backbone/directory/jquerymobile/#employees/1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http://coenraets.org/backbone/directory/jquerymobile/#employees/1/reports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http://coenraets.org/backbone/directory/jquerymobile/#employees/{#</a:t>
            </a:r>
            <a:r>
              <a:rPr lang="en-US" sz="1600" dirty="0"/>
              <a:t>}</a:t>
            </a:r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http://coenraets.org/backbone/directory/jquerymobile/#employees/{#}/reports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capture client-side exceptions, we need to extend the browser Console object to store exceptions</a:t>
            </a:r>
          </a:p>
          <a:p>
            <a:r>
              <a:rPr lang="en-US" dirty="0" smtClean="0"/>
              <a:t>Can be done in two ways:</a:t>
            </a:r>
          </a:p>
          <a:p>
            <a:pPr lvl="1"/>
            <a:r>
              <a:rPr lang="en-US" dirty="0" smtClean="0"/>
              <a:t>Code it that way</a:t>
            </a:r>
          </a:p>
          <a:p>
            <a:pPr lvl="2"/>
            <a:r>
              <a:rPr lang="en-US" dirty="0" smtClean="0"/>
              <a:t>Painful, requires testing code in production code base</a:t>
            </a:r>
          </a:p>
          <a:p>
            <a:pPr lvl="1"/>
            <a:r>
              <a:rPr lang="en-US" dirty="0" smtClean="0"/>
              <a:t>Intercept responses </a:t>
            </a:r>
            <a:r>
              <a:rPr lang="en-US" dirty="0" smtClean="0"/>
              <a:t>and </a:t>
            </a:r>
            <a:r>
              <a:rPr lang="en-US" dirty="0" smtClean="0"/>
              <a:t>inject </a:t>
            </a:r>
            <a:r>
              <a:rPr lang="en-US" dirty="0" err="1" smtClean="0"/>
              <a:t>Javascript</a:t>
            </a:r>
            <a:r>
              <a:rPr lang="en-US" dirty="0" smtClean="0"/>
              <a:t> to capture exceptions via </a:t>
            </a:r>
            <a:r>
              <a:rPr lang="en-US" dirty="0" err="1" smtClean="0"/>
              <a:t>BrowserMob</a:t>
            </a:r>
            <a:r>
              <a:rPr lang="en-US" dirty="0" smtClean="0"/>
              <a:t> Proxy</a:t>
            </a:r>
          </a:p>
          <a:p>
            <a:pPr lvl="2"/>
            <a:r>
              <a:rPr lang="en-US" dirty="0" smtClean="0"/>
              <a:t>Better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9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BrowserMob</a:t>
            </a:r>
            <a:r>
              <a:rPr lang="en-US" dirty="0" smtClean="0"/>
              <a:t>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tility to help web developers watch and manipulate web app network traffic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://opensource.webmetrics.com/browsermob-proxy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Works seamlessly with Selenium</a:t>
            </a:r>
          </a:p>
          <a:p>
            <a:r>
              <a:rPr lang="en-US" dirty="0" smtClean="0"/>
              <a:t>Simulates latency, whitelisting/blacklisting content</a:t>
            </a:r>
          </a:p>
          <a:p>
            <a:r>
              <a:rPr lang="en-US" dirty="0" smtClean="0"/>
              <a:t>Captures performance data in HAR format (great for non 200 HTTP status codes)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Prioritization on </a:t>
            </a:r>
            <a:r>
              <a:rPr lang="en-US" dirty="0" err="1" smtClean="0"/>
              <a:t>Jakob</a:t>
            </a:r>
            <a:r>
              <a:rPr lang="en-US" dirty="0" smtClean="0"/>
              <a:t> Nielson’s link location attention, closer to pixel location 0,0 the higher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http://www.useit.com/alertbox/horizontal-attention.html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http://www.useit.com/alertbox/scrolling-attention.html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Code and presentation available at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http://chadmaughan.com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7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output of </a:t>
            </a:r>
            <a:r>
              <a:rPr lang="en-US" dirty="0" smtClean="0"/>
              <a:t>Test creation and results</a:t>
            </a:r>
            <a:endParaRPr lang="en-US" dirty="0" smtClean="0"/>
          </a:p>
          <a:p>
            <a:r>
              <a:rPr lang="en-US" dirty="0" smtClean="0"/>
              <a:t>Add additional </a:t>
            </a:r>
            <a:r>
              <a:rPr lang="en-US" dirty="0" smtClean="0"/>
              <a:t>prioritizations</a:t>
            </a:r>
          </a:p>
          <a:p>
            <a:pPr lvl="1"/>
            <a:r>
              <a:rPr lang="en-US" dirty="0" smtClean="0"/>
              <a:t>Allow for custom prioritizations to be passed in</a:t>
            </a:r>
            <a:endParaRPr lang="en-US" dirty="0" smtClean="0"/>
          </a:p>
          <a:p>
            <a:pPr lvl="2"/>
            <a:r>
              <a:rPr lang="en-US" dirty="0" smtClean="0"/>
              <a:t>Ex: most </a:t>
            </a:r>
            <a:r>
              <a:rPr lang="en-US" dirty="0" smtClean="0"/>
              <a:t>integral nodes and their targeted relations are tested first</a:t>
            </a:r>
          </a:p>
          <a:p>
            <a:r>
              <a:rPr lang="en-US" dirty="0" smtClean="0"/>
              <a:t>Add additional </a:t>
            </a:r>
            <a:r>
              <a:rPr lang="en-US" dirty="0" smtClean="0"/>
              <a:t>reductions</a:t>
            </a:r>
          </a:p>
          <a:p>
            <a:pPr lvl="1"/>
            <a:r>
              <a:rPr lang="en-US" dirty="0" smtClean="0"/>
              <a:t>Allow for custom reductions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Rich Web Applications consume and create data asynchronously (after initial page load) and frequently manipulating the DOM (HTML Document Object Model) to display that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Problems often occur on the client-side in the form of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xceptions and transport (network) related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“In many cases, if you can formulate what you're working on as a graph problem, you're (at least) halfway to a solution. And if your problem instances are in some form expressible as trees, you stand a good chance of having a really efficient solution.”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		- </a:t>
            </a:r>
            <a:r>
              <a:rPr lang="en-US" dirty="0"/>
              <a:t>Magnus Lie </a:t>
            </a:r>
            <a:r>
              <a:rPr lang="en-US" dirty="0" err="1" smtClean="0"/>
              <a:t>Hetla</a:t>
            </a:r>
            <a:r>
              <a:rPr lang="en-US" dirty="0" err="1"/>
              <a:t>nd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1800" dirty="0" smtClean="0"/>
              <a:t>Source: Python </a:t>
            </a:r>
            <a:r>
              <a:rPr lang="en-US" sz="1800" dirty="0"/>
              <a:t>Algorithms: Mastering Basic Algorithms in the Python </a:t>
            </a:r>
            <a:r>
              <a:rPr lang="en-US" sz="1800" dirty="0" smtClean="0"/>
              <a:t>Language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8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an application as a graph</a:t>
            </a:r>
          </a:p>
          <a:p>
            <a:pPr lvl="1"/>
            <a:r>
              <a:rPr lang="en-US" dirty="0" smtClean="0"/>
              <a:t>each state of the application as a vertex (node)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link as an edge (relationship) </a:t>
            </a:r>
          </a:p>
          <a:p>
            <a:r>
              <a:rPr lang="en-US" dirty="0" smtClean="0"/>
              <a:t>Use graph to </a:t>
            </a:r>
            <a:r>
              <a:rPr lang="en-US" dirty="0" smtClean="0"/>
              <a:t>extract potential </a:t>
            </a:r>
            <a:r>
              <a:rPr lang="en-US" dirty="0" smtClean="0"/>
              <a:t>test suites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URLs as a state-space</a:t>
            </a:r>
          </a:p>
          <a:p>
            <a:pPr lvl="1"/>
            <a:r>
              <a:rPr lang="en-US" dirty="0" smtClean="0"/>
              <a:t>Fragments</a:t>
            </a:r>
          </a:p>
          <a:p>
            <a:pPr lvl="1"/>
            <a:r>
              <a:rPr lang="en-US" dirty="0" smtClean="0"/>
              <a:t># Hash or #! </a:t>
            </a:r>
            <a:r>
              <a:rPr lang="en-US" dirty="0" err="1" smtClean="0"/>
              <a:t>Hashbang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>
                <a:hlinkClick r:id="rId2"/>
              </a:rPr>
              <a:t>https://twitter.com/#!/</a:t>
            </a:r>
            <a:r>
              <a:rPr lang="en-US" dirty="0" smtClean="0">
                <a:hlinkClick r:id="rId2"/>
              </a:rPr>
              <a:t>chadmaughan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https://twitter.com/#!/i/</a:t>
            </a:r>
            <a:r>
              <a:rPr lang="en-US" dirty="0" smtClean="0">
                <a:hlinkClick r:id="rId3"/>
              </a:rPr>
              <a:t>connect</a:t>
            </a:r>
            <a:endParaRPr lang="en-US" dirty="0" smtClean="0"/>
          </a:p>
          <a:p>
            <a:pPr lvl="1"/>
            <a:r>
              <a:rPr lang="en-US" dirty="0" smtClean="0"/>
              <a:t>Future Problem</a:t>
            </a:r>
          </a:p>
          <a:p>
            <a:pPr lvl="2"/>
            <a:r>
              <a:rPr lang="en-US" dirty="0" smtClean="0"/>
              <a:t>Doesn’t </a:t>
            </a:r>
            <a:r>
              <a:rPr lang="en-US" dirty="0" smtClean="0"/>
              <a:t>work with HTML5 </a:t>
            </a:r>
            <a:r>
              <a:rPr lang="en-US" dirty="0" err="1" smtClean="0"/>
              <a:t>pushState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Selenium</a:t>
            </a:r>
          </a:p>
          <a:p>
            <a:pPr lvl="1"/>
            <a:r>
              <a:rPr lang="en-US" dirty="0"/>
              <a:t>Traverses app</a:t>
            </a:r>
          </a:p>
          <a:p>
            <a:r>
              <a:rPr lang="en-US" dirty="0" smtClean="0"/>
              <a:t>Neo4j</a:t>
            </a:r>
          </a:p>
          <a:p>
            <a:pPr lvl="1"/>
            <a:r>
              <a:rPr lang="en-US" dirty="0" smtClean="0"/>
              <a:t>Stores graph</a:t>
            </a:r>
          </a:p>
          <a:p>
            <a:r>
              <a:rPr lang="en-US" dirty="0" err="1" smtClean="0"/>
              <a:t>Gephi</a:t>
            </a:r>
            <a:endParaRPr lang="en-US" dirty="0" smtClean="0"/>
          </a:p>
          <a:p>
            <a:pPr lvl="1"/>
            <a:r>
              <a:rPr lang="en-US" dirty="0" smtClean="0"/>
              <a:t>Visualizes graph</a:t>
            </a:r>
          </a:p>
          <a:p>
            <a:r>
              <a:rPr lang="en-US" dirty="0" err="1" smtClean="0"/>
              <a:t>BrowserMob</a:t>
            </a:r>
            <a:r>
              <a:rPr lang="en-US" dirty="0" smtClean="0"/>
              <a:t> Proxy</a:t>
            </a:r>
          </a:p>
          <a:p>
            <a:pPr lvl="1"/>
            <a:r>
              <a:rPr lang="en-US" dirty="0" smtClean="0"/>
              <a:t>Captures exceptions and transport errors</a:t>
            </a:r>
          </a:p>
          <a:p>
            <a:r>
              <a:rPr lang="en-US" dirty="0" err="1" smtClean="0"/>
              <a:t>JgraphT</a:t>
            </a:r>
            <a:endParaRPr lang="en-US" dirty="0" smtClean="0"/>
          </a:p>
          <a:p>
            <a:pPr lvl="1"/>
            <a:r>
              <a:rPr lang="en-US" dirty="0" smtClean="0"/>
              <a:t>Calculate URL fragments for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Recursively traverses (depth-first) all “state-spaces”</a:t>
            </a:r>
          </a:p>
          <a:p>
            <a:r>
              <a:rPr lang="en-US" dirty="0" smtClean="0"/>
              <a:t>Puts “state-space” attributes in graph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Examples</a:t>
            </a:r>
            <a:endParaRPr lang="en-US" dirty="0" smtClean="0"/>
          </a:p>
          <a:p>
            <a:pPr lvl="2"/>
            <a:r>
              <a:rPr lang="en-US" dirty="0" smtClean="0"/>
              <a:t>Pixel location of link (0,0 top left)</a:t>
            </a:r>
          </a:p>
          <a:p>
            <a:pPr lvl="2"/>
            <a:r>
              <a:rPr lang="en-US" dirty="0" smtClean="0"/>
              <a:t>Key parts of URL as </a:t>
            </a:r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Anchor Text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graph database</a:t>
            </a:r>
          </a:p>
          <a:p>
            <a:r>
              <a:rPr lang="en-US" dirty="0" smtClean="0"/>
              <a:t>Java based</a:t>
            </a:r>
          </a:p>
          <a:p>
            <a:r>
              <a:rPr lang="en-US" dirty="0" smtClean="0"/>
              <a:t>Embedded (single jar)</a:t>
            </a:r>
          </a:p>
          <a:p>
            <a:r>
              <a:rPr lang="en-US" dirty="0" smtClean="0"/>
              <a:t>Disk-based, native storage manager</a:t>
            </a:r>
          </a:p>
          <a:p>
            <a:r>
              <a:rPr lang="en-US" dirty="0" smtClean="0"/>
              <a:t>Powerful traversal framework</a:t>
            </a:r>
          </a:p>
          <a:p>
            <a:r>
              <a:rPr lang="en-US" dirty="0" smtClean="0"/>
              <a:t>Simple API</a:t>
            </a:r>
          </a:p>
          <a:p>
            <a:r>
              <a:rPr lang="en-US" dirty="0" smtClean="0"/>
              <a:t>Awesome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750</Words>
  <Application>Microsoft Macintosh PowerPoint</Application>
  <PresentationFormat>On-screen Show (4:3)</PresentationFormat>
  <Paragraphs>140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Automatic Test Creation (&amp; Reduction) for Rich Web Applications</vt:lpstr>
      <vt:lpstr>PowerPoint Presentation</vt:lpstr>
      <vt:lpstr>Abstract</vt:lpstr>
      <vt:lpstr>Graph Theory</vt:lpstr>
      <vt:lpstr>Graph It!</vt:lpstr>
      <vt:lpstr>State-Space</vt:lpstr>
      <vt:lpstr>Technology Used</vt:lpstr>
      <vt:lpstr>Selenium</vt:lpstr>
      <vt:lpstr>Neo4j</vt:lpstr>
      <vt:lpstr>Gephi</vt:lpstr>
      <vt:lpstr>JgraphT</vt:lpstr>
      <vt:lpstr>Project Structure</vt:lpstr>
      <vt:lpstr>Sample Application</vt:lpstr>
      <vt:lpstr>Sample Application</vt:lpstr>
      <vt:lpstr>Code</vt:lpstr>
      <vt:lpstr>Reduction</vt:lpstr>
      <vt:lpstr>Capturing Exceptions</vt:lpstr>
      <vt:lpstr>BrowserMob Proxy</vt:lpstr>
      <vt:lpstr>Prioritization</vt:lpstr>
      <vt:lpstr>What’s left?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Maughan</dc:creator>
  <cp:lastModifiedBy>Chad Maughan</cp:lastModifiedBy>
  <cp:revision>25</cp:revision>
  <dcterms:created xsi:type="dcterms:W3CDTF">2012-04-04T15:36:14Z</dcterms:created>
  <dcterms:modified xsi:type="dcterms:W3CDTF">2012-04-20T04:03:32Z</dcterms:modified>
</cp:coreProperties>
</file>