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61" r:id="rId3"/>
    <p:sldId id="258" r:id="rId4"/>
    <p:sldId id="259" r:id="rId5"/>
    <p:sldId id="260" r:id="rId6"/>
    <p:sldId id="262" r:id="rId7"/>
    <p:sldId id="264" r:id="rId8"/>
    <p:sldId id="263" r:id="rId9"/>
    <p:sldId id="267" r:id="rId10"/>
    <p:sldId id="266" r:id="rId11"/>
    <p:sldId id="26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0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0A43B-78A4-418B-9280-7FD4FB0D53A8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52EEC-690B-4352-885E-6B802C88B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268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52EEC-690B-4352-885E-6B802C88B13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707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E57A-08BB-49E3-9E90-327C698BB249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186B-67EB-4018-9AA3-15928796264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E57A-08BB-49E3-9E90-327C698BB249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186B-67EB-4018-9AA3-15928796264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E57A-08BB-49E3-9E90-327C698BB249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186B-67EB-4018-9AA3-15928796264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E57A-08BB-49E3-9E90-327C698BB249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186B-67EB-4018-9AA3-15928796264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E57A-08BB-49E3-9E90-327C698BB249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186B-67EB-4018-9AA3-15928796264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E57A-08BB-49E3-9E90-327C698BB249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186B-67EB-4018-9AA3-15928796264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E57A-08BB-49E3-9E90-327C698BB249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186B-67EB-4018-9AA3-15928796264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E57A-08BB-49E3-9E90-327C698BB249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186B-67EB-4018-9AA3-15928796264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E57A-08BB-49E3-9E90-327C698BB249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186B-67EB-4018-9AA3-15928796264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E57A-08BB-49E3-9E90-327C698BB249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186B-67EB-4018-9AA3-15928796264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E57A-08BB-49E3-9E90-327C698BB249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186B-67EB-4018-9AA3-15928796264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BE57A-08BB-49E3-9E90-327C698BB249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5186B-67EB-4018-9AA3-15928796264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772816"/>
            <a:ext cx="9144000" cy="35027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08서울남산체 EB" pitchFamily="18" charset="-127"/>
              <a:ea typeface="08서울남산체 EB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 smtClean="0"/>
              <a:t>KSADE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84984"/>
            <a:ext cx="6400800" cy="1752600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한국과학영재학교 트레이드 도우미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16-073 </a:t>
            </a:r>
            <a:r>
              <a:rPr lang="ko-KR" altLang="en-US" sz="2800" dirty="0" smtClean="0">
                <a:solidFill>
                  <a:schemeClr val="bg1"/>
                </a:solidFill>
              </a:rPr>
              <a:t>이수성</a:t>
            </a:r>
            <a:r>
              <a:rPr lang="en-US" altLang="ko-KR" sz="2800" dirty="0" smtClean="0">
                <a:solidFill>
                  <a:schemeClr val="bg1"/>
                </a:solidFill>
              </a:rPr>
              <a:t>, 16-081 </a:t>
            </a:r>
            <a:r>
              <a:rPr lang="ko-KR" altLang="en-US" sz="2800" dirty="0" smtClean="0">
                <a:solidFill>
                  <a:schemeClr val="bg1"/>
                </a:solidFill>
              </a:rPr>
              <a:t>이종현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7246" y="5040858"/>
            <a:ext cx="3329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Quick Match</a:t>
            </a:r>
          </a:p>
          <a:p>
            <a:pPr algn="ctr"/>
            <a:r>
              <a:rPr lang="en-US" altLang="ko-KR" dirty="0" smtClean="0"/>
              <a:t>(22</a:t>
            </a:r>
            <a:r>
              <a:rPr lang="ko-KR" altLang="en-US" dirty="0" smtClean="0"/>
              <a:t>명 중 </a:t>
            </a:r>
            <a:r>
              <a:rPr lang="en-US" altLang="ko-KR" dirty="0" smtClean="0"/>
              <a:t>19</a:t>
            </a:r>
            <a:r>
              <a:rPr lang="ko-KR" altLang="en-US" dirty="0" smtClean="0"/>
              <a:t>명 매칭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62787" y="5040858"/>
            <a:ext cx="3329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Optimal Match</a:t>
            </a:r>
            <a:r>
              <a:rPr lang="en-US" altLang="ko-KR" dirty="0" smtClean="0"/>
              <a:t>(</a:t>
            </a:r>
            <a:r>
              <a:rPr lang="en-US" altLang="ko-KR" dirty="0" smtClean="0"/>
              <a:t>Threshold=5)</a:t>
            </a:r>
          </a:p>
          <a:p>
            <a:pPr algn="ctr"/>
            <a:r>
              <a:rPr lang="en-US" altLang="ko-KR" dirty="0" smtClean="0"/>
              <a:t>(22</a:t>
            </a:r>
            <a:r>
              <a:rPr lang="ko-KR" altLang="en-US" dirty="0" smtClean="0"/>
              <a:t>명 중 </a:t>
            </a:r>
            <a:r>
              <a:rPr lang="en-US" altLang="ko-KR" dirty="0" smtClean="0"/>
              <a:t>22</a:t>
            </a:r>
            <a:r>
              <a:rPr lang="ko-KR" altLang="en-US" dirty="0" smtClean="0"/>
              <a:t>명 매칭</a:t>
            </a:r>
            <a:r>
              <a:rPr lang="en-US" altLang="ko-KR" dirty="0" smtClean="0"/>
              <a:t>, 10.25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2736"/>
            <a:ext cx="3953177" cy="39881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052736"/>
            <a:ext cx="3679155" cy="398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95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latin typeface="+mn-ea"/>
              </a:rPr>
              <a:t>KSADE </a:t>
            </a:r>
            <a:r>
              <a:rPr lang="ko-KR" altLang="en-US" sz="3600" b="1" dirty="0" smtClean="0">
                <a:latin typeface="+mn-ea"/>
              </a:rPr>
              <a:t>프로그램 구조</a:t>
            </a:r>
            <a:endParaRPr lang="ko-KR" altLang="en-US" sz="3600" b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13" y="1314381"/>
            <a:ext cx="2808312" cy="256289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00476"/>
            <a:ext cx="3507138" cy="115212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924" y="1429889"/>
            <a:ext cx="3104945" cy="2325583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5076055" y="4103099"/>
            <a:ext cx="3098814" cy="2452687"/>
            <a:chOff x="8146982" y="4326892"/>
            <a:chExt cx="3098814" cy="2452687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5"/>
            <a:srcRect b="60793"/>
            <a:stretch/>
          </p:blipFill>
          <p:spPr>
            <a:xfrm>
              <a:off x="8146982" y="4326892"/>
              <a:ext cx="3098814" cy="1046324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5"/>
            <a:srcRect t="47302"/>
            <a:stretch/>
          </p:blipFill>
          <p:spPr>
            <a:xfrm>
              <a:off x="8146982" y="5373216"/>
              <a:ext cx="3098814" cy="1406363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545955" y="3877277"/>
            <a:ext cx="332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매칭 기본 화면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57582" y="3744620"/>
            <a:ext cx="332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Quick Match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57582" y="6488668"/>
            <a:ext cx="332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Optimal Match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5955" y="5852604"/>
            <a:ext cx="332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잘못된 파일명 </a:t>
            </a:r>
            <a:r>
              <a:rPr lang="ko-KR" altLang="en-US" dirty="0" err="1" smtClean="0"/>
              <a:t>입력시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68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KSADE?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60032" y="566124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트레이드 기간 우리의 모습</a:t>
            </a:r>
            <a:r>
              <a:rPr lang="en-US" altLang="ko-KR" dirty="0" smtClean="0"/>
              <a:t>.jpg</a:t>
            </a:r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348880"/>
            <a:ext cx="4162062" cy="328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ea typeface="08서울남산체 EB" pitchFamily="18" charset="-127"/>
              </a:rPr>
              <a:t>What is KSADE??</a:t>
            </a:r>
            <a:endParaRPr lang="ko-KR" altLang="en-US" sz="3600" b="1" dirty="0">
              <a:ea typeface="08서울남산체 EB" pitchFamily="18" charset="-127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 r="24057"/>
          <a:stretch>
            <a:fillRect/>
          </a:stretch>
        </p:blipFill>
        <p:spPr bwMode="auto">
          <a:xfrm>
            <a:off x="4716016" y="2132856"/>
            <a:ext cx="3816424" cy="3476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KSADE </a:t>
            </a:r>
            <a:r>
              <a:rPr lang="ko-KR" altLang="en-US" dirty="0" smtClean="0"/>
              <a:t>운영방식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1988840"/>
            <a:ext cx="324036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일정 기간 사이트에서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 수집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72000" y="1988840"/>
            <a:ext cx="3312368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수집한 데이터를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내려 받고 가공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4221088"/>
            <a:ext cx="3168352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트레이드 </a:t>
            </a:r>
            <a:r>
              <a:rPr lang="ko-KR" altLang="en-US" dirty="0" err="1" smtClean="0">
                <a:solidFill>
                  <a:schemeClr val="tx1"/>
                </a:solidFill>
              </a:rPr>
              <a:t>매칭알고리즘을</a:t>
            </a:r>
            <a:r>
              <a:rPr lang="ko-KR" altLang="en-US" dirty="0" smtClean="0">
                <a:solidFill>
                  <a:schemeClr val="tx1"/>
                </a:solidFill>
              </a:rPr>
              <a:t> 통하여 최적의 </a:t>
            </a:r>
            <a:r>
              <a:rPr lang="ko-KR" altLang="en-US" dirty="0" err="1" smtClean="0">
                <a:solidFill>
                  <a:schemeClr val="tx1"/>
                </a:solidFill>
              </a:rPr>
              <a:t>매칭을</a:t>
            </a:r>
            <a:r>
              <a:rPr lang="ko-KR" altLang="en-US" dirty="0" smtClean="0">
                <a:solidFill>
                  <a:schemeClr val="tx1"/>
                </a:solidFill>
              </a:rPr>
              <a:t> 찾아냄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572000" y="4221088"/>
            <a:ext cx="3312368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매칭을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공지톡에</a:t>
            </a:r>
            <a:r>
              <a:rPr lang="ko-KR" altLang="en-US" dirty="0" smtClean="0">
                <a:solidFill>
                  <a:schemeClr val="tx1"/>
                </a:solidFill>
              </a:rPr>
              <a:t> 공지</a:t>
            </a:r>
          </a:p>
        </p:txBody>
      </p:sp>
      <p:cxnSp>
        <p:nvCxnSpPr>
          <p:cNvPr id="9" name="직선 화살표 연결선 8"/>
          <p:cNvCxnSpPr>
            <a:stCxn id="4" idx="3"/>
            <a:endCxn id="5" idx="1"/>
          </p:cNvCxnSpPr>
          <p:nvPr/>
        </p:nvCxnSpPr>
        <p:spPr>
          <a:xfrm>
            <a:off x="4139952" y="252890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2"/>
            <a:endCxn id="6" idx="0"/>
          </p:cNvCxnSpPr>
          <p:nvPr/>
        </p:nvCxnSpPr>
        <p:spPr>
          <a:xfrm flipH="1">
            <a:off x="2483768" y="3068960"/>
            <a:ext cx="3744416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3"/>
            <a:endCxn id="7" idx="1"/>
          </p:cNvCxnSpPr>
          <p:nvPr/>
        </p:nvCxnSpPr>
        <p:spPr>
          <a:xfrm>
            <a:off x="4067944" y="476114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ea typeface="08서울남산체 EB" pitchFamily="18" charset="-127"/>
              </a:rPr>
              <a:t>KSADE </a:t>
            </a:r>
            <a:r>
              <a:rPr lang="ko-KR" altLang="en-US" sz="3600" b="1" dirty="0" smtClean="0">
                <a:latin typeface="+mn-ea"/>
              </a:rPr>
              <a:t>운영 방식</a:t>
            </a:r>
            <a:endParaRPr lang="ko-KR" altLang="en-US" sz="36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132856"/>
            <a:ext cx="5112568" cy="4161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설명선 1 6"/>
          <p:cNvSpPr/>
          <p:nvPr/>
        </p:nvSpPr>
        <p:spPr>
          <a:xfrm>
            <a:off x="6588224" y="1484784"/>
            <a:ext cx="2088232" cy="936104"/>
          </a:xfrm>
          <a:prstGeom prst="borderCallout1">
            <a:avLst>
              <a:gd name="adj1" fmla="val 49662"/>
              <a:gd name="adj2" fmla="val -19"/>
              <a:gd name="adj3" fmla="val 80586"/>
              <a:gd name="adj4" fmla="val -1111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ko-KR" altLang="en-US" dirty="0" smtClean="0">
                <a:solidFill>
                  <a:schemeClr val="tx1"/>
                </a:solidFill>
              </a:rPr>
              <a:t>프로그램에 대한   대략적인 소개와   사용방법을 명시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설명선 1 7"/>
          <p:cNvSpPr/>
          <p:nvPr/>
        </p:nvSpPr>
        <p:spPr>
          <a:xfrm>
            <a:off x="7308304" y="3573016"/>
            <a:ext cx="1548680" cy="936104"/>
          </a:xfrm>
          <a:prstGeom prst="borderCallout1">
            <a:avLst>
              <a:gd name="adj1" fmla="val 18750"/>
              <a:gd name="adj2" fmla="val -8333"/>
              <a:gd name="adj3" fmla="val 74169"/>
              <a:gd name="adj4" fmla="val -1149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트레이드 양식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설명선 1 8"/>
          <p:cNvSpPr/>
          <p:nvPr/>
        </p:nvSpPr>
        <p:spPr>
          <a:xfrm>
            <a:off x="179512" y="5661248"/>
            <a:ext cx="1547664" cy="936104"/>
          </a:xfrm>
          <a:prstGeom prst="borderCallout1">
            <a:avLst>
              <a:gd name="adj1" fmla="val 49662"/>
              <a:gd name="adj2" fmla="val 100477"/>
              <a:gd name="adj3" fmla="val 16536"/>
              <a:gd name="adj4" fmla="val 15262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Database</a:t>
            </a:r>
            <a:r>
              <a:rPr lang="ko-KR" altLang="en-US" dirty="0" smtClean="0">
                <a:solidFill>
                  <a:schemeClr val="tx1"/>
                </a:solidFill>
              </a:rPr>
              <a:t>에 저장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latin typeface="+mj-ea"/>
                <a:ea typeface="+mj-ea"/>
              </a:rPr>
              <a:t>KSADE </a:t>
            </a:r>
            <a:r>
              <a:rPr lang="ko-KR" altLang="en-US" sz="3600" b="1" dirty="0" smtClean="0">
                <a:latin typeface="+mj-ea"/>
                <a:ea typeface="+mj-ea"/>
              </a:rPr>
              <a:t>사이트 소개</a:t>
            </a:r>
            <a:endParaRPr lang="ko-KR" altLang="en-US" sz="36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2708920"/>
            <a:ext cx="496855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 smtClean="0"/>
              <a:t>Database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data</a:t>
            </a:r>
            <a:r>
              <a:rPr lang="ko-KR" altLang="en-US" sz="2000" dirty="0" smtClean="0"/>
              <a:t>를 엑셀로 추출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r>
              <a:rPr lang="ko-KR" altLang="en-US" sz="2000" dirty="0" smtClean="0"/>
              <a:t>양식에 맞지 않는 데이터를 제거</a:t>
            </a:r>
            <a:endParaRPr lang="en-US" altLang="ko-KR" sz="2000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 입력 오류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현재분반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 체크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현재분반 입력하지 않은 경우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가고 싶은 분반 입력하지 않은 경우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sz="2000" dirty="0" smtClean="0"/>
              <a:t>각 과목별로 다른 </a:t>
            </a:r>
            <a:r>
              <a:rPr lang="en-US" altLang="ko-KR" sz="2000" dirty="0" smtClean="0"/>
              <a:t>txt</a:t>
            </a:r>
            <a:r>
              <a:rPr lang="ko-KR" altLang="en-US" sz="2000" dirty="0" smtClean="0"/>
              <a:t>파일에 양식에 맞게 저장</a:t>
            </a:r>
            <a:endParaRPr lang="en-US" altLang="ko-KR" sz="2000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Txt</a:t>
            </a:r>
            <a:r>
              <a:rPr lang="ko-KR" altLang="en-US" dirty="0" smtClean="0"/>
              <a:t>파일로 변환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436096" y="2780928"/>
            <a:ext cx="2202180" cy="2232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latin typeface="+mn-ea"/>
              </a:rPr>
              <a:t>데이터 추출 및 저장</a:t>
            </a:r>
            <a:endParaRPr lang="ko-KR" altLang="en-US" sz="3600" b="1" dirty="0"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latin typeface="+mn-ea"/>
              </a:rPr>
              <a:t>Matching</a:t>
            </a:r>
            <a:r>
              <a:rPr lang="ko-KR" altLang="en-US" sz="3600" b="1" dirty="0" smtClean="0">
                <a:latin typeface="+mn-ea"/>
              </a:rPr>
              <a:t> 탐색 알고리즘</a:t>
            </a:r>
            <a:endParaRPr lang="ko-KR" altLang="en-US" sz="3600" b="1" dirty="0">
              <a:latin typeface="+mn-ea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788024" y="1916832"/>
            <a:ext cx="504056" cy="50405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8" name="타원 7"/>
          <p:cNvSpPr/>
          <p:nvPr/>
        </p:nvSpPr>
        <p:spPr>
          <a:xfrm>
            <a:off x="6948264" y="1916832"/>
            <a:ext cx="504056" cy="50405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2</a:t>
            </a:r>
            <a:endParaRPr lang="ko-KR" altLang="en-US" sz="3200" dirty="0"/>
          </a:p>
        </p:txBody>
      </p:sp>
      <p:sp>
        <p:nvSpPr>
          <p:cNvPr id="9" name="타원 8"/>
          <p:cNvSpPr/>
          <p:nvPr/>
        </p:nvSpPr>
        <p:spPr>
          <a:xfrm>
            <a:off x="7956376" y="3789040"/>
            <a:ext cx="504056" cy="50405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3</a:t>
            </a:r>
            <a:endParaRPr lang="ko-KR" altLang="en-US" sz="3200" dirty="0"/>
          </a:p>
        </p:txBody>
      </p:sp>
      <p:sp>
        <p:nvSpPr>
          <p:cNvPr id="10" name="타원 9"/>
          <p:cNvSpPr/>
          <p:nvPr/>
        </p:nvSpPr>
        <p:spPr>
          <a:xfrm>
            <a:off x="6948264" y="5805264"/>
            <a:ext cx="504056" cy="50405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4</a:t>
            </a:r>
            <a:endParaRPr lang="ko-KR" altLang="en-US" sz="3200" dirty="0"/>
          </a:p>
        </p:txBody>
      </p:sp>
      <p:sp>
        <p:nvSpPr>
          <p:cNvPr id="11" name="타원 10"/>
          <p:cNvSpPr/>
          <p:nvPr/>
        </p:nvSpPr>
        <p:spPr>
          <a:xfrm>
            <a:off x="4788024" y="5805264"/>
            <a:ext cx="504056" cy="50405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5</a:t>
            </a:r>
            <a:endParaRPr lang="ko-KR" altLang="en-US" sz="3200" dirty="0"/>
          </a:p>
        </p:txBody>
      </p:sp>
      <p:sp>
        <p:nvSpPr>
          <p:cNvPr id="12" name="타원 11"/>
          <p:cNvSpPr/>
          <p:nvPr/>
        </p:nvSpPr>
        <p:spPr>
          <a:xfrm>
            <a:off x="3779912" y="3789040"/>
            <a:ext cx="504056" cy="50405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6</a:t>
            </a:r>
            <a:endParaRPr lang="ko-KR" altLang="en-US" sz="3200" dirty="0"/>
          </a:p>
        </p:txBody>
      </p:sp>
      <p:cxnSp>
        <p:nvCxnSpPr>
          <p:cNvPr id="14" name="직선 화살표 연결선 13"/>
          <p:cNvCxnSpPr>
            <a:stCxn id="4" idx="6"/>
            <a:endCxn id="8" idx="2"/>
          </p:cNvCxnSpPr>
          <p:nvPr/>
        </p:nvCxnSpPr>
        <p:spPr>
          <a:xfrm>
            <a:off x="5292080" y="2168860"/>
            <a:ext cx="165618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7323909" y="2394857"/>
            <a:ext cx="748937" cy="1419497"/>
          </a:xfrm>
          <a:prstGeom prst="straightConnector1">
            <a:avLst/>
          </a:prstGeom>
          <a:ln w="762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7323910" y="4284617"/>
            <a:ext cx="757644" cy="1532709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11" idx="6"/>
          </p:cNvCxnSpPr>
          <p:nvPr/>
        </p:nvCxnSpPr>
        <p:spPr>
          <a:xfrm flipH="1">
            <a:off x="5292080" y="6057292"/>
            <a:ext cx="1584177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4162698" y="4284618"/>
            <a:ext cx="766353" cy="153270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4145280" y="2403566"/>
            <a:ext cx="748937" cy="1375955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 flipV="1">
            <a:off x="5268686" y="2307773"/>
            <a:ext cx="2690948" cy="160237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 flipV="1">
            <a:off x="5164183" y="2394857"/>
            <a:ext cx="1898468" cy="341376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1" idx="0"/>
            <a:endCxn id="4" idx="4"/>
          </p:cNvCxnSpPr>
          <p:nvPr/>
        </p:nvCxnSpPr>
        <p:spPr>
          <a:xfrm flipV="1">
            <a:off x="5040052" y="2420888"/>
            <a:ext cx="0" cy="3384376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6" name="TextBox 2065"/>
          <p:cNvSpPr txBox="1"/>
          <p:nvPr/>
        </p:nvSpPr>
        <p:spPr>
          <a:xfrm>
            <a:off x="5825912" y="1611641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0000"/>
                </a:solidFill>
              </a:rPr>
              <a:t>A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98377" y="2555187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9900"/>
                </a:solidFill>
              </a:rPr>
              <a:t>B</a:t>
            </a:r>
            <a:endParaRPr lang="ko-KR" altLang="en-US" sz="3200" b="1" dirty="0">
              <a:solidFill>
                <a:srgbClr val="FF99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332617" y="4328365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FF00"/>
                </a:solidFill>
              </a:rPr>
              <a:t>C</a:t>
            </a:r>
            <a:endParaRPr lang="ko-KR" altLang="en-US" sz="3200" b="1" dirty="0">
              <a:solidFill>
                <a:srgbClr val="FFFF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917406" y="5472517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00B050"/>
                </a:solidFill>
              </a:rPr>
              <a:t>D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133179" y="4887742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00B0F0"/>
                </a:solidFill>
              </a:rPr>
              <a:t>E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999445" y="2812217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7030A0"/>
                </a:solidFill>
              </a:rPr>
              <a:t>F</a:t>
            </a:r>
            <a:endParaRPr lang="ko-KR" altLang="en-US" sz="3200" b="1" dirty="0">
              <a:solidFill>
                <a:srgbClr val="7030A0"/>
              </a:solidFill>
            </a:endParaRPr>
          </a:p>
        </p:txBody>
      </p:sp>
      <p:pic>
        <p:nvPicPr>
          <p:cNvPr id="2067" name="그림 20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405" y="1677400"/>
            <a:ext cx="1488439" cy="3221811"/>
          </a:xfrm>
          <a:prstGeom prst="rect">
            <a:avLst/>
          </a:prstGeom>
        </p:spPr>
      </p:pic>
      <p:sp>
        <p:nvSpPr>
          <p:cNvPr id="61" name="오른쪽 화살표 60"/>
          <p:cNvSpPr/>
          <p:nvPr/>
        </p:nvSpPr>
        <p:spPr>
          <a:xfrm rot="5400000">
            <a:off x="1815057" y="5043523"/>
            <a:ext cx="432048" cy="473412"/>
          </a:xfrm>
          <a:prstGeom prst="rightArrow">
            <a:avLst>
              <a:gd name="adj1" fmla="val 43489"/>
              <a:gd name="adj2" fmla="val 3730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8" name="TextBox 2067"/>
          <p:cNvSpPr txBox="1"/>
          <p:nvPr/>
        </p:nvSpPr>
        <p:spPr>
          <a:xfrm>
            <a:off x="586102" y="5661248"/>
            <a:ext cx="309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[A,1,2] [B,2,3] [C,3,1]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30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latin typeface="+mn-ea"/>
              </a:rPr>
              <a:t>Matching</a:t>
            </a:r>
            <a:r>
              <a:rPr lang="ko-KR" altLang="en-US" sz="3600" b="1" dirty="0" smtClean="0">
                <a:latin typeface="+mn-ea"/>
              </a:rPr>
              <a:t> 탐색 알고리즘</a:t>
            </a:r>
            <a:endParaRPr lang="ko-KR" altLang="en-US" sz="3600" b="1" dirty="0">
              <a:latin typeface="+mn-ea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67544" y="1892075"/>
            <a:ext cx="172284" cy="17228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1205905" y="1892075"/>
            <a:ext cx="172284" cy="17228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9" name="타원 8"/>
          <p:cNvSpPr/>
          <p:nvPr/>
        </p:nvSpPr>
        <p:spPr>
          <a:xfrm>
            <a:off x="1550474" y="2531988"/>
            <a:ext cx="172284" cy="17228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>
            <a:stCxn id="4" idx="6"/>
            <a:endCxn id="8" idx="2"/>
          </p:cNvCxnSpPr>
          <p:nvPr/>
        </p:nvCxnSpPr>
        <p:spPr>
          <a:xfrm>
            <a:off x="639829" y="1978217"/>
            <a:ext cx="5660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1334299" y="2055462"/>
            <a:ext cx="255984" cy="485178"/>
          </a:xfrm>
          <a:prstGeom prst="straightConnector1">
            <a:avLst/>
          </a:prstGeom>
          <a:ln w="381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3953874" y="4729805"/>
            <a:ext cx="172284" cy="17228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9" name="타원 28"/>
          <p:cNvSpPr/>
          <p:nvPr/>
        </p:nvSpPr>
        <p:spPr>
          <a:xfrm>
            <a:off x="4692235" y="4729805"/>
            <a:ext cx="172284" cy="17228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31" name="타원 30"/>
          <p:cNvSpPr/>
          <p:nvPr/>
        </p:nvSpPr>
        <p:spPr>
          <a:xfrm>
            <a:off x="5036804" y="5369718"/>
            <a:ext cx="172284" cy="17228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32" name="타원 31"/>
          <p:cNvSpPr/>
          <p:nvPr/>
        </p:nvSpPr>
        <p:spPr>
          <a:xfrm>
            <a:off x="4692235" y="6058855"/>
            <a:ext cx="172284" cy="17228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33" name="타원 32"/>
          <p:cNvSpPr/>
          <p:nvPr/>
        </p:nvSpPr>
        <p:spPr>
          <a:xfrm>
            <a:off x="3953874" y="6058855"/>
            <a:ext cx="172284" cy="17228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34" name="타원 33"/>
          <p:cNvSpPr/>
          <p:nvPr/>
        </p:nvSpPr>
        <p:spPr>
          <a:xfrm>
            <a:off x="3609306" y="5369718"/>
            <a:ext cx="172284" cy="17228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6</a:t>
            </a:r>
            <a:endParaRPr lang="ko-KR" altLang="en-US" sz="1400" dirty="0"/>
          </a:p>
        </p:txBody>
      </p:sp>
      <p:cxnSp>
        <p:nvCxnSpPr>
          <p:cNvPr id="36" name="직선 화살표 연결선 35"/>
          <p:cNvCxnSpPr>
            <a:stCxn id="28" idx="6"/>
            <a:endCxn id="29" idx="2"/>
          </p:cNvCxnSpPr>
          <p:nvPr/>
        </p:nvCxnSpPr>
        <p:spPr>
          <a:xfrm>
            <a:off x="4126159" y="4815947"/>
            <a:ext cx="5660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820629" y="4893192"/>
            <a:ext cx="255984" cy="485178"/>
          </a:xfrm>
          <a:prstGeom prst="straightConnector1">
            <a:avLst/>
          </a:prstGeom>
          <a:ln w="381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4820630" y="5539104"/>
            <a:ext cx="258960" cy="52387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33" idx="6"/>
          </p:cNvCxnSpPr>
          <p:nvPr/>
        </p:nvCxnSpPr>
        <p:spPr>
          <a:xfrm flipH="1">
            <a:off x="4126159" y="6144997"/>
            <a:ext cx="54146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 flipV="1">
            <a:off x="3740141" y="5539104"/>
            <a:ext cx="261936" cy="52387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 flipV="1">
            <a:off x="4118163" y="4863427"/>
            <a:ext cx="919755" cy="5476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 flipV="1">
            <a:off x="4082444" y="4893192"/>
            <a:ext cx="648888" cy="11668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3" idx="0"/>
            <a:endCxn id="28" idx="4"/>
          </p:cNvCxnSpPr>
          <p:nvPr/>
        </p:nvCxnSpPr>
        <p:spPr>
          <a:xfrm flipV="1">
            <a:off x="4040017" y="4902089"/>
            <a:ext cx="0" cy="115676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607146" y="1978217"/>
            <a:ext cx="3398964" cy="812197"/>
            <a:chOff x="607146" y="1978217"/>
            <a:chExt cx="3398964" cy="812197"/>
          </a:xfrm>
        </p:grpSpPr>
        <p:sp>
          <p:nvSpPr>
            <p:cNvPr id="60" name="타원 59"/>
            <p:cNvSpPr/>
            <p:nvPr/>
          </p:nvSpPr>
          <p:spPr>
            <a:xfrm>
              <a:off x="2750896" y="1978217"/>
              <a:ext cx="172284" cy="172284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</a:t>
              </a:r>
              <a:endParaRPr lang="ko-KR" altLang="en-US" sz="1400" dirty="0"/>
            </a:p>
          </p:txBody>
        </p:sp>
        <p:sp>
          <p:nvSpPr>
            <p:cNvPr id="61" name="타원 60"/>
            <p:cNvSpPr/>
            <p:nvPr/>
          </p:nvSpPr>
          <p:spPr>
            <a:xfrm>
              <a:off x="3489257" y="1978217"/>
              <a:ext cx="172284" cy="172284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2</a:t>
              </a:r>
              <a:endParaRPr lang="ko-KR" altLang="en-US" sz="1400" dirty="0"/>
            </a:p>
          </p:txBody>
        </p:sp>
        <p:sp>
          <p:nvSpPr>
            <p:cNvPr id="62" name="타원 61"/>
            <p:cNvSpPr/>
            <p:nvPr/>
          </p:nvSpPr>
          <p:spPr>
            <a:xfrm>
              <a:off x="3833826" y="2618130"/>
              <a:ext cx="172284" cy="172284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3</a:t>
              </a:r>
              <a:endParaRPr lang="ko-KR" altLang="en-US" sz="1400" dirty="0"/>
            </a:p>
          </p:txBody>
        </p:sp>
        <p:cxnSp>
          <p:nvCxnSpPr>
            <p:cNvPr id="66" name="직선 화살표 연결선 65"/>
            <p:cNvCxnSpPr>
              <a:stCxn id="60" idx="6"/>
              <a:endCxn id="61" idx="2"/>
            </p:cNvCxnSpPr>
            <p:nvPr/>
          </p:nvCxnSpPr>
          <p:spPr>
            <a:xfrm>
              <a:off x="2923181" y="2064359"/>
              <a:ext cx="56607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>
              <a:off x="3617651" y="2141604"/>
              <a:ext cx="255984" cy="485178"/>
            </a:xfrm>
            <a:prstGeom prst="straightConnector1">
              <a:avLst/>
            </a:prstGeom>
            <a:ln w="38100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/>
            <p:nvPr/>
          </p:nvCxnSpPr>
          <p:spPr>
            <a:xfrm flipH="1" flipV="1">
              <a:off x="2915185" y="2111839"/>
              <a:ext cx="919755" cy="547685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3725963" y="2054747"/>
              <a:ext cx="147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solidFill>
                  <a:srgbClr val="FF9900"/>
                </a:solidFill>
              </a:endParaRPr>
            </a:p>
          </p:txBody>
        </p:sp>
        <p:cxnSp>
          <p:nvCxnSpPr>
            <p:cNvPr id="116" name="직선 화살표 연결선 115"/>
            <p:cNvCxnSpPr/>
            <p:nvPr/>
          </p:nvCxnSpPr>
          <p:spPr>
            <a:xfrm flipH="1" flipV="1">
              <a:off x="607146" y="2050926"/>
              <a:ext cx="919755" cy="547685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921806" y="2275010"/>
              <a:ext cx="147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3" name="오른쪽 화살표 2"/>
          <p:cNvSpPr/>
          <p:nvPr/>
        </p:nvSpPr>
        <p:spPr>
          <a:xfrm>
            <a:off x="2067692" y="2008494"/>
            <a:ext cx="432048" cy="473412"/>
          </a:xfrm>
          <a:prstGeom prst="rightArrow">
            <a:avLst>
              <a:gd name="adj1" fmla="val 43489"/>
              <a:gd name="adj2" fmla="val 3730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오른쪽 화살표 80"/>
          <p:cNvSpPr/>
          <p:nvPr/>
        </p:nvSpPr>
        <p:spPr>
          <a:xfrm rot="1189592">
            <a:off x="5976289" y="2647344"/>
            <a:ext cx="432048" cy="473412"/>
          </a:xfrm>
          <a:prstGeom prst="rightArrow">
            <a:avLst>
              <a:gd name="adj1" fmla="val 43489"/>
              <a:gd name="adj2" fmla="val 3730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7349219" y="1498997"/>
            <a:ext cx="172284" cy="17228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91" name="타원 90"/>
          <p:cNvSpPr/>
          <p:nvPr/>
        </p:nvSpPr>
        <p:spPr>
          <a:xfrm>
            <a:off x="8087580" y="1498997"/>
            <a:ext cx="172284" cy="17228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92" name="타원 91"/>
          <p:cNvSpPr/>
          <p:nvPr/>
        </p:nvSpPr>
        <p:spPr>
          <a:xfrm>
            <a:off x="8432149" y="2138910"/>
            <a:ext cx="172284" cy="17228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93" name="타원 92"/>
          <p:cNvSpPr/>
          <p:nvPr/>
        </p:nvSpPr>
        <p:spPr>
          <a:xfrm>
            <a:off x="8087580" y="2828047"/>
            <a:ext cx="172284" cy="17228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94" name="타원 93"/>
          <p:cNvSpPr/>
          <p:nvPr/>
        </p:nvSpPr>
        <p:spPr>
          <a:xfrm>
            <a:off x="7349219" y="2828047"/>
            <a:ext cx="172284" cy="17228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cxnSp>
        <p:nvCxnSpPr>
          <p:cNvPr id="96" name="직선 화살표 연결선 95"/>
          <p:cNvCxnSpPr>
            <a:stCxn id="90" idx="6"/>
            <a:endCxn id="91" idx="2"/>
          </p:cNvCxnSpPr>
          <p:nvPr/>
        </p:nvCxnSpPr>
        <p:spPr>
          <a:xfrm>
            <a:off x="7521504" y="1585139"/>
            <a:ext cx="5660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8215974" y="1662384"/>
            <a:ext cx="255984" cy="485178"/>
          </a:xfrm>
          <a:prstGeom prst="straightConnector1">
            <a:avLst/>
          </a:prstGeom>
          <a:ln w="381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H="1">
            <a:off x="8215975" y="2308296"/>
            <a:ext cx="258960" cy="52387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endCxn id="94" idx="6"/>
          </p:cNvCxnSpPr>
          <p:nvPr/>
        </p:nvCxnSpPr>
        <p:spPr>
          <a:xfrm flipH="1">
            <a:off x="7521504" y="2914189"/>
            <a:ext cx="54146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flipH="1" flipV="1">
            <a:off x="7513508" y="1632619"/>
            <a:ext cx="919755" cy="5476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H="1" flipV="1">
            <a:off x="7477789" y="1662384"/>
            <a:ext cx="648888" cy="11668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4430697" y="1546440"/>
            <a:ext cx="3490375" cy="2852880"/>
            <a:chOff x="4684587" y="1546440"/>
            <a:chExt cx="3490375" cy="2852880"/>
          </a:xfrm>
        </p:grpSpPr>
        <p:grpSp>
          <p:nvGrpSpPr>
            <p:cNvPr id="16" name="그룹 15"/>
            <p:cNvGrpSpPr/>
            <p:nvPr/>
          </p:nvGrpSpPr>
          <p:grpSpPr>
            <a:xfrm>
              <a:off x="4684587" y="1546440"/>
              <a:ext cx="3490375" cy="2852880"/>
              <a:chOff x="4684587" y="1546440"/>
              <a:chExt cx="3490375" cy="2852880"/>
            </a:xfrm>
          </p:grpSpPr>
          <p:cxnSp>
            <p:nvCxnSpPr>
              <p:cNvPr id="82" name="직선 화살표 연결선 81"/>
              <p:cNvCxnSpPr/>
              <p:nvPr/>
            </p:nvCxnSpPr>
            <p:spPr>
              <a:xfrm>
                <a:off x="4704599" y="1555336"/>
                <a:ext cx="63119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화살표 연결선 82"/>
              <p:cNvCxnSpPr/>
              <p:nvPr/>
            </p:nvCxnSpPr>
            <p:spPr>
              <a:xfrm>
                <a:off x="5353620" y="1546440"/>
                <a:ext cx="301433" cy="571319"/>
              </a:xfrm>
              <a:prstGeom prst="straightConnector1">
                <a:avLst/>
              </a:prstGeom>
              <a:ln w="38100">
                <a:solidFill>
                  <a:srgbClr val="FF99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/>
              <p:cNvCxnSpPr/>
              <p:nvPr/>
            </p:nvCxnSpPr>
            <p:spPr>
              <a:xfrm flipH="1" flipV="1">
                <a:off x="4696603" y="1602816"/>
                <a:ext cx="919755" cy="547685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타원 84"/>
              <p:cNvSpPr/>
              <p:nvPr/>
            </p:nvSpPr>
            <p:spPr>
              <a:xfrm>
                <a:off x="4684587" y="2680501"/>
                <a:ext cx="172284" cy="172284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1</a:t>
                </a:r>
                <a:endParaRPr lang="ko-KR" altLang="en-US" sz="1400" dirty="0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5364640" y="2680501"/>
                <a:ext cx="172284" cy="172284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2</a:t>
                </a:r>
                <a:endParaRPr lang="ko-KR" altLang="en-US" sz="1400" dirty="0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5680044" y="3245637"/>
                <a:ext cx="172284" cy="172284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3</a:t>
                </a:r>
                <a:endParaRPr lang="ko-KR" altLang="en-US" sz="14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4940470" y="2127328"/>
                <a:ext cx="3862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+</a:t>
                </a:r>
                <a:endParaRPr lang="ko-KR" alt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7788739" y="3814545"/>
                <a:ext cx="3862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+</a:t>
                </a:r>
                <a:endParaRPr lang="ko-KR" alt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111" name="직선 화살표 연결선 110"/>
            <p:cNvCxnSpPr/>
            <p:nvPr/>
          </p:nvCxnSpPr>
          <p:spPr>
            <a:xfrm flipH="1">
              <a:off x="5481035" y="3405406"/>
              <a:ext cx="220332" cy="478263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타원 112"/>
            <p:cNvSpPr/>
            <p:nvPr/>
          </p:nvSpPr>
          <p:spPr>
            <a:xfrm>
              <a:off x="5339961" y="3850343"/>
              <a:ext cx="172284" cy="172284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4</a:t>
              </a:r>
              <a:endParaRPr lang="ko-KR" altLang="en-US" sz="1400" dirty="0"/>
            </a:p>
          </p:txBody>
        </p:sp>
      </p:grpSp>
      <p:cxnSp>
        <p:nvCxnSpPr>
          <p:cNvPr id="114" name="직선 화살표 연결선 113"/>
          <p:cNvCxnSpPr/>
          <p:nvPr/>
        </p:nvCxnSpPr>
        <p:spPr>
          <a:xfrm flipH="1">
            <a:off x="3661291" y="2798093"/>
            <a:ext cx="220332" cy="47826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3520217" y="3243030"/>
            <a:ext cx="172284" cy="17228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2053" name="직사각형 2052"/>
          <p:cNvSpPr/>
          <p:nvPr/>
        </p:nvSpPr>
        <p:spPr>
          <a:xfrm>
            <a:off x="365516" y="1472008"/>
            <a:ext cx="1542922" cy="1471533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2532281" y="1750386"/>
            <a:ext cx="1542922" cy="1769350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4174902" y="1372523"/>
            <a:ext cx="1542922" cy="2734410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7136332" y="1316239"/>
            <a:ext cx="1542922" cy="1799434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58" name="그룹 2057"/>
          <p:cNvGrpSpPr/>
          <p:nvPr/>
        </p:nvGrpSpPr>
        <p:grpSpPr>
          <a:xfrm>
            <a:off x="6084168" y="5013176"/>
            <a:ext cx="2873309" cy="1706844"/>
            <a:chOff x="6088746" y="5224508"/>
            <a:chExt cx="2873309" cy="1706844"/>
          </a:xfrm>
        </p:grpSpPr>
        <p:grpSp>
          <p:nvGrpSpPr>
            <p:cNvPr id="2054" name="그룹 2053"/>
            <p:cNvGrpSpPr/>
            <p:nvPr/>
          </p:nvGrpSpPr>
          <p:grpSpPr>
            <a:xfrm>
              <a:off x="6166008" y="5380103"/>
              <a:ext cx="2737682" cy="1501334"/>
              <a:chOff x="6269576" y="3385504"/>
              <a:chExt cx="2737682" cy="1501334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6269576" y="3385504"/>
                <a:ext cx="172284" cy="172284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1</a:t>
                </a:r>
                <a:endParaRPr lang="ko-KR" altLang="en-US" sz="1400" dirty="0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7007937" y="3385504"/>
                <a:ext cx="172284" cy="172284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2</a:t>
                </a:r>
                <a:endParaRPr lang="ko-KR" altLang="en-US" sz="1400" dirty="0"/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7352506" y="4025417"/>
                <a:ext cx="172284" cy="172284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3</a:t>
                </a:r>
                <a:endParaRPr lang="ko-KR" altLang="en-US" sz="1400" dirty="0"/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7007937" y="4714554"/>
                <a:ext cx="172284" cy="172284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4</a:t>
                </a:r>
                <a:endParaRPr lang="ko-KR" altLang="en-US" sz="1400" dirty="0"/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6269576" y="4714554"/>
                <a:ext cx="172284" cy="172284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5</a:t>
                </a:r>
                <a:endParaRPr lang="ko-KR" altLang="en-US" sz="1400" dirty="0"/>
              </a:p>
            </p:txBody>
          </p:sp>
          <p:cxnSp>
            <p:nvCxnSpPr>
              <p:cNvPr id="123" name="직선 화살표 연결선 122"/>
              <p:cNvCxnSpPr/>
              <p:nvPr/>
            </p:nvCxnSpPr>
            <p:spPr>
              <a:xfrm>
                <a:off x="8056804" y="3920152"/>
                <a:ext cx="69447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화살표 연결선 123"/>
              <p:cNvCxnSpPr/>
              <p:nvPr/>
            </p:nvCxnSpPr>
            <p:spPr>
              <a:xfrm>
                <a:off x="8718295" y="3934890"/>
                <a:ext cx="288963" cy="547685"/>
              </a:xfrm>
              <a:prstGeom prst="straightConnector1">
                <a:avLst/>
              </a:prstGeom>
              <a:ln w="38100">
                <a:solidFill>
                  <a:srgbClr val="FF99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화살표 연결선 124"/>
              <p:cNvCxnSpPr/>
              <p:nvPr/>
            </p:nvCxnSpPr>
            <p:spPr>
              <a:xfrm flipH="1">
                <a:off x="7136332" y="4194803"/>
                <a:ext cx="258960" cy="523874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화살표 연결선 125"/>
              <p:cNvCxnSpPr>
                <a:endCxn id="122" idx="6"/>
              </p:cNvCxnSpPr>
              <p:nvPr/>
            </p:nvCxnSpPr>
            <p:spPr>
              <a:xfrm flipH="1">
                <a:off x="6441861" y="4800696"/>
                <a:ext cx="541465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화살표 연결선 126"/>
              <p:cNvCxnSpPr/>
              <p:nvPr/>
            </p:nvCxnSpPr>
            <p:spPr>
              <a:xfrm flipH="1" flipV="1">
                <a:off x="8048808" y="3967632"/>
                <a:ext cx="919755" cy="547685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화살표 연결선 127"/>
              <p:cNvCxnSpPr/>
              <p:nvPr/>
            </p:nvCxnSpPr>
            <p:spPr>
              <a:xfrm flipH="1" flipV="1">
                <a:off x="6398146" y="3548891"/>
                <a:ext cx="648888" cy="116680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직사각형 158"/>
            <p:cNvSpPr/>
            <p:nvPr/>
          </p:nvSpPr>
          <p:spPr>
            <a:xfrm>
              <a:off x="6088746" y="5224508"/>
              <a:ext cx="2873309" cy="1706844"/>
            </a:xfrm>
            <a:prstGeom prst="rect">
              <a:avLst/>
            </a:prstGeom>
            <a:noFill/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57" name="그룹 2056"/>
          <p:cNvGrpSpPr/>
          <p:nvPr/>
        </p:nvGrpSpPr>
        <p:grpSpPr>
          <a:xfrm>
            <a:off x="6012160" y="3227145"/>
            <a:ext cx="3024489" cy="1706844"/>
            <a:chOff x="6041134" y="5034524"/>
            <a:chExt cx="3024489" cy="1706844"/>
          </a:xfrm>
        </p:grpSpPr>
        <p:sp>
          <p:nvSpPr>
            <p:cNvPr id="133" name="타원 132"/>
            <p:cNvSpPr/>
            <p:nvPr/>
          </p:nvSpPr>
          <p:spPr>
            <a:xfrm>
              <a:off x="6141181" y="5156356"/>
              <a:ext cx="172284" cy="172284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</a:t>
              </a:r>
              <a:endParaRPr lang="ko-KR" altLang="en-US" sz="1400" dirty="0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6879542" y="5156356"/>
              <a:ext cx="172284" cy="172284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2</a:t>
              </a:r>
              <a:endParaRPr lang="ko-KR" altLang="en-US" sz="1400" dirty="0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7224111" y="5796269"/>
              <a:ext cx="172284" cy="172284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3</a:t>
              </a:r>
              <a:endParaRPr lang="ko-KR" altLang="en-US" sz="1400" dirty="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6879542" y="6485406"/>
              <a:ext cx="172284" cy="172284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4</a:t>
              </a:r>
              <a:endParaRPr lang="ko-KR" altLang="en-US" sz="1400" dirty="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6141181" y="6485406"/>
              <a:ext cx="172284" cy="172284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5</a:t>
              </a:r>
              <a:endParaRPr lang="ko-KR" altLang="en-US" sz="1400" dirty="0"/>
            </a:p>
          </p:txBody>
        </p:sp>
        <p:cxnSp>
          <p:nvCxnSpPr>
            <p:cNvPr id="138" name="직선 화살표 연결선 137"/>
            <p:cNvCxnSpPr/>
            <p:nvPr/>
          </p:nvCxnSpPr>
          <p:spPr>
            <a:xfrm>
              <a:off x="7996644" y="5319743"/>
              <a:ext cx="71645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/>
            <p:cNvCxnSpPr/>
            <p:nvPr/>
          </p:nvCxnSpPr>
          <p:spPr>
            <a:xfrm>
              <a:off x="8713101" y="5319743"/>
              <a:ext cx="294157" cy="557529"/>
            </a:xfrm>
            <a:prstGeom prst="straightConnector1">
              <a:avLst/>
            </a:prstGeom>
            <a:ln w="38100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/>
            <p:cNvCxnSpPr/>
            <p:nvPr/>
          </p:nvCxnSpPr>
          <p:spPr>
            <a:xfrm flipH="1">
              <a:off x="8674356" y="5877272"/>
              <a:ext cx="332902" cy="60928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/>
            <p:cNvCxnSpPr>
              <a:endCxn id="137" idx="6"/>
            </p:cNvCxnSpPr>
            <p:nvPr/>
          </p:nvCxnSpPr>
          <p:spPr>
            <a:xfrm flipH="1">
              <a:off x="6313466" y="6571548"/>
              <a:ext cx="541465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/>
            <p:cNvCxnSpPr/>
            <p:nvPr/>
          </p:nvCxnSpPr>
          <p:spPr>
            <a:xfrm flipH="1" flipV="1">
              <a:off x="6305470" y="5289978"/>
              <a:ext cx="919755" cy="547685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/>
            <p:cNvCxnSpPr/>
            <p:nvPr/>
          </p:nvCxnSpPr>
          <p:spPr>
            <a:xfrm flipH="1" flipV="1">
              <a:off x="7974916" y="5319743"/>
              <a:ext cx="648888" cy="11668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직사각형 159"/>
            <p:cNvSpPr/>
            <p:nvPr/>
          </p:nvSpPr>
          <p:spPr>
            <a:xfrm>
              <a:off x="6041134" y="5034524"/>
              <a:ext cx="3024489" cy="1706844"/>
            </a:xfrm>
            <a:prstGeom prst="rect">
              <a:avLst/>
            </a:prstGeom>
            <a:noFill/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1" name="오른쪽 화살표 160"/>
          <p:cNvSpPr/>
          <p:nvPr/>
        </p:nvSpPr>
        <p:spPr>
          <a:xfrm rot="10800000">
            <a:off x="5403327" y="5165588"/>
            <a:ext cx="432048" cy="473412"/>
          </a:xfrm>
          <a:prstGeom prst="rightArrow">
            <a:avLst>
              <a:gd name="adj1" fmla="val 43489"/>
              <a:gd name="adj2" fmla="val 3730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5" name="TextBox 2054"/>
          <p:cNvSpPr txBox="1"/>
          <p:nvPr/>
        </p:nvSpPr>
        <p:spPr>
          <a:xfrm>
            <a:off x="2327579" y="5223350"/>
            <a:ext cx="3662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+</a:t>
            </a:r>
            <a:endParaRPr lang="ko-KR" altLang="en-US" sz="3200" dirty="0"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endParaRPr lang="ko-KR" altLang="en-US" sz="3200" dirty="0"/>
          </a:p>
        </p:txBody>
      </p:sp>
      <p:sp>
        <p:nvSpPr>
          <p:cNvPr id="200" name="직사각형 199"/>
          <p:cNvSpPr/>
          <p:nvPr/>
        </p:nvSpPr>
        <p:spPr>
          <a:xfrm>
            <a:off x="3543149" y="4553343"/>
            <a:ext cx="1715206" cy="1769350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1740128" y="3806576"/>
            <a:ext cx="1715206" cy="2934792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6" name="TextBox 2055"/>
          <p:cNvSpPr txBox="1"/>
          <p:nvPr/>
        </p:nvSpPr>
        <p:spPr>
          <a:xfrm>
            <a:off x="668813" y="4863427"/>
            <a:ext cx="75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…</a:t>
            </a:r>
            <a:endParaRPr lang="ko-KR" altLang="en-US" sz="3600" dirty="0"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7465383" y="5592887"/>
            <a:ext cx="3662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+</a:t>
            </a:r>
            <a:endParaRPr lang="ko-KR" altLang="en-US" sz="3200" dirty="0"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endParaRPr lang="ko-KR" altLang="en-US" sz="3200" dirty="0"/>
          </a:p>
        </p:txBody>
      </p:sp>
      <p:grpSp>
        <p:nvGrpSpPr>
          <p:cNvPr id="2070" name="그룹 2069"/>
          <p:cNvGrpSpPr/>
          <p:nvPr/>
        </p:nvGrpSpPr>
        <p:grpSpPr>
          <a:xfrm>
            <a:off x="2298087" y="5795075"/>
            <a:ext cx="678986" cy="842627"/>
            <a:chOff x="256192" y="4553343"/>
            <a:chExt cx="678986" cy="1287093"/>
          </a:xfrm>
        </p:grpSpPr>
        <p:cxnSp>
          <p:nvCxnSpPr>
            <p:cNvPr id="206" name="직선 화살표 연결선 205"/>
            <p:cNvCxnSpPr/>
            <p:nvPr/>
          </p:nvCxnSpPr>
          <p:spPr>
            <a:xfrm flipV="1">
              <a:off x="312587" y="4591874"/>
              <a:ext cx="454651" cy="565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화살표 연결선 206"/>
            <p:cNvCxnSpPr/>
            <p:nvPr/>
          </p:nvCxnSpPr>
          <p:spPr>
            <a:xfrm>
              <a:off x="765643" y="4591874"/>
              <a:ext cx="169535" cy="594718"/>
            </a:xfrm>
            <a:prstGeom prst="straightConnector1">
              <a:avLst/>
            </a:prstGeom>
            <a:ln w="38100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화살표 연결선 207"/>
            <p:cNvCxnSpPr>
              <a:stCxn id="2056" idx="3"/>
            </p:cNvCxnSpPr>
            <p:nvPr/>
          </p:nvCxnSpPr>
          <p:spPr>
            <a:xfrm flipH="1">
              <a:off x="707181" y="5186594"/>
              <a:ext cx="227997" cy="653842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화살표 연결선 208"/>
            <p:cNvCxnSpPr/>
            <p:nvPr/>
          </p:nvCxnSpPr>
          <p:spPr>
            <a:xfrm flipH="1">
              <a:off x="256192" y="5840436"/>
              <a:ext cx="435717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화살표 연결선 209"/>
            <p:cNvCxnSpPr/>
            <p:nvPr/>
          </p:nvCxnSpPr>
          <p:spPr>
            <a:xfrm flipV="1">
              <a:off x="391327" y="4553343"/>
              <a:ext cx="0" cy="128709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1" name="그룹 2070"/>
          <p:cNvGrpSpPr/>
          <p:nvPr/>
        </p:nvGrpSpPr>
        <p:grpSpPr>
          <a:xfrm>
            <a:off x="1947654" y="3943165"/>
            <a:ext cx="1316729" cy="1235702"/>
            <a:chOff x="1800196" y="3951963"/>
            <a:chExt cx="1599780" cy="1501337"/>
          </a:xfrm>
        </p:grpSpPr>
        <p:sp>
          <p:nvSpPr>
            <p:cNvPr id="162" name="타원 161"/>
            <p:cNvSpPr/>
            <p:nvPr/>
          </p:nvSpPr>
          <p:spPr>
            <a:xfrm>
              <a:off x="2144764" y="3951963"/>
              <a:ext cx="172283" cy="172284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1</a:t>
              </a:r>
              <a:endParaRPr lang="ko-KR" altLang="en-US" sz="1100" dirty="0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2883124" y="3951963"/>
              <a:ext cx="172283" cy="172284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2</a:t>
              </a:r>
              <a:endParaRPr lang="ko-KR" altLang="en-US" sz="1100" dirty="0"/>
            </a:p>
          </p:txBody>
        </p:sp>
        <p:sp>
          <p:nvSpPr>
            <p:cNvPr id="164" name="타원 163"/>
            <p:cNvSpPr/>
            <p:nvPr/>
          </p:nvSpPr>
          <p:spPr>
            <a:xfrm>
              <a:off x="3227693" y="4591876"/>
              <a:ext cx="172283" cy="172284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3</a:t>
              </a:r>
              <a:endParaRPr lang="ko-KR" altLang="en-US" sz="1100" dirty="0"/>
            </a:p>
          </p:txBody>
        </p:sp>
        <p:sp>
          <p:nvSpPr>
            <p:cNvPr id="165" name="타원 164"/>
            <p:cNvSpPr/>
            <p:nvPr/>
          </p:nvSpPr>
          <p:spPr>
            <a:xfrm>
              <a:off x="2883124" y="5281016"/>
              <a:ext cx="172283" cy="172284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4</a:t>
              </a:r>
              <a:endParaRPr lang="ko-KR" altLang="en-US" sz="1100" dirty="0"/>
            </a:p>
          </p:txBody>
        </p:sp>
        <p:sp>
          <p:nvSpPr>
            <p:cNvPr id="166" name="타원 165"/>
            <p:cNvSpPr/>
            <p:nvPr/>
          </p:nvSpPr>
          <p:spPr>
            <a:xfrm>
              <a:off x="2144764" y="5281014"/>
              <a:ext cx="172283" cy="172284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5</a:t>
              </a:r>
              <a:endParaRPr lang="ko-KR" altLang="en-US" sz="1100" dirty="0"/>
            </a:p>
          </p:txBody>
        </p:sp>
        <p:sp>
          <p:nvSpPr>
            <p:cNvPr id="167" name="타원 166"/>
            <p:cNvSpPr/>
            <p:nvPr/>
          </p:nvSpPr>
          <p:spPr>
            <a:xfrm>
              <a:off x="1800196" y="4591876"/>
              <a:ext cx="172283" cy="172284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6</a:t>
              </a:r>
              <a:endParaRPr lang="ko-KR" altLang="en-US" sz="1100" dirty="0"/>
            </a:p>
          </p:txBody>
        </p:sp>
        <p:cxnSp>
          <p:nvCxnSpPr>
            <p:cNvPr id="172" name="직선 화살표 연결선 171"/>
            <p:cNvCxnSpPr/>
            <p:nvPr/>
          </p:nvCxnSpPr>
          <p:spPr>
            <a:xfrm flipH="1" flipV="1">
              <a:off x="1931032" y="4761260"/>
              <a:ext cx="261936" cy="52387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/>
            <p:cNvCxnSpPr/>
            <p:nvPr/>
          </p:nvCxnSpPr>
          <p:spPr>
            <a:xfrm flipH="1" flipV="1">
              <a:off x="2273336" y="4115348"/>
              <a:ext cx="648888" cy="11668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화살표 연결선 222"/>
            <p:cNvCxnSpPr/>
            <p:nvPr/>
          </p:nvCxnSpPr>
          <p:spPr>
            <a:xfrm flipH="1" flipV="1">
              <a:off x="2298087" y="4070991"/>
              <a:ext cx="919755" cy="547685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858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20888"/>
            <a:ext cx="3682122" cy="278117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latin typeface="+mn-ea"/>
              </a:rPr>
              <a:t>KSADE </a:t>
            </a:r>
            <a:r>
              <a:rPr lang="ko-KR" altLang="en-US" sz="3600" b="1" dirty="0" smtClean="0">
                <a:latin typeface="+mn-ea"/>
              </a:rPr>
              <a:t>프로그램 구조</a:t>
            </a:r>
            <a:endParaRPr lang="ko-KR" altLang="en-US" sz="3600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3447" y="5217819"/>
            <a:ext cx="332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 화면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59105"/>
            <a:ext cx="3857627" cy="22783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35999" y="6142692"/>
            <a:ext cx="332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파일 </a:t>
            </a:r>
            <a:r>
              <a:rPr lang="ko-KR" altLang="en-US" dirty="0" smtClean="0"/>
              <a:t>변환 화면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l="20709" r="17163"/>
          <a:stretch/>
        </p:blipFill>
        <p:spPr>
          <a:xfrm>
            <a:off x="5250486" y="4289534"/>
            <a:ext cx="2500654" cy="8640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6657" y="5305674"/>
            <a:ext cx="2808312" cy="83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3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32656"/>
            <a:ext cx="2811357" cy="47727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424" y="5128847"/>
            <a:ext cx="3329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테스트용 트레이드 요청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.txt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14952" y="4440200"/>
            <a:ext cx="3329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트레이드 매칭 실패 화면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잘못된 파일명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733" y="778524"/>
            <a:ext cx="4572065" cy="366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2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237</Words>
  <Application>Microsoft Office PowerPoint</Application>
  <PresentationFormat>화면 슬라이드 쇼(4:3)</PresentationFormat>
  <Paragraphs>103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08서울남산체 EB</vt:lpstr>
      <vt:lpstr>맑은 고딕</vt:lpstr>
      <vt:lpstr>Arial</vt:lpstr>
      <vt:lpstr>Arial Black</vt:lpstr>
      <vt:lpstr>Office 테마</vt:lpstr>
      <vt:lpstr>KSADE</vt:lpstr>
      <vt:lpstr>What is KSADE?</vt:lpstr>
      <vt:lpstr>KSADE 운영방식</vt:lpstr>
      <vt:lpstr>PowerPoint 프레젠테이션</vt:lpstr>
      <vt:lpstr>Txt파일로 변환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jonghyun777@gmail.com</cp:lastModifiedBy>
  <cp:revision>67</cp:revision>
  <dcterms:created xsi:type="dcterms:W3CDTF">2018-06-07T10:46:07Z</dcterms:created>
  <dcterms:modified xsi:type="dcterms:W3CDTF">2018-06-23T07:59:41Z</dcterms:modified>
</cp:coreProperties>
</file>