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8" r:id="rId3"/>
    <p:sldId id="261" r:id="rId4"/>
    <p:sldId id="299" r:id="rId5"/>
    <p:sldId id="327" r:id="rId6"/>
    <p:sldId id="328" r:id="rId7"/>
    <p:sldId id="329" r:id="rId8"/>
    <p:sldId id="331" r:id="rId9"/>
    <p:sldId id="300" r:id="rId10"/>
    <p:sldId id="330" r:id="rId11"/>
    <p:sldId id="332" r:id="rId12"/>
    <p:sldId id="333" r:id="rId13"/>
    <p:sldId id="302" r:id="rId14"/>
    <p:sldId id="303" r:id="rId15"/>
    <p:sldId id="334" r:id="rId16"/>
    <p:sldId id="335" r:id="rId17"/>
    <p:sldId id="301" r:id="rId18"/>
    <p:sldId id="336" r:id="rId19"/>
    <p:sldId id="337" r:id="rId20"/>
    <p:sldId id="305" r:id="rId21"/>
    <p:sldId id="338" r:id="rId22"/>
    <p:sldId id="339" r:id="rId23"/>
    <p:sldId id="340" r:id="rId24"/>
    <p:sldId id="341" r:id="rId25"/>
    <p:sldId id="342" r:id="rId26"/>
    <p:sldId id="343" r:id="rId27"/>
    <p:sldId id="345" r:id="rId28"/>
    <p:sldId id="346" r:id="rId29"/>
    <p:sldId id="347" r:id="rId30"/>
    <p:sldId id="344" r:id="rId31"/>
    <p:sldId id="348" r:id="rId32"/>
    <p:sldId id="349" r:id="rId33"/>
    <p:sldId id="350" r:id="rId34"/>
    <p:sldId id="351" r:id="rId35"/>
    <p:sldId id="354" r:id="rId36"/>
    <p:sldId id="35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9/25/20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9/25/20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9/25/20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9/25/20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9/25/20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inkercad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inkercad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/>
          </a:bodyPr>
          <a:lstStyle/>
          <a:p>
            <a:r>
              <a:rPr lang="en-US" dirty="0"/>
              <a:t>Arduino programs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Arduino toolchain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Cross-compilation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Arduino sketches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Classes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Sketch structure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Pins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Input and output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Blink example</a:t>
            </a:r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 through encapsulation</a:t>
            </a:r>
          </a:p>
          <a:p>
            <a:r>
              <a:rPr lang="en-US" dirty="0"/>
              <a:t>Group together data and functions that are related</a:t>
            </a:r>
          </a:p>
          <a:p>
            <a:r>
              <a:rPr lang="en-US" dirty="0"/>
              <a:t>User-defined type is specific to an application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type has data (the number) and functions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+, -, *</a:t>
            </a:r>
            <a:r>
              <a:rPr lang="en-US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Specify and operate on 3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			point p1;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x1=0; y1=0;				p1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.setpoint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plot(x1,y1);				p1.plot();</a:t>
            </a:r>
          </a:p>
          <a:p>
            <a:endParaRPr lang="en-US" dirty="0"/>
          </a:p>
          <a:p>
            <a:r>
              <a:rPr lang="en-US" dirty="0"/>
              <a:t>All data contained in one objects</a:t>
            </a:r>
          </a:p>
          <a:p>
            <a:r>
              <a:rPr lang="en-US" dirty="0"/>
              <a:t>Reduced number of parameters</a:t>
            </a:r>
          </a:p>
          <a:p>
            <a:r>
              <a:rPr lang="en-US" dirty="0"/>
              <a:t>Point-specific functions are easily identified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X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old=m; m=v; return old;}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=7;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var.mf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 of a variable creates an object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operator used to access members</a:t>
            </a:r>
          </a:p>
          <a:p>
            <a:pPr lvl="1"/>
            <a:r>
              <a:rPr lang="en-US" dirty="0"/>
              <a:t>Data and functions</a:t>
            </a:r>
          </a:p>
          <a:p>
            <a:r>
              <a:rPr lang="en-US" dirty="0"/>
              <a:t>Functions can be defined inside the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libraries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We will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need to know much about classes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 define classes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use classes defined in libraries</a:t>
            </a:r>
          </a:p>
          <a:p>
            <a:r>
              <a:rPr lang="en-US" dirty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Ethernet.begin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(mac)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(speed);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Sketch structure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/>
              <a:t>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sketch does not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/>
              <a:t>function</a:t>
            </a:r>
          </a:p>
          <a:p>
            <a:r>
              <a:rPr lang="en-US" dirty="0"/>
              <a:t>Every sketch has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Executed once when Arduino is powered up</a:t>
            </a:r>
          </a:p>
          <a:p>
            <a:pPr lvl="1"/>
            <a:r>
              <a:rPr lang="en-US" dirty="0"/>
              <a:t>Used for initialization operations</a:t>
            </a:r>
          </a:p>
          <a:p>
            <a:pPr lvl="1"/>
            <a:r>
              <a:rPr lang="en-US" dirty="0"/>
              <a:t>Returns no value, takes no arguments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setup()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</a:t>
            </a:r>
            <a:r>
              <a:rPr lang="en-US" dirty="0"/>
              <a:t> function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sketch has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Executed iteratively as long as the Arduino is powered up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/>
              <a:t>starts executing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/>
              <a:t>has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/>
              <a:t>is the main program control flow</a:t>
            </a:r>
          </a:p>
          <a:p>
            <a:pPr lvl="1"/>
            <a:r>
              <a:rPr lang="en-US" dirty="0"/>
              <a:t>Returns no value, takes no arguments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loop()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Pins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Arduino toolchain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Pins are wires connected </a:t>
            </a:r>
            <a:br>
              <a:rPr lang="en-US" dirty="0"/>
            </a:br>
            <a:r>
              <a:rPr lang="en-US" dirty="0"/>
              <a:t>to the microcontroller</a:t>
            </a:r>
          </a:p>
          <a:p>
            <a:r>
              <a:rPr lang="en-US" dirty="0"/>
              <a:t>Pins are the interface </a:t>
            </a:r>
            <a:br>
              <a:rPr lang="en-US" dirty="0"/>
            </a:br>
            <a:r>
              <a:rPr lang="en-US" dirty="0"/>
              <a:t>of the microcontroller</a:t>
            </a:r>
          </a:p>
          <a:p>
            <a:r>
              <a:rPr lang="en-US" dirty="0"/>
              <a:t>Pin voltages are controlled </a:t>
            </a:r>
            <a:br>
              <a:rPr lang="en-US" dirty="0"/>
            </a:br>
            <a:r>
              <a:rPr lang="en-US" dirty="0"/>
              <a:t>by a sketch</a:t>
            </a:r>
          </a:p>
          <a:p>
            <a:r>
              <a:rPr lang="en-US" dirty="0"/>
              <a:t>Pin voltages can be read </a:t>
            </a:r>
            <a:br>
              <a:rPr lang="en-US" dirty="0"/>
            </a:br>
            <a:r>
              <a:rPr lang="en-US" dirty="0"/>
              <a:t>by a sketch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49" y="1793018"/>
            <a:ext cx="6096000" cy="4008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4835" y="1239020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I/O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6702" y="5793653"/>
            <a:ext cx="1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 inputs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127176" y="1608352"/>
            <a:ext cx="349526" cy="4255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965553" y="5446777"/>
            <a:ext cx="1" cy="35436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440168" y="2127504"/>
            <a:ext cx="3099816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33560" y="5133627"/>
            <a:ext cx="1106424" cy="31314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pins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pins are controlled </a:t>
            </a:r>
            <a:br>
              <a:rPr lang="en-US" dirty="0"/>
            </a:br>
            <a:r>
              <a:rPr lang="en-US" dirty="0"/>
              <a:t>by the Arduino</a:t>
            </a:r>
          </a:p>
          <a:p>
            <a:pPr lvl="1"/>
            <a:r>
              <a:rPr lang="en-US" dirty="0"/>
              <a:t>Voltage is determined</a:t>
            </a:r>
            <a:br>
              <a:rPr lang="en-US" dirty="0"/>
            </a:br>
            <a:r>
              <a:rPr lang="en-US" dirty="0"/>
              <a:t>by your sketch</a:t>
            </a:r>
          </a:p>
          <a:p>
            <a:pPr lvl="1"/>
            <a:r>
              <a:rPr lang="en-US" dirty="0"/>
              <a:t>Other components can be </a:t>
            </a:r>
            <a:br>
              <a:rPr lang="en-US" dirty="0"/>
            </a:br>
            <a:r>
              <a:rPr lang="en-US" dirty="0"/>
              <a:t>controlled through outputs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38" y="3341396"/>
            <a:ext cx="4585481" cy="3014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51" y="1282701"/>
            <a:ext cx="1181100" cy="1181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00" y="724499"/>
            <a:ext cx="1995297" cy="199529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9161645" y="2458893"/>
            <a:ext cx="725263" cy="95343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325746" y="2389238"/>
            <a:ext cx="1342885" cy="10200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51" y="1133330"/>
            <a:ext cx="1294103" cy="12941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8795654" y="2209852"/>
            <a:ext cx="118781" cy="119938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0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pins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pins are controlled </a:t>
            </a:r>
            <a:br>
              <a:rPr lang="en-US" dirty="0"/>
            </a:br>
            <a:r>
              <a:rPr lang="en-US" dirty="0"/>
              <a:t>by other components</a:t>
            </a:r>
          </a:p>
          <a:p>
            <a:pPr lvl="1"/>
            <a:r>
              <a:rPr lang="en-US" dirty="0"/>
              <a:t>Arduino reads the voltage </a:t>
            </a:r>
            <a:br>
              <a:rPr lang="en-US" dirty="0"/>
            </a:br>
            <a:r>
              <a:rPr lang="en-US" dirty="0"/>
              <a:t>on the pins</a:t>
            </a:r>
          </a:p>
          <a:p>
            <a:pPr lvl="1"/>
            <a:r>
              <a:rPr lang="en-US" dirty="0"/>
              <a:t>Allows it to respond </a:t>
            </a:r>
            <a:br>
              <a:rPr lang="en-US" dirty="0"/>
            </a:br>
            <a:r>
              <a:rPr lang="en-US" dirty="0"/>
              <a:t>to events and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0" y="1990255"/>
            <a:ext cx="4585481" cy="3014954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8540957" y="4804937"/>
            <a:ext cx="1120933" cy="49281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36" y="1027906"/>
            <a:ext cx="1178242" cy="1178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16" y="4968433"/>
            <a:ext cx="975481" cy="9754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39" y="5252569"/>
            <a:ext cx="1420542" cy="142054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7649308" y="4772801"/>
            <a:ext cx="597877" cy="81750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370277" y="1550041"/>
            <a:ext cx="1140998" cy="656107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2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vs. analog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pins are digital-only</a:t>
            </a:r>
          </a:p>
          <a:p>
            <a:pPr lvl="1"/>
            <a:r>
              <a:rPr lang="en-US" dirty="0"/>
              <a:t>Read digital input, write digital output</a:t>
            </a:r>
          </a:p>
          <a:p>
            <a:pPr lvl="1"/>
            <a:r>
              <a:rPr lang="en-US" dirty="0"/>
              <a:t>0 volts or 5 volts</a:t>
            </a:r>
          </a:p>
          <a:p>
            <a:r>
              <a:rPr lang="en-US" dirty="0"/>
              <a:t>Some pins can be analog inputs</a:t>
            </a:r>
          </a:p>
          <a:p>
            <a:pPr lvl="1"/>
            <a:r>
              <a:rPr lang="en-US" dirty="0"/>
              <a:t>Can read analog voltages on the pin</a:t>
            </a:r>
          </a:p>
          <a:p>
            <a:pPr lvl="1"/>
            <a:r>
              <a:rPr lang="en-US" dirty="0"/>
              <a:t>Useful for analog sensors</a:t>
            </a:r>
          </a:p>
          <a:p>
            <a:r>
              <a:rPr lang="en-US" dirty="0"/>
              <a:t>Analog-only pins are clearly labeled</a:t>
            </a:r>
          </a:p>
          <a:p>
            <a:r>
              <a:rPr lang="en-US" dirty="0"/>
              <a:t>No pins can generate an analog output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Input and output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(I/O)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allow access to the pins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(pin, mode)</a:t>
            </a:r>
          </a:p>
          <a:p>
            <a:r>
              <a:rPr lang="en-US" dirty="0"/>
              <a:t>Sets a pin to act as either an input or an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  <a:r>
              <a:rPr lang="en-US" dirty="0"/>
              <a:t> is the number of the pin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0-13</a:t>
            </a:r>
            <a:r>
              <a:rPr lang="en-US" dirty="0"/>
              <a:t> for the digital pins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A0-A5</a:t>
            </a:r>
            <a:r>
              <a:rPr lang="en-US" dirty="0"/>
              <a:t> for the analog pins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is the I/O mode the pin is set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INPUT, OUTPUT,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lang="en-US" dirty="0"/>
              <a:t> acts as input with reversed polarity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en-US" dirty="0"/>
              <a:t>Returns the state of an input pin</a:t>
            </a:r>
          </a:p>
          <a:p>
            <a:pPr lvl="1"/>
            <a:r>
              <a:rPr lang="en-US" dirty="0"/>
              <a:t>Returns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/>
              <a:t> (0 volts)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/>
              <a:t> is set to the state of digital pin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output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(pin, value)</a:t>
            </a:r>
          </a:p>
          <a:p>
            <a:pPr lvl="1"/>
            <a:r>
              <a:rPr lang="en-US" dirty="0"/>
              <a:t>Assigns the state of an output pin</a:t>
            </a:r>
          </a:p>
          <a:p>
            <a:pPr lvl="1"/>
            <a:r>
              <a:rPr lang="en-US" dirty="0"/>
              <a:t>Assigns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/>
              <a:t> (0 volts)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HIGH);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Digital pin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/>
              <a:t>is set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en-US" dirty="0"/>
              <a:t>Returns the state of an analog input pin</a:t>
            </a:r>
          </a:p>
          <a:p>
            <a:pPr lvl="1"/>
            <a:r>
              <a:rPr lang="en-US" dirty="0"/>
              <a:t>Returns an integer from 0 to 1023</a:t>
            </a:r>
          </a:p>
          <a:p>
            <a:pPr lvl="1"/>
            <a:r>
              <a:rPr lang="en-US" dirty="0"/>
              <a:t>0 for 0 volts, 1023 for 5 volts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(A3);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set to the voltage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A3 </a:t>
            </a:r>
            <a:r>
              <a:rPr lang="en-US" dirty="0"/>
              <a:t>(0 for 0 volts, 1023 for 5 volts)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pin must be an analog pin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Blink example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and upload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09899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&amp;</a:t>
            </a:r>
            <a:br>
              <a:rPr lang="en-US" dirty="0"/>
            </a:br>
            <a:r>
              <a:rPr lang="en-US" dirty="0"/>
              <a:t>transform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3030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16161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19292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 file creation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2515" y="3086104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16161" y="1601487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985130" y="3086104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5" y="4580561"/>
            <a:ext cx="2099772" cy="13806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596896" y="2798064"/>
            <a:ext cx="6958583" cy="1289304"/>
          </a:xfrm>
          <a:prstGeom prst="roundRect">
            <a:avLst>
              <a:gd name="adj" fmla="val 9575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직선 화살표 연결선 18"/>
          <p:cNvCxnSpPr>
            <a:stCxn id="14" idx="3"/>
            <a:endCxn id="7" idx="1"/>
          </p:cNvCxnSpPr>
          <p:nvPr/>
        </p:nvCxnSpPr>
        <p:spPr>
          <a:xfrm>
            <a:off x="2151185" y="3437796"/>
            <a:ext cx="85871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10" idx="1"/>
          </p:cNvCxnSpPr>
          <p:nvPr/>
        </p:nvCxnSpPr>
        <p:spPr>
          <a:xfrm>
            <a:off x="4378569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11" idx="1"/>
          </p:cNvCxnSpPr>
          <p:nvPr/>
        </p:nvCxnSpPr>
        <p:spPr>
          <a:xfrm>
            <a:off x="5981700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  <a:endCxn id="12" idx="1"/>
          </p:cNvCxnSpPr>
          <p:nvPr/>
        </p:nvCxnSpPr>
        <p:spPr>
          <a:xfrm>
            <a:off x="7584831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9187962" y="3437796"/>
            <a:ext cx="797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  <a:endCxn id="11" idx="0"/>
          </p:cNvCxnSpPr>
          <p:nvPr/>
        </p:nvCxnSpPr>
        <p:spPr>
          <a:xfrm>
            <a:off x="6900496" y="2304871"/>
            <a:ext cx="0" cy="78123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982200" y="4919169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</a:t>
            </a:r>
          </a:p>
        </p:txBody>
      </p:sp>
      <p:cxnSp>
        <p:nvCxnSpPr>
          <p:cNvPr id="42" name="직선 화살표 연결선 41"/>
          <p:cNvCxnSpPr>
            <a:stCxn id="16" idx="2"/>
            <a:endCxn id="41" idx="0"/>
          </p:cNvCxnSpPr>
          <p:nvPr/>
        </p:nvCxnSpPr>
        <p:spPr>
          <a:xfrm flipH="1">
            <a:off x="10666535" y="3789488"/>
            <a:ext cx="2930" cy="112968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1"/>
            <a:endCxn id="17" idx="3"/>
          </p:cNvCxnSpPr>
          <p:nvPr/>
        </p:nvCxnSpPr>
        <p:spPr>
          <a:xfrm flipH="1">
            <a:off x="7397137" y="5270861"/>
            <a:ext cx="25850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delay(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Pauses the program for </a:t>
            </a:r>
            <a:r>
              <a:rPr lang="en-US" dirty="0" err="1"/>
              <a:t>msec</a:t>
            </a:r>
            <a:r>
              <a:rPr lang="en-US" dirty="0"/>
              <a:t> milliseconds</a:t>
            </a:r>
          </a:p>
          <a:p>
            <a:pPr lvl="1"/>
            <a:r>
              <a:rPr lang="en-US" dirty="0"/>
              <a:t>Useful for human interaction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HIGH);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(3,LOW);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Pin 3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for 1 second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Blink is the generic simple example for embedded systems</a:t>
            </a:r>
          </a:p>
          <a:p>
            <a:pPr lvl="1"/>
            <a:r>
              <a:rPr lang="en-US" dirty="0"/>
              <a:t>Like “hello, world”</a:t>
            </a:r>
          </a:p>
          <a:p>
            <a:r>
              <a:rPr lang="en-US" dirty="0"/>
              <a:t>File</a:t>
            </a:r>
            <a:r>
              <a:rPr lang="en-US" dirty="0">
                <a:sym typeface="Wingdings" panose="05000000000000000000" pitchFamily="2" charset="2"/>
              </a:rPr>
              <a:t>Examples01.BasicBlink</a:t>
            </a:r>
          </a:p>
          <a:p>
            <a:r>
              <a:rPr lang="en-US" dirty="0">
                <a:sym typeface="Wingdings" panose="05000000000000000000" pitchFamily="2" charset="2"/>
              </a:rPr>
              <a:t>Causes an LED to blink</a:t>
            </a:r>
          </a:p>
          <a:p>
            <a:r>
              <a:rPr lang="en-US" dirty="0">
                <a:sym typeface="Wingdings" panose="05000000000000000000" pitchFamily="2" charset="2"/>
              </a:rPr>
              <a:t>LED is built-in, so no wiring required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9" y="3586195"/>
            <a:ext cx="4076748" cy="2680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1792" y="2995520"/>
            <a:ext cx="224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 to pin 13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448732" y="3364852"/>
            <a:ext cx="160225" cy="7619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290560" y="4160211"/>
            <a:ext cx="414528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sketch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delay(1000);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51" y="1170431"/>
            <a:ext cx="4290449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 detection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Tinkercad</a:t>
            </a:r>
            <a:r>
              <a:rPr lang="en-US" dirty="0"/>
              <a:t>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http://tinkercad.com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log-in.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Go to Circuits and click “Create new circuit” button.</a:t>
            </a:r>
          </a:p>
          <a:p>
            <a:r>
              <a:rPr lang="en-US" dirty="0"/>
              <a:t>Drag-and-drop the State change detection example from “</a:t>
            </a:r>
            <a:r>
              <a:rPr lang="en-US" dirty="0" err="1"/>
              <a:t>Arduino”</a:t>
            </a:r>
            <a:r>
              <a:rPr lang="en-US" dirty="0" err="1">
                <a:sym typeface="Wingdings" panose="05000000000000000000" pitchFamily="2" charset="2"/>
              </a:rPr>
              <a:t>”State</a:t>
            </a:r>
            <a:r>
              <a:rPr lang="en-US" dirty="0">
                <a:sym typeface="Wingdings" panose="05000000000000000000" pitchFamily="2" charset="2"/>
              </a:rPr>
              <a:t> change detection”.</a:t>
            </a:r>
          </a:p>
          <a:p>
            <a:r>
              <a:rPr lang="en-US" dirty="0">
                <a:sym typeface="Wingdings" panose="05000000000000000000" pitchFamily="2" charset="2"/>
              </a:rPr>
              <a:t>Examine the code and guess what it does.</a:t>
            </a:r>
          </a:p>
          <a:p>
            <a:r>
              <a:rPr lang="en-US" dirty="0">
                <a:sym typeface="Wingdings" panose="05000000000000000000" pitchFamily="2" charset="2"/>
              </a:rPr>
              <a:t>Start simulation to check if your guess was correct.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counts the number of button press and turns on the built-in LED at every 4 presses.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Tinkercad</a:t>
            </a:r>
            <a:r>
              <a:rPr lang="en-US" dirty="0"/>
              <a:t>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http://tinkercad.com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log-in.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Go to Circuits and click “Create new circuit” button.</a:t>
            </a:r>
          </a:p>
          <a:p>
            <a:r>
              <a:rPr lang="en-US" dirty="0"/>
              <a:t>Drag-and-drop the </a:t>
            </a:r>
            <a:r>
              <a:rPr lang="en-US" dirty="0" err="1"/>
              <a:t>Neopixel</a:t>
            </a:r>
            <a:r>
              <a:rPr lang="en-US" dirty="0"/>
              <a:t> example from “Arduino”</a:t>
            </a:r>
            <a:r>
              <a:rPr lang="en-US" dirty="0">
                <a:sym typeface="Wingdings" panose="05000000000000000000" pitchFamily="2" charset="2"/>
              </a:rPr>
              <a:t>”</a:t>
            </a:r>
            <a:r>
              <a:rPr lang="en-US" dirty="0" err="1">
                <a:sym typeface="Wingdings" panose="05000000000000000000" pitchFamily="2" charset="2"/>
              </a:rPr>
              <a:t>Neopixel</a:t>
            </a:r>
            <a:r>
              <a:rPr lang="en-US" dirty="0">
                <a:sym typeface="Wingdings" panose="05000000000000000000" pitchFamily="2" charset="2"/>
              </a:rPr>
              <a:t>”.</a:t>
            </a:r>
          </a:p>
          <a:p>
            <a:r>
              <a:rPr lang="en-US" dirty="0">
                <a:sym typeface="Wingdings" panose="05000000000000000000" pitchFamily="2" charset="2"/>
              </a:rPr>
              <a:t>Examine the code and guess what it does.</a:t>
            </a:r>
          </a:p>
          <a:p>
            <a:r>
              <a:rPr lang="en-US" dirty="0">
                <a:sym typeface="Wingdings" panose="05000000000000000000" pitchFamily="2" charset="2"/>
              </a:rPr>
              <a:t>Start simulation to check if your guess was correct.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sequentially turns on the </a:t>
            </a:r>
            <a:r>
              <a:rPr lang="en-US" dirty="0" err="1">
                <a:sym typeface="Wingdings" panose="05000000000000000000" pitchFamily="2" charset="2"/>
              </a:rPr>
              <a:t>Neopixel</a:t>
            </a:r>
            <a:r>
              <a:rPr lang="en-US" dirty="0">
                <a:sym typeface="Wingdings" panose="05000000000000000000" pitchFamily="2" charset="2"/>
              </a:rPr>
              <a:t> LEDs with randomly varying colors.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with a button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“State change detection” and “</a:t>
            </a:r>
            <a:r>
              <a:rPr lang="en-US" dirty="0" err="1"/>
              <a:t>Neopixel</a:t>
            </a:r>
            <a:r>
              <a:rPr lang="en-US" dirty="0"/>
              <a:t>” to have your simulator do the following.</a:t>
            </a:r>
          </a:p>
          <a:p>
            <a:pPr lvl="1"/>
            <a:r>
              <a:rPr lang="en-US" dirty="0"/>
              <a:t>When your Arduino is turned on, the </a:t>
            </a:r>
            <a:r>
              <a:rPr lang="en-US" dirty="0" err="1"/>
              <a:t>Neopixel</a:t>
            </a:r>
            <a:r>
              <a:rPr lang="en-US" dirty="0"/>
              <a:t> is sequentially turned on with random colors.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color changes when the number of button press increases (that is when the button status changes from “Released” to “Pushed”).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and transform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program files are combined into one</a:t>
            </a:r>
          </a:p>
          <a:p>
            <a:r>
              <a:rPr lang="en-US" dirty="0"/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/>
              <a:t>is added to reference basic Arduino libraries</a:t>
            </a:r>
          </a:p>
          <a:p>
            <a:r>
              <a:rPr lang="en-US" dirty="0"/>
              <a:t>Function prototypes are added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function is created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Cross-compilation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avr-gcc</a:t>
            </a:r>
            <a:r>
              <a:rPr lang="en-US" dirty="0"/>
              <a:t> is invoked to cross-compile the code</a:t>
            </a:r>
          </a:p>
          <a:p>
            <a:r>
              <a:rPr lang="en-US" dirty="0"/>
              <a:t>Resulting code executes on AVR, not on Intel</a:t>
            </a:r>
          </a:p>
          <a:p>
            <a:r>
              <a:rPr lang="en-US" dirty="0"/>
              <a:t>Generates an object file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/>
              <a:t>) </a:t>
            </a:r>
          </a:p>
          <a:p>
            <a:r>
              <a:rPr lang="en-US" dirty="0"/>
              <a:t>Object file is linked to Arduino library functions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file creation and programming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Avr-objcopy</a:t>
            </a:r>
            <a:r>
              <a:rPr lang="en-US" dirty="0"/>
              <a:t> is invoked to change the format of the executable file</a:t>
            </a:r>
          </a:p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.hex </a:t>
            </a:r>
            <a:r>
              <a:rPr lang="en-US" dirty="0"/>
              <a:t>file is generated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.elf </a:t>
            </a:r>
            <a:r>
              <a:rPr lang="en-US" dirty="0"/>
              <a:t>file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Arduino sketches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programs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program is called a sketch</a:t>
            </a:r>
          </a:p>
          <a:p>
            <a:r>
              <a:rPr lang="en-US" dirty="0">
                <a:cs typeface="Courier New" panose="02070309020205020404" pitchFamily="49" charset="0"/>
              </a:rPr>
              <a:t>C++ program using Arduino library functions</a:t>
            </a:r>
          </a:p>
          <a:p>
            <a:r>
              <a:rPr lang="en-US" dirty="0">
                <a:cs typeface="Courier New" panose="02070309020205020404" pitchFamily="49" charset="0"/>
              </a:rPr>
              <a:t>C++ is a superset of 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 C programs are legal C++</a:t>
            </a:r>
          </a:p>
          <a:p>
            <a:r>
              <a:rPr lang="en-US" dirty="0">
                <a:cs typeface="Courier New" panose="02070309020205020404" pitchFamily="49" charset="0"/>
              </a:rPr>
              <a:t>C++ also includes classes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1250</Words>
  <Application>Microsoft Macintosh PowerPoint</Application>
  <PresentationFormat>Widescreen</PresentationFormat>
  <Paragraphs>248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테마</vt:lpstr>
      <vt:lpstr>Arduino programs</vt:lpstr>
      <vt:lpstr>Arduino toolchain</vt:lpstr>
      <vt:lpstr>Verify and upload</vt:lpstr>
      <vt:lpstr>Combine and transform</vt:lpstr>
      <vt:lpstr>Cross-compilation</vt:lpstr>
      <vt:lpstr>Compile and link</vt:lpstr>
      <vt:lpstr>Hex file creation and programming</vt:lpstr>
      <vt:lpstr>Arduino sketches</vt:lpstr>
      <vt:lpstr>Arduino programs</vt:lpstr>
      <vt:lpstr>Object-oriented programming</vt:lpstr>
      <vt:lpstr>Encapsulation example</vt:lpstr>
      <vt:lpstr>Classes</vt:lpstr>
      <vt:lpstr>Classes and members</vt:lpstr>
      <vt:lpstr>Classes and members</vt:lpstr>
      <vt:lpstr>Classes in libraries</vt:lpstr>
      <vt:lpstr>Sketch structure</vt:lpstr>
      <vt:lpstr>setup() function</vt:lpstr>
      <vt:lpstr>loop() function</vt:lpstr>
      <vt:lpstr>Pins</vt:lpstr>
      <vt:lpstr>Pins</vt:lpstr>
      <vt:lpstr>Output pins</vt:lpstr>
      <vt:lpstr>Input pins</vt:lpstr>
      <vt:lpstr>Digital vs. analog</vt:lpstr>
      <vt:lpstr>Input and output</vt:lpstr>
      <vt:lpstr>Input/output (I/O)</vt:lpstr>
      <vt:lpstr>Digital input</vt:lpstr>
      <vt:lpstr>Digital output</vt:lpstr>
      <vt:lpstr>Analog input</vt:lpstr>
      <vt:lpstr>Blink example</vt:lpstr>
      <vt:lpstr>Delay</vt:lpstr>
      <vt:lpstr>Blink example</vt:lpstr>
      <vt:lpstr>Blink sketch</vt:lpstr>
      <vt:lpstr>Lab</vt:lpstr>
      <vt:lpstr>State change detection example</vt:lpstr>
      <vt:lpstr>Neopixel example</vt:lpstr>
      <vt:lpstr>Neopixel with a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김종한</cp:lastModifiedBy>
  <cp:revision>67</cp:revision>
  <dcterms:created xsi:type="dcterms:W3CDTF">2018-08-20T00:06:44Z</dcterms:created>
  <dcterms:modified xsi:type="dcterms:W3CDTF">2020-09-25T05:50:30Z</dcterms:modified>
</cp:coreProperties>
</file>