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8" r:id="rId3"/>
    <p:sldId id="261" r:id="rId4"/>
    <p:sldId id="299" r:id="rId5"/>
    <p:sldId id="300" r:id="rId6"/>
    <p:sldId id="302" r:id="rId7"/>
    <p:sldId id="303" r:id="rId8"/>
    <p:sldId id="304" r:id="rId9"/>
    <p:sldId id="301" r:id="rId10"/>
    <p:sldId id="305" r:id="rId11"/>
    <p:sldId id="306" r:id="rId12"/>
    <p:sldId id="311" r:id="rId13"/>
    <p:sldId id="320" r:id="rId14"/>
    <p:sldId id="321" r:id="rId15"/>
    <p:sldId id="307" r:id="rId16"/>
    <p:sldId id="308" r:id="rId17"/>
    <p:sldId id="309" r:id="rId18"/>
    <p:sldId id="312" r:id="rId19"/>
    <p:sldId id="310" r:id="rId20"/>
    <p:sldId id="313" r:id="rId21"/>
    <p:sldId id="314" r:id="rId22"/>
    <p:sldId id="315" r:id="rId23"/>
    <p:sldId id="316" r:id="rId24"/>
    <p:sldId id="317" r:id="rId25"/>
    <p:sldId id="318" r:id="rId26"/>
    <p:sldId id="322" r:id="rId27"/>
    <p:sldId id="323" r:id="rId28"/>
    <p:sldId id="324" r:id="rId29"/>
    <p:sldId id="319" r:id="rId30"/>
    <p:sldId id="325" r:id="rId31"/>
    <p:sldId id="326" r:id="rId32"/>
    <p:sldId id="328" r:id="rId33"/>
    <p:sldId id="329" r:id="rId34"/>
    <p:sldId id="33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BBAA3-9624-40DF-B78C-5CA3C9E9589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7363-AD18-4D7E-BA27-97045CF4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90B6-A6AE-4299-9E16-4066EE7EFB70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83E5-41BD-4B21-9BAB-07DAF9192C84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C4BD-F5C5-4B14-AE6E-3E20152BD19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0C72-5321-4B17-9827-6BEB7956FD2B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745-C9E3-4E47-9399-E67572D09D5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629E-F318-4B53-8480-C9C5158FF962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3C27-5B3C-463E-87DA-04CD1E8CFC15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9744-31F7-496B-AB9F-3E5856C773F0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39DA-6325-400F-A103-B2A329B4EB4F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60C4-0E41-4616-97AE-ED171F0803BE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60D-B8E6-4692-8630-AE9F125183E2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2366-FCB1-4044-B924-79586899EC9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270247" y="2414016"/>
            <a:ext cx="4566021" cy="377647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Getting started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Variables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Basic C operators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Conditionals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Loops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Functions</a:t>
            </a:r>
          </a:p>
          <a:p>
            <a:pPr algn="l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type qualifiers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built-in types, different sizes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Type qualifiers exist: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short, long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 is 8 bits on all platforms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6699"/>
              </p:ext>
            </p:extLst>
          </p:nvPr>
        </p:nvGraphicFramePr>
        <p:xfrm>
          <a:off x="1645138" y="2346246"/>
          <a:ext cx="59074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068">
                  <a:extLst>
                    <a:ext uri="{9D8B030D-6E8A-4147-A177-3AD203B41FA5}">
                      <a16:colId xmlns:a16="http://schemas.microsoft.com/office/drawing/2014/main" val="4257724463"/>
                    </a:ext>
                  </a:extLst>
                </a:gridCol>
                <a:gridCol w="2204105">
                  <a:extLst>
                    <a:ext uri="{9D8B030D-6E8A-4147-A177-3AD203B41FA5}">
                      <a16:colId xmlns:a16="http://schemas.microsoft.com/office/drawing/2014/main" val="2567843393"/>
                    </a:ext>
                  </a:extLst>
                </a:gridCol>
                <a:gridCol w="2352280">
                  <a:extLst>
                    <a:ext uri="{9D8B030D-6E8A-4147-A177-3AD203B41FA5}">
                      <a16:colId xmlns:a16="http://schemas.microsoft.com/office/drawing/2014/main" val="2414955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5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bit 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Typically, word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9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float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bits,</a:t>
                      </a:r>
                      <a:r>
                        <a:rPr lang="en-US" baseline="0" dirty="0" smtClean="0"/>
                        <a:t> typical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</a:t>
                      </a:r>
                      <a:r>
                        <a:rPr lang="en-US" baseline="0" dirty="0" smtClean="0"/>
                        <a:t> 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3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64, 128 bits, typical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precision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3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1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visible characters</a:t>
            </a:r>
          </a:p>
          <a:p>
            <a:r>
              <a:rPr lang="en-US" dirty="0" smtClean="0"/>
              <a:t>Must start with a non-numerical character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testval2 	(O)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2testval 	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 C language keywords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if, else, while	(X)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#define compiler directive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ANSWER 42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Any instance of the string is substituted at compile time</a:t>
            </a:r>
          </a:p>
          <a:p>
            <a:r>
              <a:rPr lang="en-US" dirty="0" smtClean="0"/>
              <a:t>Character constants</a:t>
            </a:r>
          </a:p>
          <a:p>
            <a:pPr lvl="1"/>
            <a:r>
              <a:rPr lang="en-US" dirty="0" smtClean="0"/>
              <a:t>Written as a single character in single quotes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TERMINATOR ‘x’</a:t>
            </a:r>
          </a:p>
          <a:p>
            <a:pPr lvl="1"/>
            <a:r>
              <a:rPr lang="en-US" dirty="0" smtClean="0"/>
              <a:t>Integer equal to the ASCII value of the character</a:t>
            </a:r>
          </a:p>
          <a:p>
            <a:pPr lvl="1"/>
            <a:r>
              <a:rPr lang="en-US" dirty="0" smtClean="0"/>
              <a:t>Some characters are not easy to represent (i.e., bell)</a:t>
            </a:r>
            <a:endParaRPr lang="en-US" dirty="0"/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 variable is global if it is defined outside of any function</a:t>
            </a:r>
          </a:p>
          <a:p>
            <a:r>
              <a:rPr lang="en-US" dirty="0" smtClean="0"/>
              <a:t>A global variable must be declared as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 smtClean="0"/>
              <a:t> in any function using 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dirty="0" smtClean="0"/>
              <a:t> not needed if global declaration is before the function</a:t>
            </a:r>
          </a:p>
          <a:p>
            <a:r>
              <a:rPr lang="en-US" dirty="0" smtClean="0"/>
              <a:t>Variables can be global across files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Globals</a:t>
            </a:r>
            <a:r>
              <a:rPr lang="en-US" dirty="0" smtClean="0"/>
              <a:t> can be dangerous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foo() {				void bar 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extern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    extern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	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–c;		    x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*… 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						    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					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Global variables can propagate bugs</a:t>
            </a:r>
          </a:p>
          <a:p>
            <a:pPr lvl="1"/>
            <a:r>
              <a:rPr lang="en-US" dirty="0" smtClean="0"/>
              <a:t>Bug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smtClean="0"/>
              <a:t> can cause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 smtClean="0"/>
              <a:t> to crash</a:t>
            </a:r>
          </a:p>
          <a:p>
            <a:r>
              <a:rPr lang="en-US" dirty="0" smtClean="0"/>
              <a:t>Debugging can become harder</a:t>
            </a:r>
          </a:p>
          <a:p>
            <a:r>
              <a:rPr lang="en-US" dirty="0" smtClean="0"/>
              <a:t>Reduce modularity of the code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 C operators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Arithmetic/Relational operators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(addition)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dirty="0" smtClean="0"/>
              <a:t> (subtraction)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</a:t>
            </a:r>
            <a:r>
              <a:rPr lang="en-US" dirty="0" smtClean="0"/>
              <a:t> (multiplication</a:t>
            </a:r>
            <a:r>
              <a:rPr lang="en-US" dirty="0"/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/</a:t>
            </a:r>
            <a:r>
              <a:rPr lang="en-US" dirty="0" smtClean="0"/>
              <a:t> (division</a:t>
            </a:r>
            <a:r>
              <a:rPr lang="en-US" dirty="0"/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/>
              <a:t> is the modulo operator, division remainder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9 % 2 =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9 % 3 =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smtClean="0"/>
              <a:t> (increment)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en-US" dirty="0"/>
              <a:t> </a:t>
            </a:r>
            <a:r>
              <a:rPr lang="en-US" dirty="0" smtClean="0"/>
              <a:t>(decrement)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==, &lt;, &gt;, &lt;=, &gt;=, !=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(x&lt;5) …	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 smtClean="0"/>
              <a:t>Treat arguments as 1-bit binary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is FALSE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!0 is TRUE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 (A==1) &amp;&amp; !B )</a:t>
            </a:r>
          </a:p>
          <a:p>
            <a:pPr lvl="1"/>
            <a:r>
              <a:rPr lang="en-US" dirty="0" smtClean="0">
                <a:latin typeface="+mj-lt"/>
              </a:rPr>
              <a:t>The above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j-lt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+mj-lt"/>
              </a:rPr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Conditionals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</a:t>
            </a:r>
            <a:r>
              <a:rPr lang="en-US" i="1" dirty="0" smtClean="0">
                <a:cs typeface="Courier New" panose="02070309020205020404" pitchFamily="49" charset="0"/>
              </a:rPr>
              <a:t>expression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		if (</a:t>
            </a:r>
            <a:r>
              <a:rPr lang="en-US" i="1" dirty="0" smtClean="0">
                <a:cs typeface="Courier New" panose="02070309020205020404" pitchFamily="49" charset="0"/>
              </a:rPr>
              <a:t>expr1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cs typeface="Courier New" panose="02070309020205020404" pitchFamily="49" charset="0"/>
              </a:rPr>
              <a:t>statement1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i="1" dirty="0" smtClean="0">
                <a:cs typeface="Courier New" panose="02070309020205020404" pitchFamily="49" charset="0"/>
              </a:rPr>
              <a:t>state1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						else if (</a:t>
            </a:r>
            <a:r>
              <a:rPr lang="en-US" i="1" dirty="0" smtClean="0">
                <a:cs typeface="Courier New" panose="02070309020205020404" pitchFamily="49" charset="0"/>
              </a:rPr>
              <a:t>expr2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cs typeface="Courier New" panose="02070309020205020404" pitchFamily="49" charset="0"/>
              </a:rPr>
              <a:t>statement2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i="1" dirty="0" smtClean="0">
                <a:cs typeface="Courier New" panose="02070309020205020404" pitchFamily="49" charset="0"/>
              </a:rPr>
              <a:t>state2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i="1" dirty="0" smtClean="0">
                <a:cs typeface="Courier New" panose="02070309020205020404" pitchFamily="49" charset="0"/>
              </a:rPr>
              <a:t>state3</a:t>
            </a:r>
            <a:endParaRPr lang="en-US" i="1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/>
              <a:t> is optional</a:t>
            </a:r>
          </a:p>
          <a:p>
            <a:r>
              <a:rPr lang="en-US" i="1" dirty="0"/>
              <a:t>e</a:t>
            </a:r>
            <a:r>
              <a:rPr lang="en-US" i="1" dirty="0" smtClean="0"/>
              <a:t>xpression </a:t>
            </a:r>
            <a:r>
              <a:rPr lang="en-US" dirty="0" smtClean="0"/>
              <a:t>is evaluated</a:t>
            </a:r>
          </a:p>
          <a:p>
            <a:pPr lvl="1"/>
            <a:r>
              <a:rPr lang="en-US" dirty="0" smtClean="0"/>
              <a:t>Execute </a:t>
            </a:r>
            <a:r>
              <a:rPr lang="en-US" i="1" dirty="0" smtClean="0"/>
              <a:t>statement1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i="1" dirty="0" smtClean="0"/>
              <a:t>statement2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i="1" dirty="0"/>
              <a:t>e</a:t>
            </a:r>
            <a:r>
              <a:rPr lang="en-US" i="1" dirty="0" smtClean="0"/>
              <a:t>xpr2</a:t>
            </a:r>
            <a:r>
              <a:rPr lang="en-US" dirty="0" smtClean="0"/>
              <a:t> evaluated if </a:t>
            </a:r>
            <a:r>
              <a:rPr lang="en-US" i="1" dirty="0" smtClean="0"/>
              <a:t>expr1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Getting started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(x==1)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(“Correct”);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(“Incorrect”);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en-US" i="1" dirty="0" smtClean="0">
                <a:cs typeface="Courier New" panose="02070309020205020404" pitchFamily="49" charset="0"/>
              </a:rPr>
              <a:t>expression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i="1" dirty="0" smtClean="0">
                <a:cs typeface="Courier New" panose="02070309020205020404" pitchFamily="49" charset="0"/>
              </a:rPr>
              <a:t>condition1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i="1" dirty="0" smtClean="0">
                <a:cs typeface="Courier New" panose="02070309020205020404" pitchFamily="49" charset="0"/>
              </a:rPr>
              <a:t>statement1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i="1" dirty="0" smtClean="0">
                <a:cs typeface="Courier New" panose="02070309020205020404" pitchFamily="49" charset="0"/>
              </a:rPr>
              <a:t>condition2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cs typeface="Courier New" panose="02070309020205020404" pitchFamily="49" charset="0"/>
              </a:rPr>
              <a:t>statement2</a:t>
            </a:r>
            <a:endParaRPr lang="en-US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default:	</a:t>
            </a:r>
            <a:r>
              <a:rPr lang="en-US" i="1" dirty="0" smtClean="0">
                <a:cs typeface="Courier New" panose="02070309020205020404" pitchFamily="49" charset="0"/>
              </a:rPr>
              <a:t>statement3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i="1" dirty="0" smtClean="0"/>
              <a:t>expression </a:t>
            </a:r>
            <a:r>
              <a:rPr lang="en-US" dirty="0"/>
              <a:t>is </a:t>
            </a:r>
            <a:r>
              <a:rPr lang="en-US" dirty="0" smtClean="0"/>
              <a:t>evaluated, compared to </a:t>
            </a:r>
            <a:r>
              <a:rPr lang="en-US" i="1" dirty="0" smtClean="0"/>
              <a:t>conditions</a:t>
            </a:r>
          </a:p>
          <a:p>
            <a:r>
              <a:rPr lang="en-US" i="1" dirty="0"/>
              <a:t>s</a:t>
            </a:r>
            <a:r>
              <a:rPr lang="en-US" i="1" dirty="0" smtClean="0"/>
              <a:t>tatements</a:t>
            </a:r>
            <a:r>
              <a:rPr lang="en-US" dirty="0" smtClean="0"/>
              <a:t> corresponding to the first matching </a:t>
            </a:r>
            <a:r>
              <a:rPr lang="en-US" i="1" dirty="0" smtClean="0"/>
              <a:t>conditions</a:t>
            </a:r>
            <a:r>
              <a:rPr lang="en-US" dirty="0" smtClean="0"/>
              <a:t> are executed</a:t>
            </a:r>
          </a:p>
          <a:p>
            <a:r>
              <a:rPr lang="en-US" i="1" dirty="0" smtClean="0">
                <a:latin typeface="Courier New" panose="02070309020205020404" pitchFamily="49" charset="0"/>
                <a:ea typeface="08서울남산체 B" panose="02020603020101020101" pitchFamily="18" charset="-127"/>
                <a:cs typeface="Courier New" panose="02070309020205020404" pitchFamily="49" charset="0"/>
              </a:rPr>
              <a:t>default </a:t>
            </a:r>
            <a:r>
              <a:rPr lang="en-US" i="1" dirty="0" smtClean="0"/>
              <a:t>is optional</a:t>
            </a:r>
            <a:endParaRPr lang="en-US" i="1" dirty="0"/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in a switch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y=1;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y=2;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2: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y=3;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Without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 statement, the case will not end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x==0</a:t>
            </a:r>
            <a:r>
              <a:rPr lang="en-US" dirty="0" smtClean="0"/>
              <a:t> then both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y=1;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y=2;</a:t>
            </a:r>
            <a:r>
              <a:rPr lang="en-US" dirty="0" smtClean="0"/>
              <a:t> are executed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Loops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(expr1; expr2; expr3)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Initialization and increment are built into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and do-while loops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xpr1;					expr1;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(expr2) {			do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				statement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expr3;					expr3;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					} while (expr2);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Condition checked at the top of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Condition checked at the bottom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dirty="0" smtClean="0"/>
              <a:t> loop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&lt;3)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Three passes through the loop;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=0,1,2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Exits loop when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built into the for statement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Initialization: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Termination: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&lt;3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Step: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(x&gt;5) {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(x&gt;5)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y++;						y++;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(y&lt;3) break;		if (y&lt;3) continue;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x++;						x++;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					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 jumps to the end of a loop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 smtClean="0"/>
              <a:t> </a:t>
            </a:r>
            <a:r>
              <a:rPr lang="en-US" dirty="0"/>
              <a:t>jumps to the </a:t>
            </a:r>
            <a:r>
              <a:rPr lang="en-US" dirty="0" smtClean="0"/>
              <a:t>next iteration of a loop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(“hello, world\n”);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Prints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  <a:r>
              <a:rPr lang="en-US" dirty="0" smtClean="0"/>
              <a:t>” to the screen</a:t>
            </a:r>
          </a:p>
          <a:p>
            <a:r>
              <a:rPr lang="en-US" dirty="0" smtClean="0"/>
              <a:t>Type this in with a text editor and save it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{		// function definition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temp;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= a +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temp;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”,x);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foo(2,3);				// function call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Functions can replace groups of instructions</a:t>
            </a:r>
          </a:p>
          <a:p>
            <a:r>
              <a:rPr lang="en-US" dirty="0" smtClean="0"/>
              <a:t>Data can be passed to functions as arguments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 value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		// function definition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a + b;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x;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foo(2,3));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function call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Functions can </a:t>
            </a:r>
            <a:r>
              <a:rPr lang="en-US" dirty="0" smtClean="0"/>
              <a:t>return a value to the caller</a:t>
            </a:r>
            <a:endParaRPr lang="en-US" dirty="0"/>
          </a:p>
          <a:p>
            <a:r>
              <a:rPr lang="en-US" dirty="0" smtClean="0"/>
              <a:t>The type of the return value must be declared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</a:t>
            </a:r>
            <a:r>
              <a:rPr lang="en-US" dirty="0" smtClean="0"/>
              <a:t>example extended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back to the Blink example.</a:t>
            </a:r>
          </a:p>
          <a:p>
            <a:r>
              <a:rPr lang="en-US" dirty="0" smtClean="0"/>
              <a:t>Write a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blink_n_times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hich turns the on-board LED </a:t>
            </a:r>
            <a:br>
              <a:rPr lang="en-US" dirty="0" smtClean="0"/>
            </a:br>
            <a:r>
              <a:rPr lang="en-US" dirty="0" smtClean="0"/>
              <a:t>on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 smtClean="0"/>
              <a:t> milliseconds and </a:t>
            </a:r>
            <a:br>
              <a:rPr lang="en-US" dirty="0" smtClean="0"/>
            </a:br>
            <a:r>
              <a:rPr lang="en-US" dirty="0" smtClean="0"/>
              <a:t>off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 smtClean="0"/>
              <a:t> milliseconds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times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</a:t>
            </a:r>
            <a:r>
              <a:rPr lang="en-US" dirty="0" smtClean="0"/>
              <a:t>example extended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loops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blink_n_times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loop()</a:t>
            </a:r>
            <a:r>
              <a:rPr lang="en-US" dirty="0" smtClean="0"/>
              <a:t> to have your Arduino repeat the following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6685"/>
              </p:ext>
            </p:extLst>
          </p:nvPr>
        </p:nvGraphicFramePr>
        <p:xfrm>
          <a:off x="1545124" y="4535488"/>
          <a:ext cx="546881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3602">
                  <a:extLst>
                    <a:ext uri="{9D8B030D-6E8A-4147-A177-3AD203B41FA5}">
                      <a16:colId xmlns:a16="http://schemas.microsoft.com/office/drawing/2014/main" val="1283018912"/>
                    </a:ext>
                  </a:extLst>
                </a:gridCol>
                <a:gridCol w="683602">
                  <a:extLst>
                    <a:ext uri="{9D8B030D-6E8A-4147-A177-3AD203B41FA5}">
                      <a16:colId xmlns:a16="http://schemas.microsoft.com/office/drawing/2014/main" val="3544351998"/>
                    </a:ext>
                  </a:extLst>
                </a:gridCol>
                <a:gridCol w="683602">
                  <a:extLst>
                    <a:ext uri="{9D8B030D-6E8A-4147-A177-3AD203B41FA5}">
                      <a16:colId xmlns:a16="http://schemas.microsoft.com/office/drawing/2014/main" val="4101697562"/>
                    </a:ext>
                  </a:extLst>
                </a:gridCol>
                <a:gridCol w="683602">
                  <a:extLst>
                    <a:ext uri="{9D8B030D-6E8A-4147-A177-3AD203B41FA5}">
                      <a16:colId xmlns:a16="http://schemas.microsoft.com/office/drawing/2014/main" val="2723592871"/>
                    </a:ext>
                  </a:extLst>
                </a:gridCol>
                <a:gridCol w="683602">
                  <a:extLst>
                    <a:ext uri="{9D8B030D-6E8A-4147-A177-3AD203B41FA5}">
                      <a16:colId xmlns:a16="http://schemas.microsoft.com/office/drawing/2014/main" val="332011805"/>
                    </a:ext>
                  </a:extLst>
                </a:gridCol>
                <a:gridCol w="683602">
                  <a:extLst>
                    <a:ext uri="{9D8B030D-6E8A-4147-A177-3AD203B41FA5}">
                      <a16:colId xmlns:a16="http://schemas.microsoft.com/office/drawing/2014/main" val="3222006719"/>
                    </a:ext>
                  </a:extLst>
                </a:gridCol>
                <a:gridCol w="683602">
                  <a:extLst>
                    <a:ext uri="{9D8B030D-6E8A-4147-A177-3AD203B41FA5}">
                      <a16:colId xmlns:a16="http://schemas.microsoft.com/office/drawing/2014/main" val="1913396601"/>
                    </a:ext>
                  </a:extLst>
                </a:gridCol>
                <a:gridCol w="683602">
                  <a:extLst>
                    <a:ext uri="{9D8B030D-6E8A-4147-A177-3AD203B41FA5}">
                      <a16:colId xmlns:a16="http://schemas.microsoft.com/office/drawing/2014/main" val="365564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22232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45412"/>
              </p:ext>
            </p:extLst>
          </p:nvPr>
        </p:nvGraphicFramePr>
        <p:xfrm>
          <a:off x="1538653" y="3438040"/>
          <a:ext cx="546881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7204">
                  <a:extLst>
                    <a:ext uri="{9D8B030D-6E8A-4147-A177-3AD203B41FA5}">
                      <a16:colId xmlns:a16="http://schemas.microsoft.com/office/drawing/2014/main" val="1283018912"/>
                    </a:ext>
                  </a:extLst>
                </a:gridCol>
                <a:gridCol w="1367204">
                  <a:extLst>
                    <a:ext uri="{9D8B030D-6E8A-4147-A177-3AD203B41FA5}">
                      <a16:colId xmlns:a16="http://schemas.microsoft.com/office/drawing/2014/main" val="4101697562"/>
                    </a:ext>
                  </a:extLst>
                </a:gridCol>
                <a:gridCol w="1367204">
                  <a:extLst>
                    <a:ext uri="{9D8B030D-6E8A-4147-A177-3AD203B41FA5}">
                      <a16:colId xmlns:a16="http://schemas.microsoft.com/office/drawing/2014/main" val="332011805"/>
                    </a:ext>
                  </a:extLst>
                </a:gridCol>
                <a:gridCol w="1367204">
                  <a:extLst>
                    <a:ext uri="{9D8B030D-6E8A-4147-A177-3AD203B41FA5}">
                      <a16:colId xmlns:a16="http://schemas.microsoft.com/office/drawing/2014/main" val="191339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22232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94940"/>
              </p:ext>
            </p:extLst>
          </p:nvPr>
        </p:nvGraphicFramePr>
        <p:xfrm>
          <a:off x="1545124" y="3986764"/>
          <a:ext cx="548175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9310">
                  <a:extLst>
                    <a:ext uri="{9D8B030D-6E8A-4147-A177-3AD203B41FA5}">
                      <a16:colId xmlns:a16="http://schemas.microsoft.com/office/drawing/2014/main" val="1283018912"/>
                    </a:ext>
                  </a:extLst>
                </a:gridCol>
                <a:gridCol w="909310">
                  <a:extLst>
                    <a:ext uri="{9D8B030D-6E8A-4147-A177-3AD203B41FA5}">
                      <a16:colId xmlns:a16="http://schemas.microsoft.com/office/drawing/2014/main" val="3544351998"/>
                    </a:ext>
                  </a:extLst>
                </a:gridCol>
                <a:gridCol w="909310">
                  <a:extLst>
                    <a:ext uri="{9D8B030D-6E8A-4147-A177-3AD203B41FA5}">
                      <a16:colId xmlns:a16="http://schemas.microsoft.com/office/drawing/2014/main" val="4101697562"/>
                    </a:ext>
                  </a:extLst>
                </a:gridCol>
                <a:gridCol w="909310">
                  <a:extLst>
                    <a:ext uri="{9D8B030D-6E8A-4147-A177-3AD203B41FA5}">
                      <a16:colId xmlns:a16="http://schemas.microsoft.com/office/drawing/2014/main" val="2723592871"/>
                    </a:ext>
                  </a:extLst>
                </a:gridCol>
                <a:gridCol w="909310">
                  <a:extLst>
                    <a:ext uri="{9D8B030D-6E8A-4147-A177-3AD203B41FA5}">
                      <a16:colId xmlns:a16="http://schemas.microsoft.com/office/drawing/2014/main" val="332011805"/>
                    </a:ext>
                  </a:extLst>
                </a:gridCol>
                <a:gridCol w="935208">
                  <a:extLst>
                    <a:ext uri="{9D8B030D-6E8A-4147-A177-3AD203B41FA5}">
                      <a16:colId xmlns:a16="http://schemas.microsoft.com/office/drawing/2014/main" val="3222006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22232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49186"/>
              </p:ext>
            </p:extLst>
          </p:nvPr>
        </p:nvGraphicFramePr>
        <p:xfrm>
          <a:off x="1538655" y="2889316"/>
          <a:ext cx="54688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4407">
                  <a:extLst>
                    <a:ext uri="{9D8B030D-6E8A-4147-A177-3AD203B41FA5}">
                      <a16:colId xmlns:a16="http://schemas.microsoft.com/office/drawing/2014/main" val="1283018912"/>
                    </a:ext>
                  </a:extLst>
                </a:gridCol>
                <a:gridCol w="2734407">
                  <a:extLst>
                    <a:ext uri="{9D8B030D-6E8A-4147-A177-3AD203B41FA5}">
                      <a16:colId xmlns:a16="http://schemas.microsoft.com/office/drawing/2014/main" val="332011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OFF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22232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43098" y="2890824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first 1 second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43098" y="3438040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second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43098" y="3985256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second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43097" y="4536996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second</a:t>
            </a:r>
            <a:endParaRPr 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12110"/>
              </p:ext>
            </p:extLst>
          </p:nvPr>
        </p:nvGraphicFramePr>
        <p:xfrm>
          <a:off x="1538653" y="5798568"/>
          <a:ext cx="546881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801">
                  <a:extLst>
                    <a:ext uri="{9D8B030D-6E8A-4147-A177-3AD203B41FA5}">
                      <a16:colId xmlns:a16="http://schemas.microsoft.com/office/drawing/2014/main" val="1283018912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1006335735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3544351998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1498713778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4101697562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211784238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2723592871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1588824469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332011805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2601897470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3222006719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2904514853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1913396601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1040145549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3655647028"/>
                    </a:ext>
                  </a:extLst>
                </a:gridCol>
                <a:gridCol w="341801">
                  <a:extLst>
                    <a:ext uri="{9D8B030D-6E8A-4147-A177-3AD203B41FA5}">
                      <a16:colId xmlns:a16="http://schemas.microsoft.com/office/drawing/2014/main" val="1667839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22232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43097" y="5800076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second</a:t>
            </a:r>
            <a:endParaRPr 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268585" y="5041265"/>
            <a:ext cx="4157" cy="611390"/>
          </a:xfrm>
          <a:prstGeom prst="line">
            <a:avLst/>
          </a:prstGeom>
          <a:ln w="635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/>
          </a:p>
          <a:p>
            <a:r>
              <a:rPr lang="en-US" dirty="0" smtClean="0"/>
              <a:t>Tells the compiler to use the library functions described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 is inside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Beginning of the main function</a:t>
            </a:r>
          </a:p>
          <a:p>
            <a:r>
              <a:rPr lang="en-US" dirty="0" smtClean="0"/>
              <a:t>All code execution starts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n-US" dirty="0" smtClean="0"/>
          </a:p>
          <a:p>
            <a:r>
              <a:rPr lang="en-US" dirty="0" smtClean="0"/>
              <a:t>Curly brackets group lines of code</a:t>
            </a:r>
          </a:p>
          <a:p>
            <a:r>
              <a:rPr lang="en-US" dirty="0" smtClean="0"/>
              <a:t>All functions start and end with curly brackets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Prints to the screen</a:t>
            </a:r>
          </a:p>
          <a:p>
            <a:r>
              <a:rPr lang="en-US" dirty="0" smtClean="0"/>
              <a:t>The argument is in parenthesis</a:t>
            </a:r>
          </a:p>
          <a:p>
            <a:r>
              <a:rPr lang="en-US" dirty="0" smtClean="0"/>
              <a:t>The argument is what is printed</a:t>
            </a:r>
          </a:p>
          <a:p>
            <a:r>
              <a:rPr lang="en-US" dirty="0" smtClean="0"/>
              <a:t>Note the semicolon at the 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”hello, world\n”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the argument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which appears on the screen</a:t>
            </a:r>
          </a:p>
          <a:p>
            <a:r>
              <a:rPr lang="en-US" dirty="0" smtClean="0"/>
              <a:t>It is a string because it is in quotes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  <a:r>
              <a:rPr lang="en-US" dirty="0" smtClean="0"/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dirty="0" smtClean="0"/>
              <a:t> is a special character that indicates newline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 that represents values in the program</a:t>
            </a:r>
          </a:p>
          <a:p>
            <a:r>
              <a:rPr lang="en-US" dirty="0" smtClean="0"/>
              <a:t>Similar to algebraic variables</a:t>
            </a:r>
          </a:p>
          <a:p>
            <a:r>
              <a:rPr lang="en-US" dirty="0" smtClean="0"/>
              <a:t>All variables have a type which must be declared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y;</a:t>
            </a:r>
          </a:p>
          <a:p>
            <a:endParaRPr lang="en-US" dirty="0"/>
          </a:p>
          <a:p>
            <a:r>
              <a:rPr lang="en-US" dirty="0" smtClean="0"/>
              <a:t>Type determines how arithmetic is performed, how much memory is required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611</Words>
  <Application>Microsoft Office PowerPoint</Application>
  <PresentationFormat>와이드스크린</PresentationFormat>
  <Paragraphs>288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08서울남산체 B</vt:lpstr>
      <vt:lpstr>맑은 고딕</vt:lpstr>
      <vt:lpstr>Arial</vt:lpstr>
      <vt:lpstr>Calibri</vt:lpstr>
      <vt:lpstr>Calibri Light</vt:lpstr>
      <vt:lpstr>Courier New</vt:lpstr>
      <vt:lpstr>Office 테마</vt:lpstr>
      <vt:lpstr>C Programming</vt:lpstr>
      <vt:lpstr>Getting started</vt:lpstr>
      <vt:lpstr>Hello world example</vt:lpstr>
      <vt:lpstr>Breaking down hello.c</vt:lpstr>
      <vt:lpstr>Breaking down hello.c</vt:lpstr>
      <vt:lpstr>Breaking down hello.c</vt:lpstr>
      <vt:lpstr>Breaking down hello.c</vt:lpstr>
      <vt:lpstr>Variables</vt:lpstr>
      <vt:lpstr>Variables</vt:lpstr>
      <vt:lpstr>Types and type qualifiers</vt:lpstr>
      <vt:lpstr>Variable names</vt:lpstr>
      <vt:lpstr>Constants</vt:lpstr>
      <vt:lpstr>Global variables</vt:lpstr>
      <vt:lpstr>Globals can be dangerous</vt:lpstr>
      <vt:lpstr>Basic C operators</vt:lpstr>
      <vt:lpstr>Arithmetic/Relational operators</vt:lpstr>
      <vt:lpstr>Logical operators</vt:lpstr>
      <vt:lpstr>Conditionals</vt:lpstr>
      <vt:lpstr>Conditional statements</vt:lpstr>
      <vt:lpstr>Conditional example</vt:lpstr>
      <vt:lpstr>Switch</vt:lpstr>
      <vt:lpstr>Break in a switch</vt:lpstr>
      <vt:lpstr>Loops</vt:lpstr>
      <vt:lpstr>For loops</vt:lpstr>
      <vt:lpstr>While and do-while loops</vt:lpstr>
      <vt:lpstr>While example</vt:lpstr>
      <vt:lpstr>All built into the for statement</vt:lpstr>
      <vt:lpstr>Break and continue</vt:lpstr>
      <vt:lpstr>Functions</vt:lpstr>
      <vt:lpstr>Functions</vt:lpstr>
      <vt:lpstr>Function return value</vt:lpstr>
      <vt:lpstr>Lab</vt:lpstr>
      <vt:lpstr>Blink example extended</vt:lpstr>
      <vt:lpstr>Blink example extended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기초공학설계</dc:title>
  <dc:creator>Windows 사용자</dc:creator>
  <cp:lastModifiedBy>Windows 사용자</cp:lastModifiedBy>
  <cp:revision>45</cp:revision>
  <dcterms:created xsi:type="dcterms:W3CDTF">2018-08-20T00:06:44Z</dcterms:created>
  <dcterms:modified xsi:type="dcterms:W3CDTF">2018-09-20T07:04:28Z</dcterms:modified>
</cp:coreProperties>
</file>