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8" r:id="rId3"/>
    <p:sldId id="299" r:id="rId4"/>
    <p:sldId id="363" r:id="rId5"/>
    <p:sldId id="364" r:id="rId6"/>
    <p:sldId id="371" r:id="rId7"/>
    <p:sldId id="367" r:id="rId8"/>
    <p:sldId id="368" r:id="rId9"/>
    <p:sldId id="327" r:id="rId10"/>
    <p:sldId id="328" r:id="rId11"/>
    <p:sldId id="370" r:id="rId12"/>
    <p:sldId id="369" r:id="rId13"/>
    <p:sldId id="356" r:id="rId14"/>
    <p:sldId id="357" r:id="rId15"/>
    <p:sldId id="372" r:id="rId16"/>
    <p:sldId id="329" r:id="rId17"/>
    <p:sldId id="300" r:id="rId18"/>
    <p:sldId id="374" r:id="rId19"/>
    <p:sldId id="373" r:id="rId20"/>
    <p:sldId id="330" r:id="rId21"/>
    <p:sldId id="332" r:id="rId22"/>
    <p:sldId id="375" r:id="rId23"/>
    <p:sldId id="359" r:id="rId24"/>
    <p:sldId id="360" r:id="rId25"/>
    <p:sldId id="376" r:id="rId26"/>
    <p:sldId id="377" r:id="rId27"/>
    <p:sldId id="378" r:id="rId28"/>
    <p:sldId id="3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10/11/2018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10/11/2018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10/11/2018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10/11/2018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10/11/2018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 smtClean="0"/>
              <a:t>Sensors and actuators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Sensors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Resistive sensors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Voltage-controlling sensors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Actuators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Analog actuators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Pulse width modulation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Making sounds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Voltage-controlling sensors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sensors control voltage directly</a:t>
            </a:r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accelerometers 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45" y="2601468"/>
            <a:ext cx="2487168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-axis gyro 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058" y="2672460"/>
            <a:ext cx="2167128" cy="216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r sensors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23" y="2760661"/>
            <a:ext cx="2181755" cy="199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717222" y="4802949"/>
            <a:ext cx="2555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Accelerometer:</a:t>
            </a:r>
          </a:p>
          <a:p>
            <a:r>
              <a:rPr lang="en-US" dirty="0" smtClean="0"/>
              <a:t>Reports acceleration </a:t>
            </a:r>
            <a:br>
              <a:rPr lang="en-US" dirty="0" smtClean="0"/>
            </a:br>
            <a:r>
              <a:rPr lang="en-US" dirty="0" smtClean="0"/>
              <a:t>in 3 axes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776970" y="4802949"/>
            <a:ext cx="2541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yro:</a:t>
            </a:r>
          </a:p>
          <a:p>
            <a:r>
              <a:rPr lang="en-US" dirty="0" smtClean="0"/>
              <a:t>Reports angular velocity in 3 axes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12022" y="4802949"/>
            <a:ext cx="2423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Passive infrared sensor:</a:t>
            </a:r>
          </a:p>
          <a:p>
            <a:r>
              <a:rPr lang="en-US" dirty="0"/>
              <a:t>d</a:t>
            </a:r>
            <a:r>
              <a:rPr lang="en-US" dirty="0" smtClean="0"/>
              <a:t>etects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Devices that cause something to happen in the physical world</a:t>
            </a:r>
          </a:p>
          <a:p>
            <a:r>
              <a:rPr lang="en-US" dirty="0" smtClean="0"/>
              <a:t>Outputs of the devices</a:t>
            </a:r>
          </a:p>
          <a:p>
            <a:pPr lvl="1"/>
            <a:r>
              <a:rPr lang="en-US" dirty="0" smtClean="0"/>
              <a:t>Visual:	LED, LCD, monitor</a:t>
            </a:r>
          </a:p>
          <a:p>
            <a:pPr lvl="1"/>
            <a:r>
              <a:rPr lang="en-US" dirty="0" smtClean="0"/>
              <a:t>Audio:	buzzer, speaker</a:t>
            </a:r>
          </a:p>
          <a:p>
            <a:pPr lvl="1"/>
            <a:r>
              <a:rPr lang="en-US" dirty="0" smtClean="0"/>
              <a:t>Motion:	motors, valve, pump</a:t>
            </a:r>
          </a:p>
          <a:p>
            <a:pPr lvl="1"/>
            <a:r>
              <a:rPr lang="en-US" dirty="0" smtClean="0"/>
              <a:t>Tactile:	heating, cooling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On-off actuation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only control is power</a:t>
            </a:r>
          </a:p>
          <a:p>
            <a:r>
              <a:rPr lang="en-US" dirty="0" smtClean="0"/>
              <a:t>Even complicated actuators can be controlled via power</a:t>
            </a:r>
          </a:p>
          <a:p>
            <a:pPr lvl="1"/>
            <a:r>
              <a:rPr lang="en-US" dirty="0" smtClean="0"/>
              <a:t>LED, buzzer, monitor</a:t>
            </a:r>
          </a:p>
          <a:p>
            <a:r>
              <a:rPr lang="en-US" dirty="0" smtClean="0"/>
              <a:t>Does not use the full potential of the actuator</a:t>
            </a:r>
          </a:p>
          <a:p>
            <a:r>
              <a:rPr lang="en-US" dirty="0" smtClean="0"/>
              <a:t>On-off control may be all that is necessary</a:t>
            </a:r>
          </a:p>
          <a:p>
            <a:pPr lvl="1"/>
            <a:r>
              <a:rPr lang="en-US" dirty="0" smtClean="0"/>
              <a:t>Lights in a classroom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limits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Watch out for current limits</a:t>
            </a:r>
          </a:p>
          <a:p>
            <a:r>
              <a:rPr lang="en-US" dirty="0" smtClean="0"/>
              <a:t>LED can only handle 20mA</a:t>
            </a:r>
          </a:p>
          <a:p>
            <a:pPr lvl="1"/>
            <a:r>
              <a:rPr lang="en-US" dirty="0" smtClean="0"/>
              <a:t>Be sure to use an appropriate resistor</a:t>
            </a:r>
          </a:p>
          <a:p>
            <a:r>
              <a:rPr lang="en-US" dirty="0" smtClean="0"/>
              <a:t>Arduino can only supply 40mA</a:t>
            </a:r>
          </a:p>
          <a:p>
            <a:pPr lvl="1"/>
            <a:r>
              <a:rPr lang="en-US" dirty="0" smtClean="0"/>
              <a:t>Cannot drive a motor that requires 10A</a:t>
            </a:r>
          </a:p>
          <a:p>
            <a:pPr lvl="1"/>
            <a:r>
              <a:rPr lang="en-US" dirty="0" smtClean="0"/>
              <a:t>May need to use alternate power supply</a:t>
            </a:r>
          </a:p>
          <a:p>
            <a:pPr lvl="1"/>
            <a:r>
              <a:rPr lang="en-US" dirty="0" smtClean="0"/>
              <a:t>Arduino can control access to power without providing power directly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Analog voltage control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91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voltage control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actuators need an analog voltage for complete control</a:t>
            </a:r>
          </a:p>
          <a:p>
            <a:pPr lvl="1"/>
            <a:r>
              <a:rPr lang="en-US" dirty="0" smtClean="0"/>
              <a:t>DC motor speed controlled by voltage</a:t>
            </a:r>
          </a:p>
          <a:p>
            <a:pPr lvl="1"/>
            <a:r>
              <a:rPr lang="en-US" dirty="0" smtClean="0"/>
              <a:t>LED brightness controlled by voltage</a:t>
            </a:r>
          </a:p>
          <a:p>
            <a:pPr lvl="1"/>
            <a:r>
              <a:rPr lang="en-US" dirty="0" smtClean="0"/>
              <a:t>Heating element temperature controlled by voltage</a:t>
            </a:r>
          </a:p>
          <a:p>
            <a:r>
              <a:rPr lang="en-US" dirty="0" smtClean="0"/>
              <a:t>Arduino cannot generate analog outputs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to analog converter (DAC)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DAC will convert digital number to an analog voltage</a:t>
            </a:r>
          </a:p>
          <a:p>
            <a:r>
              <a:rPr lang="en-US" dirty="0" smtClean="0"/>
              <a:t>Most microprocessors do not have a DAC</a:t>
            </a:r>
          </a:p>
          <a:p>
            <a:r>
              <a:rPr lang="en-US" dirty="0" smtClean="0"/>
              <a:t>Can buy one and attach it, but may be costly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 descr="DAC digital to analog converter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687" y="3708526"/>
            <a:ext cx="30861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AC digital to analog converter chip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003" y="4315968"/>
            <a:ext cx="2012990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Pulse width modulation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7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Pulse width modulation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Duty cycle is the percent of time the pulse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Increasing duty-cycle increases perceived voltage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  <p:pic>
        <p:nvPicPr>
          <p:cNvPr id="6146" name="Picture 2" descr="pulse width modulation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476" y="3139440"/>
            <a:ext cx="4107047" cy="281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7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Sensors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Generates a square wave on a pin, 490Hz</a:t>
            </a:r>
          </a:p>
          <a:p>
            <a:r>
              <a:rPr lang="en-US" dirty="0" smtClean="0"/>
              <a:t>First argument is the pin number</a:t>
            </a:r>
          </a:p>
          <a:p>
            <a:r>
              <a:rPr lang="en-US" dirty="0" smtClean="0"/>
              <a:t>Second argument is the pulse width</a:t>
            </a:r>
          </a:p>
          <a:p>
            <a:pPr lvl="1"/>
            <a:r>
              <a:rPr lang="en-US" dirty="0" smtClean="0"/>
              <a:t>0 is 0% duty cycle</a:t>
            </a:r>
          </a:p>
          <a:p>
            <a:pPr lvl="1"/>
            <a:r>
              <a:rPr lang="en-US" dirty="0" smtClean="0"/>
              <a:t>255 is 100% duty cycle</a:t>
            </a:r>
          </a:p>
          <a:p>
            <a:r>
              <a:rPr lang="en-US" dirty="0" smtClean="0"/>
              <a:t>Pin number must be a PWM pin</a:t>
            </a:r>
          </a:p>
          <a:p>
            <a:pPr lvl="1"/>
            <a:r>
              <a:rPr lang="en-US" dirty="0" smtClean="0"/>
              <a:t>Marked on the Arduino with the “~” symbol</a:t>
            </a:r>
          </a:p>
          <a:p>
            <a:r>
              <a:rPr lang="en-US" dirty="0"/>
              <a:t>E</a:t>
            </a:r>
            <a:r>
              <a:rPr lang="en-US" dirty="0" smtClean="0"/>
              <a:t>xample: 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(3,128); </a:t>
            </a:r>
            <a:r>
              <a:rPr lang="en-US" dirty="0" smtClean="0">
                <a:cs typeface="Courier New" panose="02070309020205020404" pitchFamily="49" charset="0"/>
              </a:rPr>
              <a:t>will output 2.5V approximately on pin3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42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Fade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brightness=0,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fadeAmount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led=3;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setup()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(led, OUTPUT);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loop()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(led, brightness);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brightness = brightness +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fadeAmount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if (brightness&lt;=0 || brightness&gt;=255)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fadeAmount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fadeAmount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delay(30);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1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Making sounds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35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one()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tone()</a:t>
            </a:r>
            <a:r>
              <a:rPr lang="en-US" dirty="0" smtClean="0"/>
              <a:t> can generate a square wave with an arbitrary frequency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has a fixed frequency</a:t>
            </a:r>
          </a:p>
          <a:p>
            <a:r>
              <a:rPr lang="en-US" dirty="0" smtClean="0"/>
              <a:t>Duty cycle is fixed at 50%</a:t>
            </a:r>
          </a:p>
          <a:p>
            <a:r>
              <a:rPr lang="en-US" dirty="0" smtClean="0"/>
              <a:t>Can be used to drive a speaker or buzzer</a:t>
            </a:r>
          </a:p>
          <a:p>
            <a:r>
              <a:rPr lang="en-US" dirty="0" smtClean="0"/>
              <a:t>Two or three arguments</a:t>
            </a:r>
          </a:p>
          <a:p>
            <a:pPr lvl="1"/>
            <a:r>
              <a:rPr lang="en-US" dirty="0" smtClean="0"/>
              <a:t>Pin number</a:t>
            </a:r>
          </a:p>
          <a:p>
            <a:pPr lvl="1"/>
            <a:r>
              <a:rPr lang="en-US" dirty="0" smtClean="0"/>
              <a:t>Frequency, in Hz</a:t>
            </a:r>
          </a:p>
          <a:p>
            <a:pPr lvl="1"/>
            <a:r>
              <a:rPr lang="en-US" dirty="0" smtClean="0"/>
              <a:t>Duration in milliseconds (optional)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1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Square waves vs. sine waves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waves sound bad</a:t>
            </a:r>
          </a:p>
          <a:p>
            <a:pPr lvl="1"/>
            <a:r>
              <a:rPr lang="en-US" dirty="0" smtClean="0"/>
              <a:t>Contains many high-frequency components</a:t>
            </a:r>
          </a:p>
          <a:p>
            <a:r>
              <a:rPr lang="en-US" dirty="0" smtClean="0"/>
              <a:t>Square wave is the best we can do with simple digital outputs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 dirty="0"/>
          </a:p>
        </p:txBody>
      </p:sp>
      <p:pic>
        <p:nvPicPr>
          <p:cNvPr id="7174" name="Picture 6" descr="square wave sine wave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549" y="3525540"/>
            <a:ext cx="5938901" cy="265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893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Buzzer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inputs: signal and ground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Produces a click when a rising edge is applied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Driving with a square wave produces a pitch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 descr="buzzer arduino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18" y="3776472"/>
            <a:ext cx="4628830" cy="218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buzzer diagra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26"/>
          <a:stretch/>
        </p:blipFill>
        <p:spPr bwMode="auto">
          <a:xfrm>
            <a:off x="6949439" y="3992704"/>
            <a:ext cx="873571" cy="17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piezo buzzer diagram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85" t="41286" r="5251" b="43780"/>
          <a:stretch/>
        </p:blipFill>
        <p:spPr bwMode="auto">
          <a:xfrm>
            <a:off x="8444801" y="4261105"/>
            <a:ext cx="1863714" cy="10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Music system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loop()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tone(8, 988, 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delay(1000);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tone(8,1047,1000);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delay(1000);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Plays two tones, 1 second each</a:t>
            </a:r>
          </a:p>
          <a:p>
            <a:r>
              <a:rPr lang="en-US" dirty="0" smtClean="0"/>
              <a:t>Delay is needed; only one tone at a time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2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Windscreen </a:t>
            </a:r>
            <a:r>
              <a:rPr lang="en-US" dirty="0"/>
              <a:t>w</a:t>
            </a:r>
            <a:r>
              <a:rPr lang="en-US" dirty="0" smtClean="0"/>
              <a:t>iper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your Arduino ready with a touch sensor, a potentiometer, a servo motor, and a breadboard.</a:t>
            </a:r>
          </a:p>
          <a:p>
            <a:r>
              <a:rPr lang="en-US" dirty="0" smtClean="0"/>
              <a:t>You are making a simplified windscreen wiper.</a:t>
            </a:r>
          </a:p>
          <a:p>
            <a:pPr lvl="1"/>
            <a:r>
              <a:rPr lang="en-US" dirty="0" smtClean="0"/>
              <a:t>When your Arduino is powered up, your servo motor should head to the rest position </a:t>
            </a:r>
            <a:r>
              <a:rPr lang="en-US" dirty="0" smtClean="0"/>
              <a:t>(to 0 degree with an appropriate speed)</a:t>
            </a:r>
            <a:endParaRPr lang="en-US" dirty="0" smtClean="0"/>
          </a:p>
          <a:p>
            <a:pPr lvl="1"/>
            <a:r>
              <a:rPr lang="en-US" dirty="0" smtClean="0"/>
              <a:t>Your touch sensor is the switch. </a:t>
            </a:r>
          </a:p>
          <a:p>
            <a:pPr lvl="2"/>
            <a:r>
              <a:rPr lang="en-US" dirty="0" smtClean="0"/>
              <a:t>While you put your finger on the touch sensor, the servo motor should swing between 0 degree to 90 degrees.</a:t>
            </a:r>
          </a:p>
          <a:p>
            <a:pPr lvl="2"/>
            <a:r>
              <a:rPr lang="en-US" dirty="0" smtClean="0"/>
              <a:t>If you put your finger off, the servo motor should head to the rest position.</a:t>
            </a:r>
          </a:p>
          <a:p>
            <a:pPr lvl="1"/>
            <a:r>
              <a:rPr lang="en-US" dirty="0" smtClean="0"/>
              <a:t>Your potentiometer is a speed controller.</a:t>
            </a:r>
          </a:p>
          <a:p>
            <a:pPr lvl="2"/>
            <a:r>
              <a:rPr lang="en-US" dirty="0" smtClean="0"/>
              <a:t>Rotating the potentiometer should change the wiper’s swing speed.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the microcontroller to receive information about the environment</a:t>
            </a:r>
          </a:p>
          <a:p>
            <a:pPr lvl="1"/>
            <a:r>
              <a:rPr lang="en-US" dirty="0" smtClean="0"/>
              <a:t>How bright is it?</a:t>
            </a:r>
          </a:p>
          <a:p>
            <a:pPr lvl="1"/>
            <a:r>
              <a:rPr lang="en-US" dirty="0" smtClean="0"/>
              <a:t>How loud is it?</a:t>
            </a:r>
          </a:p>
          <a:p>
            <a:pPr lvl="1"/>
            <a:r>
              <a:rPr lang="en-US" dirty="0" smtClean="0"/>
              <a:t>How far is an object?</a:t>
            </a:r>
          </a:p>
          <a:p>
            <a:pPr lvl="1"/>
            <a:r>
              <a:rPr lang="en-US" dirty="0" smtClean="0"/>
              <a:t>Is the button being pressed?</a:t>
            </a:r>
          </a:p>
          <a:p>
            <a:r>
              <a:rPr lang="en-US" dirty="0" smtClean="0"/>
              <a:t>Perform operations based on the state of the environment</a:t>
            </a:r>
          </a:p>
          <a:p>
            <a:pPr lvl="1"/>
            <a:r>
              <a:rPr lang="en-US" dirty="0" smtClean="0"/>
              <a:t>Turn on a light if it is dark out</a:t>
            </a:r>
          </a:p>
          <a:p>
            <a:pPr lvl="1"/>
            <a:r>
              <a:rPr lang="en-US" dirty="0" smtClean="0"/>
              <a:t>Voice-controlled operation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Sensing the environment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Microcontrollers sense voltage</a:t>
            </a:r>
          </a:p>
          <a:p>
            <a:pPr lvl="1"/>
            <a:r>
              <a:rPr lang="en-US" dirty="0" err="1" smtClean="0"/>
              <a:t>digitalRead</a:t>
            </a:r>
            <a:r>
              <a:rPr lang="en-US" dirty="0" smtClean="0"/>
              <a:t>(pin) returns state of a digital pin</a:t>
            </a:r>
          </a:p>
          <a:p>
            <a:pPr lvl="1"/>
            <a:r>
              <a:rPr lang="en-US" dirty="0" err="1" smtClean="0"/>
              <a:t>analogRead</a:t>
            </a:r>
            <a:r>
              <a:rPr lang="en-US" dirty="0" smtClean="0"/>
              <a:t>(pin) returns the analog voltage on a pin</a:t>
            </a:r>
          </a:p>
          <a:p>
            <a:r>
              <a:rPr lang="en-US" dirty="0" smtClean="0"/>
              <a:t>Sensor logic must convert an environmental effect into voltage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pushbutton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a pin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/>
              <a:t> when the button is pressed,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/>
              <a:t> when it is not pressed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4" descr="pull down switching circuit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75" y="2920268"/>
            <a:ext cx="29813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2428875" y="2920268"/>
            <a:ext cx="2981325" cy="2990850"/>
            <a:chOff x="2428875" y="2920268"/>
            <a:chExt cx="2981325" cy="2990850"/>
          </a:xfrm>
        </p:grpSpPr>
        <p:pic>
          <p:nvPicPr>
            <p:cNvPr id="1028" name="Picture 4" descr="pull down switching circuit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75" y="2920268"/>
              <a:ext cx="2981325" cy="2990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2428875" y="4415692"/>
              <a:ext cx="814754" cy="14954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342250" y="5726452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Incorrect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14250" y="5721173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Resistive sensors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Resistive sensors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sensors change resistance </a:t>
            </a:r>
          </a:p>
          <a:p>
            <a:pPr lvl="1"/>
            <a:r>
              <a:rPr lang="en-US" dirty="0" err="1" smtClean="0"/>
              <a:t>Photoresistors</a:t>
            </a:r>
            <a:r>
              <a:rPr lang="en-US" dirty="0" smtClean="0"/>
              <a:t>, thermistors, flex sensors, etc.</a:t>
            </a:r>
          </a:p>
          <a:p>
            <a:r>
              <a:rPr lang="en-US" dirty="0" smtClean="0"/>
              <a:t>Connect sensor in a voltage divider</a:t>
            </a:r>
          </a:p>
          <a:p>
            <a:r>
              <a:rPr lang="en-US" dirty="0" smtClean="0"/>
              <a:t>As resistance changes, voltage changes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95" y="4156142"/>
            <a:ext cx="1676461" cy="1676461"/>
          </a:xfrm>
          <a:prstGeom prst="rect">
            <a:avLst/>
          </a:prstGeom>
        </p:spPr>
      </p:pic>
      <p:pic>
        <p:nvPicPr>
          <p:cNvPr id="2050" name="Picture 2" descr="thermistor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628" y="4083272"/>
            <a:ext cx="2161159" cy="216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ex sensor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165" y="3913981"/>
            <a:ext cx="333375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7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hotoresistor diagram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238" y="1538652"/>
            <a:ext cx="4429948" cy="49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Photoresistor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brightness increases, resistance decreases</a:t>
            </a:r>
          </a:p>
          <a:p>
            <a:pPr lvl="1"/>
            <a:r>
              <a:rPr lang="en-US" dirty="0" smtClean="0"/>
              <a:t>Resistance = 10K ohms, Voltage = 2.5 volts</a:t>
            </a:r>
          </a:p>
          <a:p>
            <a:pPr lvl="1"/>
            <a:r>
              <a:rPr lang="en-US" dirty="0" smtClean="0"/>
              <a:t>Resistance = 5K ohms, Voltage = 3.33 volts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763" y="3854390"/>
            <a:ext cx="1676461" cy="16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Voltage-controlling sensors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738</Words>
  <Application>Microsoft Office PowerPoint</Application>
  <PresentationFormat>와이드스크린</PresentationFormat>
  <Paragraphs>173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Arial</vt:lpstr>
      <vt:lpstr>Calibri</vt:lpstr>
      <vt:lpstr>Calibri Light</vt:lpstr>
      <vt:lpstr>Courier New</vt:lpstr>
      <vt:lpstr>Office 테마</vt:lpstr>
      <vt:lpstr>Sensors and actuators</vt:lpstr>
      <vt:lpstr>Sensors</vt:lpstr>
      <vt:lpstr>Sensors</vt:lpstr>
      <vt:lpstr>Sensing the environment</vt:lpstr>
      <vt:lpstr>Reading a pushbutton</vt:lpstr>
      <vt:lpstr>Resistive sensors</vt:lpstr>
      <vt:lpstr>Resistive sensors</vt:lpstr>
      <vt:lpstr>Photoresistor</vt:lpstr>
      <vt:lpstr>Voltage-controlling sensors</vt:lpstr>
      <vt:lpstr>Voltage-controlling sensors</vt:lpstr>
      <vt:lpstr>Actuators</vt:lpstr>
      <vt:lpstr>Actuators</vt:lpstr>
      <vt:lpstr>On-off actuation</vt:lpstr>
      <vt:lpstr>Current limits</vt:lpstr>
      <vt:lpstr>Analog voltage control</vt:lpstr>
      <vt:lpstr>Analog voltage control</vt:lpstr>
      <vt:lpstr>Digital to analog converter (DAC)</vt:lpstr>
      <vt:lpstr>Pulse width modulation</vt:lpstr>
      <vt:lpstr>Pulse width modulation</vt:lpstr>
      <vt:lpstr>analogWrite()</vt:lpstr>
      <vt:lpstr>Fade example</vt:lpstr>
      <vt:lpstr>Making sounds</vt:lpstr>
      <vt:lpstr>tone()</vt:lpstr>
      <vt:lpstr>Square waves vs. sine waves</vt:lpstr>
      <vt:lpstr>Buzzer</vt:lpstr>
      <vt:lpstr>Music system</vt:lpstr>
      <vt:lpstr>Lab</vt:lpstr>
      <vt:lpstr>Windscreen wiper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81</cp:revision>
  <dcterms:created xsi:type="dcterms:W3CDTF">2018-08-20T00:06:44Z</dcterms:created>
  <dcterms:modified xsi:type="dcterms:W3CDTF">2018-10-11T09:17:12Z</dcterms:modified>
</cp:coreProperties>
</file>