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8" r:id="rId3"/>
    <p:sldId id="261" r:id="rId4"/>
    <p:sldId id="262" r:id="rId5"/>
    <p:sldId id="294" r:id="rId6"/>
    <p:sldId id="295" r:id="rId7"/>
    <p:sldId id="257" r:id="rId8"/>
    <p:sldId id="260" r:id="rId9"/>
    <p:sldId id="263" r:id="rId10"/>
    <p:sldId id="277" r:id="rId11"/>
    <p:sldId id="302" r:id="rId12"/>
    <p:sldId id="303" r:id="rId13"/>
    <p:sldId id="267" r:id="rId14"/>
    <p:sldId id="268" r:id="rId15"/>
    <p:sldId id="284" r:id="rId16"/>
    <p:sldId id="266" r:id="rId17"/>
    <p:sldId id="278" r:id="rId18"/>
    <p:sldId id="269" r:id="rId19"/>
    <p:sldId id="270" r:id="rId20"/>
    <p:sldId id="280" r:id="rId21"/>
    <p:sldId id="279" r:id="rId22"/>
    <p:sldId id="281" r:id="rId23"/>
    <p:sldId id="282" r:id="rId24"/>
    <p:sldId id="283" r:id="rId25"/>
    <p:sldId id="272" r:id="rId26"/>
    <p:sldId id="285" r:id="rId27"/>
    <p:sldId id="286" r:id="rId28"/>
    <p:sldId id="287" r:id="rId29"/>
    <p:sldId id="273" r:id="rId30"/>
    <p:sldId id="288" r:id="rId31"/>
    <p:sldId id="274" r:id="rId32"/>
    <p:sldId id="289" r:id="rId33"/>
    <p:sldId id="297" r:id="rId34"/>
    <p:sldId id="296" r:id="rId35"/>
    <p:sldId id="290" r:id="rId36"/>
    <p:sldId id="291" r:id="rId37"/>
    <p:sldId id="300" r:id="rId38"/>
    <p:sldId id="299" r:id="rId39"/>
    <p:sldId id="301" r:id="rId40"/>
    <p:sldId id="305" r:id="rId41"/>
    <p:sldId id="304" r:id="rId42"/>
    <p:sldId id="30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BBAA3-9624-40DF-B78C-5CA3C9E9589D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57363-AD18-4D7E-BA27-97045CF4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90B6-A6AE-4299-9E16-4066EE7EFB70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83E5-41BD-4B21-9BAB-07DAF9192C84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C4BD-F5C5-4B14-AE6E-3E20152BD197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9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0C72-5321-4B17-9827-6BEB7956FD2B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D745-C9E3-4E47-9399-E67572D09D5C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7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629E-F318-4B53-8480-C9C5158FF962}" type="datetime1">
              <a:rPr lang="en-US" smtClean="0"/>
              <a:t>9/13/2018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3C27-5B3C-463E-87DA-04CD1E8CFC15}" type="datetime1">
              <a:rPr lang="en-US" smtClean="0"/>
              <a:t>9/13/2018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6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9744-31F7-496B-AB9F-3E5856C773F0}" type="datetime1">
              <a:rPr lang="en-US" smtClean="0"/>
              <a:t>9/13/2018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39DA-6325-400F-A103-B2A329B4EB4F}" type="datetime1">
              <a:rPr lang="en-US" smtClean="0"/>
              <a:t>9/13/2018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0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60C4-0E41-4616-97AE-ED171F0803BE}" type="datetime1">
              <a:rPr lang="en-US" smtClean="0"/>
              <a:t>9/13/2018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60D-B8E6-4692-8630-AE9F125183E2}" type="datetime1">
              <a:rPr lang="en-US" smtClean="0"/>
              <a:t>9/13/2018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2366-FCB1-4044-B924-79586899EC97}" type="datetime1">
              <a:rPr lang="en-US" smtClean="0"/>
              <a:t>9/13/2018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9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/>
          <a:lstStyle/>
          <a:p>
            <a:r>
              <a:rPr lang="en-US" altLang="ko-KR" dirty="0" smtClean="0"/>
              <a:t>Arduino Environment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4270248" y="2414016"/>
            <a:ext cx="3648456" cy="377647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/>
              <a:t>Arduino platform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Arduino board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Direct programming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Arduino schematics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Arduino IDE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Compiling code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Arduino shields libraries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Arduino basic setup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Arduino simulators</a:t>
            </a:r>
          </a:p>
          <a:p>
            <a:pPr algn="l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9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Arduino board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2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Arduino development board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microcontroller and </a:t>
            </a:r>
            <a:br>
              <a:rPr lang="en-US" dirty="0" smtClean="0"/>
            </a:br>
            <a:r>
              <a:rPr lang="en-US" dirty="0" smtClean="0"/>
              <a:t>USB interface to a PC</a:t>
            </a:r>
          </a:p>
          <a:p>
            <a:r>
              <a:rPr lang="en-US" dirty="0" smtClean="0"/>
              <a:t>Large open source </a:t>
            </a:r>
            <a:br>
              <a:rPr lang="en-US" dirty="0" smtClean="0"/>
            </a:br>
            <a:r>
              <a:rPr lang="en-US" dirty="0" smtClean="0"/>
              <a:t>community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961" y="1997234"/>
            <a:ext cx="6096000" cy="400812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3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Power/Reset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961" y="1997234"/>
            <a:ext cx="6096000" cy="4008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3155" y="2419647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Reset button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53155" y="3065978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connector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3155" y="5003979"/>
            <a:ext cx="184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connector</a:t>
            </a:r>
            <a:endParaRPr lang="en-US" dirty="0"/>
          </a:p>
        </p:txBody>
      </p:sp>
      <p:cxnSp>
        <p:nvCxnSpPr>
          <p:cNvPr id="9" name="직선 화살표 연결선 8"/>
          <p:cNvCxnSpPr>
            <a:stCxn id="5" idx="3"/>
          </p:cNvCxnSpPr>
          <p:nvPr/>
        </p:nvCxnSpPr>
        <p:spPr>
          <a:xfrm>
            <a:off x="4809393" y="2604313"/>
            <a:ext cx="1518255" cy="2635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6" idx="3"/>
          </p:cNvCxnSpPr>
          <p:nvPr/>
        </p:nvCxnSpPr>
        <p:spPr>
          <a:xfrm>
            <a:off x="4809393" y="3250644"/>
            <a:ext cx="1152495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3"/>
          </p:cNvCxnSpPr>
          <p:nvPr/>
        </p:nvCxnSpPr>
        <p:spPr>
          <a:xfrm>
            <a:off x="5093677" y="5188645"/>
            <a:ext cx="1133387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6629400" y="2386584"/>
            <a:ext cx="466344" cy="438912"/>
          </a:xfrm>
          <a:prstGeom prst="roundRect">
            <a:avLst>
              <a:gd name="adj" fmla="val 13219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07608" y="2859024"/>
            <a:ext cx="1143000" cy="853440"/>
          </a:xfrm>
          <a:prstGeom prst="roundRect">
            <a:avLst>
              <a:gd name="adj" fmla="val 7024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6272784" y="4818888"/>
            <a:ext cx="1014984" cy="667511"/>
          </a:xfrm>
          <a:prstGeom prst="roundRect">
            <a:avLst>
              <a:gd name="adj" fmla="val 9818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73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pins</a:t>
            </a:r>
            <a:endParaRPr lang="en-US" dirty="0"/>
          </a:p>
        </p:txBody>
      </p:sp>
      <p:sp>
        <p:nvSpPr>
          <p:cNvPr id="21" name="내용 개체 틀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Power/reset pins</a:t>
            </a:r>
          </a:p>
          <a:p>
            <a:r>
              <a:rPr lang="en-US" dirty="0" smtClean="0"/>
              <a:t>Digital I/O pins</a:t>
            </a:r>
          </a:p>
          <a:p>
            <a:r>
              <a:rPr lang="en-US" dirty="0" smtClean="0"/>
              <a:t>Analog input pins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961" y="1997234"/>
            <a:ext cx="6096000" cy="4008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32747" y="1443236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Digital I/O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96096" y="5970508"/>
            <a:ext cx="1776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Power/reset pins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34614" y="5997869"/>
            <a:ext cx="184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Analog inputs</a:t>
            </a:r>
            <a:endParaRPr 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185088" y="1812568"/>
            <a:ext cx="349526" cy="425502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V="1">
            <a:off x="8202168" y="5694402"/>
            <a:ext cx="370802" cy="310952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10023465" y="5650993"/>
            <a:ext cx="1" cy="354361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>
            <a:off x="7498080" y="2331720"/>
            <a:ext cx="3099816" cy="272593"/>
          </a:xfrm>
          <a:prstGeom prst="roundRect">
            <a:avLst>
              <a:gd name="adj" fmla="val 13219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007608" y="2859024"/>
            <a:ext cx="1143000" cy="853440"/>
          </a:xfrm>
          <a:prstGeom prst="roundRect">
            <a:avLst>
              <a:gd name="adj" fmla="val 7024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491472" y="5337843"/>
            <a:ext cx="1106424" cy="313149"/>
          </a:xfrm>
          <a:prstGeom prst="roundRect">
            <a:avLst>
              <a:gd name="adj" fmla="val 9818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048479" y="5337843"/>
            <a:ext cx="1406418" cy="313149"/>
          </a:xfrm>
          <a:prstGeom prst="roundRect">
            <a:avLst>
              <a:gd name="adj" fmla="val 9818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9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processor</a:t>
            </a:r>
          </a:p>
          <a:p>
            <a:pPr lvl="1"/>
            <a:r>
              <a:rPr lang="en-US" dirty="0" smtClean="0"/>
              <a:t>ATmega328</a:t>
            </a:r>
            <a:r>
              <a:rPr lang="en-US" dirty="0"/>
              <a:t> </a:t>
            </a:r>
            <a:r>
              <a:rPr lang="en-US" dirty="0" smtClean="0"/>
              <a:t>processor </a:t>
            </a:r>
            <a:br>
              <a:rPr lang="en-US" dirty="0" smtClean="0"/>
            </a:br>
            <a:r>
              <a:rPr lang="en-US" dirty="0" smtClean="0"/>
              <a:t>programmed by the user</a:t>
            </a:r>
          </a:p>
          <a:p>
            <a:r>
              <a:rPr lang="en-US" dirty="0" smtClean="0"/>
              <a:t>USB com. processor</a:t>
            </a:r>
          </a:p>
          <a:p>
            <a:pPr lvl="1"/>
            <a:r>
              <a:rPr lang="en-US" dirty="0" smtClean="0"/>
              <a:t>ATmega16U2</a:t>
            </a:r>
            <a:r>
              <a:rPr lang="en-US" dirty="0"/>
              <a:t> </a:t>
            </a:r>
            <a:r>
              <a:rPr lang="en-US" dirty="0" smtClean="0"/>
              <a:t>handles </a:t>
            </a:r>
            <a:br>
              <a:rPr lang="en-US" dirty="0" smtClean="0"/>
            </a:br>
            <a:r>
              <a:rPr lang="en-US" dirty="0" smtClean="0"/>
              <a:t>USB communication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961" y="1997234"/>
            <a:ext cx="6096000" cy="4008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7723" y="1443236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ATmega16U2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3427" y="5906493"/>
            <a:ext cx="184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ATmega328</a:t>
            </a:r>
            <a:endParaRPr 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7946136" y="1848640"/>
            <a:ext cx="349526" cy="1412503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8425961" y="5004023"/>
            <a:ext cx="507727" cy="876526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7429970" y="3281045"/>
            <a:ext cx="516166" cy="495427"/>
          </a:xfrm>
          <a:prstGeom prst="roundRect">
            <a:avLst>
              <a:gd name="adj" fmla="val 7024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02168" y="4275531"/>
            <a:ext cx="2395728" cy="715435"/>
          </a:xfrm>
          <a:prstGeom prst="roundRect">
            <a:avLst>
              <a:gd name="adj" fmla="val 9818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4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</a:t>
            </a:r>
            <a:endParaRPr 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067069"/>
              </p:ext>
            </p:extLst>
          </p:nvPr>
        </p:nvGraphicFramePr>
        <p:xfrm>
          <a:off x="838200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7536">
                  <a:extLst>
                    <a:ext uri="{9D8B030D-6E8A-4147-A177-3AD203B41FA5}">
                      <a16:colId xmlns:a16="http://schemas.microsoft.com/office/drawing/2014/main" val="4151418380"/>
                    </a:ext>
                  </a:extLst>
                </a:gridCol>
                <a:gridCol w="6608064">
                  <a:extLst>
                    <a:ext uri="{9D8B030D-6E8A-4147-A177-3AD203B41FA5}">
                      <a16:colId xmlns:a16="http://schemas.microsoft.com/office/drawing/2014/main" val="2144612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Microcontroller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ATmega328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893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Operating 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030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Input voltage (recommended)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7-12V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3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r>
                        <a:rPr lang="en-US" baseline="0" dirty="0" smtClean="0"/>
                        <a:t> voltage (limits)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6-20V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332618"/>
                  </a:ext>
                </a:extLst>
              </a:tr>
              <a:tr h="119920">
                <a:tc>
                  <a:txBody>
                    <a:bodyPr/>
                    <a:lstStyle/>
                    <a:p>
                      <a:r>
                        <a:rPr lang="en-US" dirty="0" smtClean="0"/>
                        <a:t>Digital I/O 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 </a:t>
                      </a:r>
                      <a:r>
                        <a:rPr lang="en-US" baseline="0" dirty="0" smtClean="0"/>
                        <a:t>(of which 6 provide PWM output)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337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Analog input 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835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DC current per I/O 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00830"/>
                  </a:ext>
                </a:extLst>
              </a:tr>
              <a:tr h="123063">
                <a:tc>
                  <a:txBody>
                    <a:bodyPr/>
                    <a:lstStyle/>
                    <a:p>
                      <a:r>
                        <a:rPr lang="en-US" dirty="0" smtClean="0"/>
                        <a:t>DC current for 3.3V pin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37241"/>
                  </a:ext>
                </a:extLst>
              </a:tr>
              <a:tr h="119920">
                <a:tc>
                  <a:txBody>
                    <a:bodyPr/>
                    <a:lstStyle/>
                    <a:p>
                      <a:r>
                        <a:rPr lang="en-US" dirty="0" smtClean="0"/>
                        <a:t>Flash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32KB (ATmega328) (of which 0.5KB used by bootloader)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985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2KB (ATmega328)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09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EEPROM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1KB (ATmega328)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31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Clock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16MHz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44527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0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Firmware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code executing on a simple microcontroller</a:t>
            </a:r>
          </a:p>
          <a:p>
            <a:pPr lvl="1"/>
            <a:r>
              <a:rPr lang="en-US" dirty="0" smtClean="0"/>
              <a:t>Application code</a:t>
            </a:r>
          </a:p>
          <a:p>
            <a:pPr lvl="2"/>
            <a:r>
              <a:rPr lang="en-US" dirty="0" smtClean="0"/>
              <a:t>Executes the system’s main functionality</a:t>
            </a:r>
          </a:p>
          <a:p>
            <a:pPr lvl="2"/>
            <a:r>
              <a:rPr lang="en-US" dirty="0" smtClean="0"/>
              <a:t>We write this code</a:t>
            </a:r>
          </a:p>
          <a:p>
            <a:pPr lvl="1"/>
            <a:r>
              <a:rPr lang="en-US" dirty="0" smtClean="0"/>
              <a:t>Firmware</a:t>
            </a:r>
          </a:p>
          <a:p>
            <a:pPr lvl="2"/>
            <a:r>
              <a:rPr lang="en-US" dirty="0" smtClean="0"/>
              <a:t>Low-level code: supports the main function</a:t>
            </a:r>
          </a:p>
          <a:p>
            <a:pPr lvl="2"/>
            <a:r>
              <a:rPr lang="en-US" dirty="0" smtClean="0"/>
              <a:t>USB interface, power modes, reset, etc.</a:t>
            </a:r>
          </a:p>
          <a:p>
            <a:pPr lvl="1"/>
            <a:r>
              <a:rPr lang="en-US" dirty="0" smtClean="0"/>
              <a:t>The distinction is a matter of perspective</a:t>
            </a:r>
          </a:p>
          <a:p>
            <a:pPr lvl="1"/>
            <a:r>
              <a:rPr lang="en-US" dirty="0" smtClean="0"/>
              <a:t>Arduino-firmware is pre-programmed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84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Direct programming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7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Bootloader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Firmware on a microcontroller</a:t>
            </a:r>
          </a:p>
          <a:p>
            <a:r>
              <a:rPr lang="en-US" dirty="0" smtClean="0"/>
              <a:t>Allows the Flash and EEPROM to be programmed</a:t>
            </a:r>
          </a:p>
          <a:p>
            <a:r>
              <a:rPr lang="en-US" dirty="0" smtClean="0"/>
              <a:t>Manages USB communication since application programming is via USB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08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In-Circuit Serial Programming (ICSP)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special programming </a:t>
            </a:r>
            <a:br>
              <a:rPr lang="en-US" dirty="0" smtClean="0"/>
            </a:br>
            <a:r>
              <a:rPr lang="en-US" dirty="0" smtClean="0"/>
              <a:t>method to program the </a:t>
            </a:r>
            <a:br>
              <a:rPr lang="en-US" dirty="0" smtClean="0"/>
            </a:br>
            <a:r>
              <a:rPr lang="en-US" dirty="0" smtClean="0"/>
              <a:t>firmware</a:t>
            </a:r>
          </a:p>
          <a:p>
            <a:r>
              <a:rPr lang="en-US" dirty="0" smtClean="0"/>
              <a:t>Needed because the </a:t>
            </a:r>
            <a:br>
              <a:rPr lang="en-US" dirty="0" smtClean="0"/>
            </a:br>
            <a:r>
              <a:rPr lang="en-US" dirty="0" smtClean="0"/>
              <a:t>bootloader cannot </a:t>
            </a:r>
            <a:br>
              <a:rPr lang="en-US" dirty="0" smtClean="0"/>
            </a:br>
            <a:r>
              <a:rPr lang="en-US" dirty="0" smtClean="0"/>
              <a:t>reprogram itself</a:t>
            </a:r>
          </a:p>
          <a:p>
            <a:r>
              <a:rPr lang="en-US" dirty="0" smtClean="0"/>
              <a:t>One ICSP header for </a:t>
            </a:r>
            <a:br>
              <a:rPr lang="en-US" dirty="0" smtClean="0"/>
            </a:br>
            <a:r>
              <a:rPr lang="en-US" dirty="0" smtClean="0"/>
              <a:t>each processor</a:t>
            </a:r>
          </a:p>
          <a:p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961" y="1997234"/>
            <a:ext cx="6096000" cy="400812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7690105" y="3026664"/>
            <a:ext cx="9143" cy="306546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10011392" y="4209736"/>
            <a:ext cx="229887" cy="142808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7279448" y="2554891"/>
            <a:ext cx="666688" cy="471773"/>
          </a:xfrm>
          <a:prstGeom prst="roundRect">
            <a:avLst>
              <a:gd name="adj" fmla="val 7024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241279" y="3594147"/>
            <a:ext cx="539497" cy="593806"/>
          </a:xfrm>
          <a:prstGeom prst="roundRect">
            <a:avLst>
              <a:gd name="adj" fmla="val 9818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Arduino platform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8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Arduino schematics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8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UNO schematic</a:t>
            </a:r>
            <a:endParaRPr 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designs are open </a:t>
            </a:r>
            <a:br>
              <a:rPr lang="en-US" dirty="0" smtClean="0"/>
            </a:br>
            <a:r>
              <a:rPr lang="en-US" dirty="0" smtClean="0"/>
              <a:t>source</a:t>
            </a:r>
          </a:p>
          <a:p>
            <a:r>
              <a:rPr lang="en-US" dirty="0" smtClean="0"/>
              <a:t>Design is available</a:t>
            </a:r>
          </a:p>
          <a:p>
            <a:r>
              <a:rPr lang="en-US" dirty="0" smtClean="0"/>
              <a:t>You can build your own</a:t>
            </a:r>
            <a:endParaRPr 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900" y="1825625"/>
            <a:ext cx="6155044" cy="4351338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5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Microcontrollers and I/O</a:t>
            </a:r>
            <a:endParaRPr 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" t="3225" r="5299" b="25326"/>
          <a:stretch/>
        </p:blipFill>
        <p:spPr>
          <a:xfrm>
            <a:off x="1958340" y="1690688"/>
            <a:ext cx="8275320" cy="45601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72314" y="2507385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pins</a:t>
            </a:r>
            <a:endParaRPr lang="en-US" dirty="0"/>
          </a:p>
        </p:txBody>
      </p:sp>
      <p:cxnSp>
        <p:nvCxnSpPr>
          <p:cNvPr id="9" name="직선 화살표 연결선 8"/>
          <p:cNvCxnSpPr>
            <a:stCxn id="8" idx="1"/>
          </p:cNvCxnSpPr>
          <p:nvPr/>
        </p:nvCxnSpPr>
        <p:spPr>
          <a:xfrm flipH="1">
            <a:off x="7671816" y="2692051"/>
            <a:ext cx="2800498" cy="490061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472314" y="4073713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Analog in</a:t>
            </a:r>
            <a:endParaRPr lang="en-US" dirty="0"/>
          </a:p>
        </p:txBody>
      </p:sp>
      <p:cxnSp>
        <p:nvCxnSpPr>
          <p:cNvPr id="11" name="직선 화살표 연결선 10"/>
          <p:cNvCxnSpPr>
            <a:stCxn id="10" idx="1"/>
          </p:cNvCxnSpPr>
          <p:nvPr/>
        </p:nvCxnSpPr>
        <p:spPr>
          <a:xfrm flipH="1">
            <a:off x="9198864" y="4258379"/>
            <a:ext cx="1273450" cy="39301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72314" y="5390606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Digital I/O</a:t>
            </a:r>
            <a:endParaRPr 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9198864" y="5599958"/>
            <a:ext cx="1273450" cy="39301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46690" y="6138849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ATmega328</a:t>
            </a:r>
            <a:endParaRPr 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7837932" y="5912338"/>
            <a:ext cx="382524" cy="338494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23065" y="6066166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ATmega16U2</a:t>
            </a:r>
            <a:endParaRPr 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4818888" y="5791660"/>
            <a:ext cx="82296" cy="309576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92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USB, Power, ICSP</a:t>
            </a:r>
            <a:endParaRPr 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" t="3225" r="5299" b="25326"/>
          <a:stretch/>
        </p:blipFill>
        <p:spPr>
          <a:xfrm>
            <a:off x="1958340" y="1690688"/>
            <a:ext cx="8275320" cy="45601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90304" y="1665545"/>
            <a:ext cx="227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connector</a:t>
            </a:r>
            <a:endParaRPr 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7178040" y="1854006"/>
            <a:ext cx="2112264" cy="305197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90304" y="3252129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ICSP2</a:t>
            </a:r>
            <a:endParaRPr lang="en-US" dirty="0"/>
          </a:p>
        </p:txBody>
      </p:sp>
      <p:cxnSp>
        <p:nvCxnSpPr>
          <p:cNvPr id="11" name="직선 화살표 연결선 10"/>
          <p:cNvCxnSpPr>
            <a:stCxn id="10" idx="1"/>
          </p:cNvCxnSpPr>
          <p:nvPr/>
        </p:nvCxnSpPr>
        <p:spPr>
          <a:xfrm flipH="1">
            <a:off x="8016854" y="3436795"/>
            <a:ext cx="1273450" cy="532602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57884" y="3591391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ICSP 1</a:t>
            </a:r>
            <a:endParaRPr 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057400" y="3794760"/>
            <a:ext cx="1207008" cy="15728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146690" y="6138849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ATmega328</a:t>
            </a:r>
            <a:endParaRPr lang="en-US" dirty="0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7837932" y="5912338"/>
            <a:ext cx="382524" cy="338494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23065" y="6066166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ATmega16U2</a:t>
            </a:r>
            <a:endParaRPr 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4818888" y="5791660"/>
            <a:ext cx="82296" cy="309576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162" y="5492094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USB connector</a:t>
            </a:r>
            <a:endParaRPr 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490472" y="4761508"/>
            <a:ext cx="566928" cy="731923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34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Arduino IDE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03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IDE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Arduino IDE</a:t>
            </a:r>
            <a:br>
              <a:rPr lang="en-US" dirty="0" smtClean="0"/>
            </a:br>
            <a:r>
              <a:rPr lang="en-US" dirty="0" smtClean="0"/>
              <a:t>(Integrated </a:t>
            </a:r>
            <a:br>
              <a:rPr lang="en-US" dirty="0" smtClean="0"/>
            </a:br>
            <a:r>
              <a:rPr lang="en-US" dirty="0" smtClean="0"/>
              <a:t>Development </a:t>
            </a:r>
            <a:br>
              <a:rPr lang="en-US" dirty="0" smtClean="0"/>
            </a:br>
            <a:r>
              <a:rPr lang="en-US" dirty="0" smtClean="0"/>
              <a:t>Environment)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82" y="865229"/>
            <a:ext cx="4862855" cy="5311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32342" y="1044357"/>
            <a:ext cx="1598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Menus with </a:t>
            </a:r>
            <a:br>
              <a:rPr lang="en-US" dirty="0" smtClean="0"/>
            </a:br>
            <a:r>
              <a:rPr lang="en-US" dirty="0" smtClean="0"/>
              <a:t>all commands</a:t>
            </a:r>
            <a:endParaRPr lang="en-US" dirty="0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5797296" y="5460133"/>
            <a:ext cx="763986" cy="217834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78773" y="2295668"/>
            <a:ext cx="226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Buttons with </a:t>
            </a:r>
            <a:br>
              <a:rPr lang="en-US" dirty="0" smtClean="0"/>
            </a:br>
            <a:r>
              <a:rPr lang="en-US" dirty="0" smtClean="0"/>
              <a:t>common commands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93446" y="3674822"/>
            <a:ext cx="1642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 editor for </a:t>
            </a:r>
            <a:br>
              <a:rPr lang="en-US" dirty="0" smtClean="0"/>
            </a:br>
            <a:r>
              <a:rPr lang="en-US" dirty="0" smtClean="0"/>
              <a:t>writing code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35178" y="5170134"/>
            <a:ext cx="156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area</a:t>
            </a:r>
            <a:endParaRPr 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568696" y="3997987"/>
            <a:ext cx="992586" cy="1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5568696" y="1488136"/>
            <a:ext cx="992586" cy="1080873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878461" y="1212504"/>
            <a:ext cx="682821" cy="140695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69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IDE</a:t>
            </a:r>
            <a:endParaRPr lang="en-US" dirty="0"/>
          </a:p>
        </p:txBody>
      </p:sp>
      <p:graphicFrame>
        <p:nvGraphicFramePr>
          <p:cNvPr id="13" name="내용 개체 틀 1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412484"/>
              </p:ext>
            </p:extLst>
          </p:nvPr>
        </p:nvGraphicFramePr>
        <p:xfrm>
          <a:off x="612648" y="2277470"/>
          <a:ext cx="5181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293510494"/>
                    </a:ext>
                  </a:extLst>
                </a:gridCol>
                <a:gridCol w="3870960">
                  <a:extLst>
                    <a:ext uri="{9D8B030D-6E8A-4147-A177-3AD203B41FA5}">
                      <a16:colId xmlns:a16="http://schemas.microsoft.com/office/drawing/2014/main" val="790241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Button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423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Verify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Compiles</a:t>
                      </a:r>
                      <a:r>
                        <a:rPr lang="en-US" sz="1400" baseline="0" dirty="0" smtClean="0"/>
                        <a:t> code, checks for errors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99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Upload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Compiles code, checks for errors,</a:t>
                      </a:r>
                      <a:r>
                        <a:rPr lang="en-US" sz="1400" baseline="0" dirty="0" smtClean="0"/>
                        <a:t> uploads to board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187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Creates a new</a:t>
                      </a:r>
                      <a:r>
                        <a:rPr lang="en-US" sz="1400" baseline="0" dirty="0" smtClean="0"/>
                        <a:t> sketch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Opens an existing sketch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9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Save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Saves</a:t>
                      </a:r>
                      <a:r>
                        <a:rPr lang="en-US" sz="1400" baseline="0" dirty="0" smtClean="0"/>
                        <a:t> your sketch to a file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519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Serial</a:t>
                      </a:r>
                      <a:r>
                        <a:rPr lang="en-US" sz="1400" baseline="0" dirty="0" smtClean="0"/>
                        <a:t> Monitor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Opens a window to communicate with the board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8157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82" y="865229"/>
            <a:ext cx="4862855" cy="5311734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V="1">
            <a:off x="5797296" y="1517904"/>
            <a:ext cx="1636776" cy="2459896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5794248" y="1517904"/>
            <a:ext cx="1429512" cy="2068708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5794248" y="1527048"/>
            <a:ext cx="1146048" cy="1692866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5794248" y="1508760"/>
            <a:ext cx="944880" cy="1296828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5797296" y="1545336"/>
            <a:ext cx="1810512" cy="2795176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5803392" y="1463040"/>
            <a:ext cx="5233416" cy="3240476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슬라이드 번호 개체 틀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49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Compiling code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65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code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Verify and Upload both compile</a:t>
            </a:r>
          </a:p>
          <a:p>
            <a:r>
              <a:rPr lang="en-US" dirty="0" smtClean="0"/>
              <a:t>Messages window will show</a:t>
            </a:r>
            <a:br>
              <a:rPr lang="en-US" dirty="0" smtClean="0"/>
            </a:br>
            <a:r>
              <a:rPr lang="en-US" dirty="0" smtClean="0"/>
              <a:t>either completion message</a:t>
            </a:r>
            <a:br>
              <a:rPr lang="en-US" dirty="0" smtClean="0"/>
            </a:br>
            <a:r>
              <a:rPr lang="en-US" dirty="0" smtClean="0"/>
              <a:t>or error messages</a:t>
            </a:r>
          </a:p>
          <a:p>
            <a:r>
              <a:rPr lang="en-US" dirty="0" smtClean="0"/>
              <a:t>Error messages will show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line numbers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164" y="1690688"/>
            <a:ext cx="4608658" cy="4255135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03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monitor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Displays serial data sent from </a:t>
            </a:r>
            <a:br>
              <a:rPr lang="en-US" dirty="0" smtClean="0"/>
            </a:br>
            <a:r>
              <a:rPr lang="en-US" dirty="0" smtClean="0"/>
              <a:t>the Arduino</a:t>
            </a:r>
          </a:p>
          <a:p>
            <a:r>
              <a:rPr lang="en-US" dirty="0" smtClean="0"/>
              <a:t>Allows serial data to be sent to </a:t>
            </a:r>
            <a:br>
              <a:rPr lang="en-US" dirty="0" smtClean="0"/>
            </a:br>
            <a:r>
              <a:rPr lang="en-US" dirty="0" smtClean="0"/>
              <a:t>the Arduino from the keyboard</a:t>
            </a:r>
          </a:p>
          <a:p>
            <a:r>
              <a:rPr lang="en-US" dirty="0" smtClean="0"/>
              <a:t>Library functions in the serial </a:t>
            </a:r>
            <a:br>
              <a:rPr lang="en-US" dirty="0" smtClean="0"/>
            </a:br>
            <a:r>
              <a:rPr lang="en-US" dirty="0" smtClean="0"/>
              <a:t>library</a:t>
            </a:r>
            <a:endParaRPr 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498" y="2057400"/>
            <a:ext cx="5531301" cy="355829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851" y="4822941"/>
            <a:ext cx="2753640" cy="17475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459" y="4798582"/>
            <a:ext cx="2226348" cy="1412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302" y="2521449"/>
            <a:ext cx="2864234" cy="18176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26" y="4073952"/>
            <a:ext cx="2890696" cy="18344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376" y="1598798"/>
            <a:ext cx="2656466" cy="16858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302" y="658368"/>
            <a:ext cx="2721505" cy="17271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545" y="2358745"/>
            <a:ext cx="3620252" cy="229746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584" y="532143"/>
            <a:ext cx="2753591" cy="1747471"/>
          </a:xfrm>
          <a:prstGeom prst="rect">
            <a:avLst/>
          </a:prstGeom>
        </p:spPr>
      </p:pic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30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Arduino shields and libraries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51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shields</a:t>
            </a:r>
            <a:endParaRPr 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Add-on boards that interface with another device/IC</a:t>
            </a:r>
          </a:p>
          <a:p>
            <a:r>
              <a:rPr lang="en-US" dirty="0" smtClean="0"/>
              <a:t>Can be stacked directly on top of the Arduino</a:t>
            </a:r>
          </a:p>
          <a:p>
            <a:r>
              <a:rPr lang="en-US" dirty="0" smtClean="0"/>
              <a:t>Libraries exist to make interfacing simple</a:t>
            </a:r>
          </a:p>
          <a:p>
            <a:r>
              <a:rPr lang="en-US" dirty="0" smtClean="0"/>
              <a:t>Open source hardware, but most can be purchased</a:t>
            </a:r>
          </a:p>
          <a:p>
            <a:r>
              <a:rPr lang="en-US" dirty="0" smtClean="0"/>
              <a:t>Large variety of shields available</a:t>
            </a:r>
          </a:p>
          <a:p>
            <a:r>
              <a:rPr lang="en-US" dirty="0" smtClean="0"/>
              <a:t>Big advantage of the Arduino platform</a:t>
            </a:r>
          </a:p>
          <a:p>
            <a:r>
              <a:rPr lang="en-US" dirty="0" smtClean="0"/>
              <a:t>Fairly complete list is at http://shieldlist.org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7" r="13637"/>
          <a:stretch/>
        </p:blipFill>
        <p:spPr>
          <a:xfrm>
            <a:off x="8961120" y="2377440"/>
            <a:ext cx="2468880" cy="3007653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9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Arduino shields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2" y="1599248"/>
            <a:ext cx="3899916" cy="389991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287" y="1839754"/>
            <a:ext cx="3486762" cy="32543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428" y="2148188"/>
            <a:ext cx="3331507" cy="26374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0478" y="5416868"/>
            <a:ext cx="3084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IMU shields:</a:t>
            </a:r>
          </a:p>
          <a:p>
            <a:r>
              <a:rPr lang="en-US" dirty="0" smtClean="0"/>
              <a:t>Measures 6DOF motion</a:t>
            </a:r>
          </a:p>
          <a:p>
            <a:r>
              <a:rPr lang="en-US" dirty="0" smtClean="0"/>
              <a:t>(acceleration and rotation)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99105" y="5416867"/>
            <a:ext cx="3084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Synthesizer shields:</a:t>
            </a:r>
          </a:p>
          <a:p>
            <a:r>
              <a:rPr lang="en-US" dirty="0" smtClean="0"/>
              <a:t>Generates music</a:t>
            </a:r>
          </a:p>
          <a:p>
            <a:r>
              <a:rPr lang="en-US" dirty="0" smtClean="0"/>
              <a:t>Connects to speaker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77072" y="5416867"/>
            <a:ext cx="3398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Ethernet shields:</a:t>
            </a:r>
          </a:p>
          <a:p>
            <a:r>
              <a:rPr lang="en-US" dirty="0" smtClean="0"/>
              <a:t>Interfaces to Ethernet controllers</a:t>
            </a:r>
          </a:p>
          <a:p>
            <a:r>
              <a:rPr lang="en-US" dirty="0" smtClean="0"/>
              <a:t>Builds web servers/clients</a:t>
            </a:r>
            <a:endParaRPr 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2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Arduino basic setup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62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up the Arduino IDE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IDE</a:t>
            </a:r>
          </a:p>
          <a:p>
            <a:pPr lvl="1"/>
            <a:r>
              <a:rPr lang="en-US" dirty="0" smtClean="0"/>
              <a:t>Easiest to run Windows Installer (http://www.arduino.cc)</a:t>
            </a:r>
          </a:p>
          <a:p>
            <a:pPr lvl="1"/>
            <a:r>
              <a:rPr lang="en-US" dirty="0" smtClean="0"/>
              <a:t>Also installs USB and other drivers</a:t>
            </a:r>
          </a:p>
          <a:p>
            <a:r>
              <a:rPr lang="en-US" dirty="0" smtClean="0"/>
              <a:t>Connect the board to your computer</a:t>
            </a:r>
          </a:p>
          <a:p>
            <a:pPr lvl="1"/>
            <a:r>
              <a:rPr lang="en-US" dirty="0" smtClean="0"/>
              <a:t>Use USB cable</a:t>
            </a:r>
          </a:p>
          <a:p>
            <a:r>
              <a:rPr lang="en-US" dirty="0" smtClean="0"/>
              <a:t>Launch the Arduino application</a:t>
            </a:r>
          </a:p>
          <a:p>
            <a:pPr lvl="1"/>
            <a:r>
              <a:rPr lang="en-US" dirty="0" smtClean="0"/>
              <a:t>Starts the IDE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4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 the Arduino IDE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Blink example</a:t>
            </a:r>
          </a:p>
          <a:p>
            <a:pPr lvl="1"/>
            <a:r>
              <a:rPr lang="en-US" dirty="0" err="1" smtClean="0"/>
              <a:t>File</a:t>
            </a:r>
            <a:r>
              <a:rPr lang="en-US" dirty="0" err="1" smtClean="0">
                <a:sym typeface="Wingdings" panose="05000000000000000000" pitchFamily="2" charset="2"/>
              </a:rPr>
              <a:t>ExamplesBasicsBlink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82" y="865229"/>
            <a:ext cx="4862855" cy="531173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18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a program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your Arduino </a:t>
            </a:r>
          </a:p>
          <a:p>
            <a:pPr lvl="1"/>
            <a:r>
              <a:rPr lang="en-US" dirty="0" err="1" smtClean="0"/>
              <a:t>Tools</a:t>
            </a:r>
            <a:r>
              <a:rPr lang="en-US" dirty="0" err="1" smtClean="0">
                <a:sym typeface="Wingdings" panose="05000000000000000000" pitchFamily="2" charset="2"/>
              </a:rPr>
              <a:t>Board</a:t>
            </a:r>
            <a:r>
              <a:rPr lang="en-US" dirty="0" smtClean="0">
                <a:sym typeface="Wingdings" panose="05000000000000000000" pitchFamily="2" charset="2"/>
              </a:rPr>
              <a:t> menu</a:t>
            </a:r>
          </a:p>
          <a:p>
            <a:r>
              <a:rPr lang="en-US" dirty="0" smtClean="0"/>
              <a:t>Select your serial port </a:t>
            </a:r>
          </a:p>
          <a:p>
            <a:pPr lvl="1"/>
            <a:r>
              <a:rPr lang="en-US" dirty="0" err="1" smtClean="0"/>
              <a:t>Tools</a:t>
            </a:r>
            <a:r>
              <a:rPr lang="en-US" dirty="0" err="1" smtClean="0">
                <a:sym typeface="Wingdings" panose="05000000000000000000" pitchFamily="2" charset="2"/>
              </a:rPr>
              <a:t>Port</a:t>
            </a:r>
            <a:r>
              <a:rPr lang="en-US" dirty="0" smtClean="0">
                <a:sym typeface="Wingdings" panose="05000000000000000000" pitchFamily="2" charset="2"/>
              </a:rPr>
              <a:t> menu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There should be only one selection (COM3, etc.)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Upload the program with the upload button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This writes the program onto the Flash of the Arduino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LED near pin 13 of the Arduino should blink</a:t>
            </a:r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77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Arduino simulators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97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Tinkercad</a:t>
            </a:r>
            <a:r>
              <a:rPr lang="en-US" dirty="0" smtClean="0"/>
              <a:t>: Circuits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Tinkercad</a:t>
            </a:r>
            <a:endParaRPr lang="en-US" dirty="0" smtClean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ttp://tinkercad.com</a:t>
            </a:r>
          </a:p>
          <a:p>
            <a:pPr lvl="1"/>
            <a:r>
              <a:rPr lang="en-US" dirty="0" smtClean="0"/>
              <a:t>A free online collection of software tools that help people create and make</a:t>
            </a:r>
          </a:p>
          <a:p>
            <a:pPr lvl="1"/>
            <a:r>
              <a:rPr lang="en-US" dirty="0" smtClean="0"/>
              <a:t>Simulates Arduino circuits and programs with a bunch of electronic components, sensors and actuators</a:t>
            </a:r>
          </a:p>
          <a:p>
            <a:pPr lvl="1"/>
            <a:r>
              <a:rPr lang="en-US" dirty="0" smtClean="0"/>
              <a:t>A good way to test your idea before you actually build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Tinkercad</a:t>
            </a:r>
            <a:r>
              <a:rPr lang="en-US" dirty="0"/>
              <a:t>: Circuits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39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6" y="1519238"/>
            <a:ext cx="8588697" cy="46522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68509"/>
          <a:stretch/>
        </p:blipFill>
        <p:spPr>
          <a:xfrm>
            <a:off x="9028273" y="1519238"/>
            <a:ext cx="2704686" cy="465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applications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43" y="3962803"/>
            <a:ext cx="3715645" cy="24750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10" y="1027906"/>
            <a:ext cx="3662201" cy="27466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892997"/>
            <a:ext cx="4620768" cy="3469153"/>
          </a:xfrm>
          <a:prstGeom prst="rect">
            <a:avLst/>
          </a:prstGeom>
        </p:spPr>
      </p:pic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30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99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 example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the Arduino development environment</a:t>
            </a:r>
          </a:p>
          <a:p>
            <a:r>
              <a:rPr lang="en-US" dirty="0"/>
              <a:t>L</a:t>
            </a:r>
            <a:r>
              <a:rPr lang="en-US" dirty="0" smtClean="0"/>
              <a:t>oad the Blink example.</a:t>
            </a:r>
          </a:p>
          <a:p>
            <a:r>
              <a:rPr lang="en-US" dirty="0" smtClean="0"/>
              <a:t>Compile, download, and run.</a:t>
            </a:r>
          </a:p>
          <a:p>
            <a:r>
              <a:rPr lang="en-US" dirty="0" smtClean="0"/>
              <a:t>Modify blink intervals and check if it really works.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85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Tinkercad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 smtClean="0"/>
              <a:t>Go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http://tinkercad.com</a:t>
            </a:r>
          </a:p>
          <a:p>
            <a:r>
              <a:rPr lang="en-US" dirty="0" smtClean="0"/>
              <a:t>Register for your own account.</a:t>
            </a:r>
          </a:p>
          <a:p>
            <a:r>
              <a:rPr lang="en-US" dirty="0" smtClean="0"/>
              <a:t>Try several Arduino starter examples.</a:t>
            </a:r>
          </a:p>
          <a:p>
            <a:r>
              <a:rPr lang="en-US" dirty="0" smtClean="0"/>
              <a:t>Modify some codes, and check if it works.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67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applications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570" y="1027906"/>
            <a:ext cx="3709659" cy="23295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69" y="1899138"/>
            <a:ext cx="4802374" cy="35960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873" y="3585016"/>
            <a:ext cx="4916524" cy="2774827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9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applications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62" y="1819656"/>
            <a:ext cx="3490222" cy="42318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286" y="1024128"/>
            <a:ext cx="3666591" cy="26189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80" y="4023360"/>
            <a:ext cx="3017520" cy="2263140"/>
          </a:xfrm>
          <a:prstGeom prst="rect">
            <a:avLst/>
          </a:prstGeom>
        </p:spPr>
      </p:pic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1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environment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development board</a:t>
            </a:r>
          </a:p>
          <a:p>
            <a:pPr lvl="1"/>
            <a:r>
              <a:rPr lang="en-US" altLang="ko-KR" dirty="0" smtClean="0"/>
              <a:t>8-bit microcontroller</a:t>
            </a:r>
          </a:p>
          <a:p>
            <a:pPr lvl="1"/>
            <a:r>
              <a:rPr lang="en-US" altLang="ko-KR" dirty="0" smtClean="0"/>
              <a:t>Programming hardware</a:t>
            </a:r>
          </a:p>
          <a:p>
            <a:pPr lvl="1"/>
            <a:r>
              <a:rPr lang="en-US" altLang="ko-KR" dirty="0" smtClean="0"/>
              <a:t>USC programming interface</a:t>
            </a:r>
          </a:p>
          <a:p>
            <a:pPr lvl="1"/>
            <a:r>
              <a:rPr lang="en-US" altLang="ko-KR" dirty="0" smtClean="0"/>
              <a:t>I/O pins</a:t>
            </a:r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environment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software environment</a:t>
            </a:r>
          </a:p>
          <a:p>
            <a:pPr lvl="1"/>
            <a:r>
              <a:rPr lang="en-US" altLang="ko-KR" dirty="0" smtClean="0"/>
              <a:t>Cross-compiler</a:t>
            </a:r>
          </a:p>
          <a:p>
            <a:pPr lvl="1"/>
            <a:r>
              <a:rPr lang="en-US" altLang="ko-KR" dirty="0" smtClean="0"/>
              <a:t>Debugger</a:t>
            </a:r>
          </a:p>
          <a:p>
            <a:pPr lvl="1"/>
            <a:r>
              <a:rPr lang="en-US" altLang="ko-KR" dirty="0" smtClean="0"/>
              <a:t>Simulator</a:t>
            </a:r>
          </a:p>
          <a:p>
            <a:pPr lvl="1"/>
            <a:r>
              <a:rPr lang="en-US" altLang="ko-KR" dirty="0" smtClean="0"/>
              <a:t>Programmer</a:t>
            </a:r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lvl="1"/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82" y="865229"/>
            <a:ext cx="4862855" cy="53117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775" y="4001294"/>
            <a:ext cx="3638225" cy="2053371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2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environment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Special-purpose “shields”</a:t>
            </a:r>
          </a:p>
          <a:p>
            <a:pPr lvl="1"/>
            <a:r>
              <a:rPr lang="en-US" dirty="0" smtClean="0"/>
              <a:t>Daughter boards</a:t>
            </a:r>
          </a:p>
          <a:p>
            <a:pPr lvl="1"/>
            <a:r>
              <a:rPr lang="en-US" dirty="0" smtClean="0"/>
              <a:t>Unique functionalities</a:t>
            </a:r>
          </a:p>
          <a:p>
            <a:pPr lvl="1"/>
            <a:r>
              <a:rPr lang="en-US" dirty="0" smtClean="0"/>
              <a:t>Easy to attach</a:t>
            </a:r>
          </a:p>
          <a:p>
            <a:pPr lvl="1"/>
            <a:r>
              <a:rPr lang="en-US" dirty="0" smtClean="0"/>
              <a:t>Good libraries provided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61" y="756015"/>
            <a:ext cx="2855967" cy="21392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033" y="3126958"/>
            <a:ext cx="3991343" cy="29896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12" y="4234021"/>
            <a:ext cx="2829031" cy="1882592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79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737</Words>
  <Application>Microsoft Office PowerPoint</Application>
  <PresentationFormat>와이드스크린</PresentationFormat>
  <Paragraphs>251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Arduino Environment</vt:lpstr>
      <vt:lpstr>Arduino platform</vt:lpstr>
      <vt:lpstr>Arduino</vt:lpstr>
      <vt:lpstr>Arduino applications</vt:lpstr>
      <vt:lpstr>Arduino applications</vt:lpstr>
      <vt:lpstr>Arduino applications</vt:lpstr>
      <vt:lpstr>Arduino environment</vt:lpstr>
      <vt:lpstr>Arduino environment</vt:lpstr>
      <vt:lpstr>Arduino environment</vt:lpstr>
      <vt:lpstr>Arduino board</vt:lpstr>
      <vt:lpstr>The Arduino development board</vt:lpstr>
      <vt:lpstr>Power/Reset</vt:lpstr>
      <vt:lpstr>Input/Output pins</vt:lpstr>
      <vt:lpstr>Microcontrollers</vt:lpstr>
      <vt:lpstr>Microcontroller</vt:lpstr>
      <vt:lpstr>Firmware</vt:lpstr>
      <vt:lpstr>Direct programming</vt:lpstr>
      <vt:lpstr>Bootloader</vt:lpstr>
      <vt:lpstr>In-Circuit Serial Programming (ICSP)</vt:lpstr>
      <vt:lpstr>Arduino schematics</vt:lpstr>
      <vt:lpstr>Arduino UNO schematic</vt:lpstr>
      <vt:lpstr>Microcontrollers and I/O</vt:lpstr>
      <vt:lpstr>USB, Power, ICSP</vt:lpstr>
      <vt:lpstr>Arduino IDE</vt:lpstr>
      <vt:lpstr>Arduino IDE</vt:lpstr>
      <vt:lpstr>Arduino IDE</vt:lpstr>
      <vt:lpstr>Compiling code</vt:lpstr>
      <vt:lpstr>Compiling code</vt:lpstr>
      <vt:lpstr>Serial monitor</vt:lpstr>
      <vt:lpstr>Arduino shields and libraries</vt:lpstr>
      <vt:lpstr>Arduino shields</vt:lpstr>
      <vt:lpstr>Some Arduino shields</vt:lpstr>
      <vt:lpstr>Arduino basic setup</vt:lpstr>
      <vt:lpstr>Set up the Arduino IDE</vt:lpstr>
      <vt:lpstr>Launch the Arduino IDE</vt:lpstr>
      <vt:lpstr>Run a program</vt:lpstr>
      <vt:lpstr>Arduino simulators</vt:lpstr>
      <vt:lpstr>Tinkercad: Circuits</vt:lpstr>
      <vt:lpstr>Tinkercad: Circuits</vt:lpstr>
      <vt:lpstr>Lab</vt:lpstr>
      <vt:lpstr>Blink example</vt:lpstr>
      <vt:lpstr>Tinkercad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기초공학설계</dc:title>
  <dc:creator>Windows 사용자</dc:creator>
  <cp:lastModifiedBy>Windows 사용자</cp:lastModifiedBy>
  <cp:revision>32</cp:revision>
  <dcterms:created xsi:type="dcterms:W3CDTF">2018-08-20T00:06:44Z</dcterms:created>
  <dcterms:modified xsi:type="dcterms:W3CDTF">2018-09-13T07:58:18Z</dcterms:modified>
</cp:coreProperties>
</file>