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98" r:id="rId3"/>
    <p:sldId id="261" r:id="rId4"/>
    <p:sldId id="299" r:id="rId5"/>
    <p:sldId id="327" r:id="rId6"/>
    <p:sldId id="328" r:id="rId7"/>
    <p:sldId id="329" r:id="rId8"/>
    <p:sldId id="331" r:id="rId9"/>
    <p:sldId id="300" r:id="rId10"/>
    <p:sldId id="330" r:id="rId11"/>
    <p:sldId id="332" r:id="rId12"/>
    <p:sldId id="333" r:id="rId13"/>
    <p:sldId id="302" r:id="rId14"/>
    <p:sldId id="303" r:id="rId15"/>
    <p:sldId id="334" r:id="rId16"/>
    <p:sldId id="335" r:id="rId17"/>
    <p:sldId id="301" r:id="rId18"/>
    <p:sldId id="336" r:id="rId19"/>
    <p:sldId id="337" r:id="rId20"/>
    <p:sldId id="305" r:id="rId21"/>
    <p:sldId id="338" r:id="rId22"/>
    <p:sldId id="339" r:id="rId23"/>
    <p:sldId id="340" r:id="rId24"/>
    <p:sldId id="341" r:id="rId25"/>
    <p:sldId id="342" r:id="rId26"/>
    <p:sldId id="343" r:id="rId27"/>
    <p:sldId id="345" r:id="rId28"/>
    <p:sldId id="346" r:id="rId29"/>
    <p:sldId id="347" r:id="rId30"/>
    <p:sldId id="344" r:id="rId31"/>
    <p:sldId id="348" r:id="rId32"/>
    <p:sldId id="349" r:id="rId33"/>
    <p:sldId id="350" r:id="rId34"/>
    <p:sldId id="351" r:id="rId35"/>
    <p:sldId id="354" r:id="rId36"/>
    <p:sldId id="35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6BBAA3-9624-40DF-B78C-5CA3C9E9589D}" type="datetimeFigureOut">
              <a:rPr lang="en-US" smtClean="0"/>
              <a:t>9/27/2018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857363-AD18-4D7E-BA27-97045CF44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20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190B6-A6AE-4299-9E16-4066EE7EFB70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25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183E5-41BD-4B21-9BAB-07DAF9192C84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013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DC4BD-F5C5-4B14-AE6E-3E20152BD197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299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0C72-5321-4B17-9827-6BEB7956FD2B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5098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1D745-C9E3-4E47-9399-E67572D09D5C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2724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D7629E-F318-4B53-8480-C9C5158FF962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486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363C27-5B3C-463E-87DA-04CD1E8CFC15}" type="datetime1">
              <a:rPr lang="en-US" smtClean="0"/>
              <a:t>9/27/2018</a:t>
            </a:fld>
            <a:endParaRPr 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463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39744-31F7-496B-AB9F-3E5856C773F0}" type="datetime1">
              <a:rPr lang="en-US" smtClean="0"/>
              <a:t>9/27/2018</a:t>
            </a:fld>
            <a:endParaRPr 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785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439DA-6325-400F-A103-B2A329B4EB4F}" type="datetime1">
              <a:rPr lang="en-US" smtClean="0"/>
              <a:t>9/27/2018</a:t>
            </a:fld>
            <a:endParaRPr 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303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B060C4-0E41-4616-97AE-ED171F0803BE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356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0260D-B8E6-4692-8630-AE9F125183E2}" type="datetime1">
              <a:rPr lang="en-US" smtClean="0"/>
              <a:t>9/27/2018</a:t>
            </a:fld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6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A22366-FCB1-4044-B924-79586899EC97}" type="datetime1">
              <a:rPr lang="en-US" smtClean="0"/>
              <a:t>9/27/2018</a:t>
            </a:fld>
            <a:endParaRPr 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8A811-7ED8-4356-850B-521C54B21F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096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://tinkercad.com/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://tinkercad.com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25893"/>
          </a:xfrm>
        </p:spPr>
        <p:txBody>
          <a:bodyPr>
            <a:normAutofit/>
          </a:bodyPr>
          <a:lstStyle/>
          <a:p>
            <a:r>
              <a:rPr lang="en-US" dirty="0" smtClean="0"/>
              <a:t>Arduino programs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>
          <a:xfrm>
            <a:off x="4270247" y="2414016"/>
            <a:ext cx="4566021" cy="3776472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smtClean="0"/>
              <a:t>Arduino toolchain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Cross-compilation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Arduino sketches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Classes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Sketch structure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Pins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Input and output</a:t>
            </a:r>
          </a:p>
          <a:p>
            <a:pPr marL="342900" indent="-342900" algn="l">
              <a:buFontTx/>
              <a:buChar char="-"/>
            </a:pPr>
            <a:r>
              <a:rPr lang="en-US" dirty="0" smtClean="0"/>
              <a:t>Blink example</a:t>
            </a:r>
          </a:p>
          <a:p>
            <a:pPr algn="l"/>
            <a:endParaRPr 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934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Object-oriented programming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Organize your code through encapsulation</a:t>
            </a:r>
          </a:p>
          <a:p>
            <a:r>
              <a:rPr lang="en-US" dirty="0" smtClean="0"/>
              <a:t>Group together data and functions that are related</a:t>
            </a:r>
          </a:p>
          <a:p>
            <a:r>
              <a:rPr lang="en-US" dirty="0" smtClean="0"/>
              <a:t>User-defined type is specific to an application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/>
              <a:t> type has data (the number) and functions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+, -, *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9421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Encapsulation example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Specify and operate on 3 points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y;				point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p1;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x1=0; y1=0;				p1=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newpoint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(0,0);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plot(x1,y1);				p1.plot();</a:t>
            </a:r>
          </a:p>
          <a:p>
            <a:endParaRPr lang="en-US" dirty="0" smtClean="0"/>
          </a:p>
          <a:p>
            <a:r>
              <a:rPr lang="en-US" dirty="0" smtClean="0"/>
              <a:t>All data contained in one objects</a:t>
            </a:r>
          </a:p>
          <a:p>
            <a:r>
              <a:rPr lang="en-US" dirty="0" smtClean="0"/>
              <a:t>Reduced number of parameters</a:t>
            </a:r>
          </a:p>
          <a:p>
            <a:r>
              <a:rPr lang="en-US" dirty="0" smtClean="0"/>
              <a:t>Point-specific functions are easily identified</a:t>
            </a:r>
            <a:r>
              <a:rPr lang="en-US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311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Classes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7595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members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lass X {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mf(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v){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old=m; m=v; return old;}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ar.m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=7;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var.mf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(9);</a:t>
            </a:r>
            <a:endParaRPr lang="en-US" dirty="0" smtClean="0"/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9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and members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Declaration of a variable creates an object</a:t>
            </a:r>
          </a:p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smtClean="0"/>
              <a:t> operator used to access members</a:t>
            </a:r>
          </a:p>
          <a:p>
            <a:pPr lvl="1"/>
            <a:r>
              <a:rPr lang="en-US" dirty="0" smtClean="0"/>
              <a:t>Data and functions</a:t>
            </a:r>
          </a:p>
          <a:p>
            <a:r>
              <a:rPr lang="en-US" dirty="0" smtClean="0"/>
              <a:t>Functions can be defined inside the class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7905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Classes in libraries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cs typeface="Courier New" panose="02070309020205020404" pitchFamily="49" charset="0"/>
              </a:rPr>
              <a:t>We will 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not need to know much about classes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not define classes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use classes defined in libraries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Examples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Ethernet.begin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(mac)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Serial.begin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(speed);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client.print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</a:p>
          <a:p>
            <a:pPr lvl="1"/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Serial.print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(“Hello”);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5567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Sketch structure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465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etup() </a:t>
            </a:r>
            <a:r>
              <a:rPr lang="en-US" dirty="0" smtClean="0"/>
              <a:t>function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sketch does not have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 </a:t>
            </a:r>
            <a:r>
              <a:rPr lang="en-US" dirty="0" smtClean="0"/>
              <a:t>function</a:t>
            </a:r>
          </a:p>
          <a:p>
            <a:r>
              <a:rPr lang="en-US" dirty="0" smtClean="0"/>
              <a:t>Every sketch has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setup()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Executed once when Arduino is powered up</a:t>
            </a:r>
          </a:p>
          <a:p>
            <a:pPr lvl="1"/>
            <a:r>
              <a:rPr lang="en-US" dirty="0" smtClean="0"/>
              <a:t>Used for initialization operations</a:t>
            </a:r>
          </a:p>
          <a:p>
            <a:pPr lvl="1"/>
            <a:r>
              <a:rPr lang="en-US" dirty="0" smtClean="0"/>
              <a:t>Returns no value, takes no arguments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setup()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06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loop()</a:t>
            </a:r>
            <a:r>
              <a:rPr lang="en-US" dirty="0" smtClean="0"/>
              <a:t> function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Every sketch has 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loop() </a:t>
            </a:r>
            <a:r>
              <a:rPr lang="en-US" dirty="0" smtClean="0"/>
              <a:t>function</a:t>
            </a:r>
          </a:p>
          <a:p>
            <a:pPr lvl="1"/>
            <a:r>
              <a:rPr lang="en-US" dirty="0" smtClean="0"/>
              <a:t>Executed iteratively as long as the Arduino is powered up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oop() </a:t>
            </a:r>
            <a:r>
              <a:rPr lang="en-US" dirty="0" smtClean="0"/>
              <a:t>starts executing after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setup() </a:t>
            </a:r>
            <a:r>
              <a:rPr lang="en-US" dirty="0" smtClean="0"/>
              <a:t>has finished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oop() </a:t>
            </a:r>
            <a:r>
              <a:rPr lang="en-US" dirty="0" smtClean="0"/>
              <a:t>is the main program control flow</a:t>
            </a:r>
          </a:p>
          <a:p>
            <a:pPr lvl="1"/>
            <a:r>
              <a:rPr lang="en-US" dirty="0" smtClean="0"/>
              <a:t>Returns no value, takes no arguments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}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289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Pins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81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Arduino toolchain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7852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Pins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Pins are wires connected </a:t>
            </a:r>
            <a:br>
              <a:rPr lang="en-US" dirty="0" smtClean="0"/>
            </a:br>
            <a:r>
              <a:rPr lang="en-US" dirty="0" smtClean="0"/>
              <a:t>to the microcontroller</a:t>
            </a:r>
          </a:p>
          <a:p>
            <a:r>
              <a:rPr lang="en-US" dirty="0" smtClean="0"/>
              <a:t>Pins are the interface </a:t>
            </a:r>
            <a:br>
              <a:rPr lang="en-US" dirty="0" smtClean="0"/>
            </a:br>
            <a:r>
              <a:rPr lang="en-US" dirty="0" smtClean="0"/>
              <a:t>of the microcontroller</a:t>
            </a:r>
          </a:p>
          <a:p>
            <a:r>
              <a:rPr lang="en-US" dirty="0" smtClean="0"/>
              <a:t>Pin voltages are controlled </a:t>
            </a:r>
            <a:br>
              <a:rPr lang="en-US" dirty="0" smtClean="0"/>
            </a:br>
            <a:r>
              <a:rPr lang="en-US" dirty="0" smtClean="0"/>
              <a:t>by a sketch</a:t>
            </a:r>
          </a:p>
          <a:p>
            <a:r>
              <a:rPr lang="en-US" dirty="0" smtClean="0"/>
              <a:t>Pin voltages can be read </a:t>
            </a:r>
            <a:br>
              <a:rPr lang="en-US" dirty="0" smtClean="0"/>
            </a:br>
            <a:r>
              <a:rPr lang="en-US" dirty="0" smtClean="0"/>
              <a:t>by a sketch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20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049" y="1793018"/>
            <a:ext cx="6096000" cy="400812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074835" y="1239020"/>
            <a:ext cx="1556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Digital I/O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9476702" y="5793653"/>
            <a:ext cx="1840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Analog inputs</a:t>
            </a:r>
            <a:endParaRPr lang="en-US" dirty="0"/>
          </a:p>
        </p:txBody>
      </p:sp>
      <p:cxnSp>
        <p:nvCxnSpPr>
          <p:cNvPr id="10" name="직선 화살표 연결선 9"/>
          <p:cNvCxnSpPr/>
          <p:nvPr/>
        </p:nvCxnSpPr>
        <p:spPr>
          <a:xfrm flipH="1">
            <a:off x="9127176" y="1608352"/>
            <a:ext cx="349526" cy="425502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/>
          <p:nvPr/>
        </p:nvCxnSpPr>
        <p:spPr>
          <a:xfrm flipV="1">
            <a:off x="9965553" y="5446777"/>
            <a:ext cx="1" cy="354361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모서리가 둥근 직사각형 12"/>
          <p:cNvSpPr/>
          <p:nvPr/>
        </p:nvSpPr>
        <p:spPr>
          <a:xfrm>
            <a:off x="7440168" y="2127504"/>
            <a:ext cx="3099816" cy="272593"/>
          </a:xfrm>
          <a:prstGeom prst="roundRect">
            <a:avLst>
              <a:gd name="adj" fmla="val 13219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9433560" y="5133627"/>
            <a:ext cx="1106424" cy="313149"/>
          </a:xfrm>
          <a:prstGeom prst="roundRect">
            <a:avLst>
              <a:gd name="adj" fmla="val 9818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155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Output pins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Output pins are controlled </a:t>
            </a:r>
            <a:br>
              <a:rPr lang="en-US" dirty="0" smtClean="0"/>
            </a:br>
            <a:r>
              <a:rPr lang="en-US" dirty="0" smtClean="0"/>
              <a:t>by the Arduino</a:t>
            </a:r>
          </a:p>
          <a:p>
            <a:pPr lvl="1"/>
            <a:r>
              <a:rPr lang="en-US" dirty="0" smtClean="0"/>
              <a:t>Voltage is determined</a:t>
            </a:r>
            <a:br>
              <a:rPr lang="en-US" dirty="0" smtClean="0"/>
            </a:br>
            <a:r>
              <a:rPr lang="en-US" dirty="0" smtClean="0"/>
              <a:t>by your sketch</a:t>
            </a:r>
          </a:p>
          <a:p>
            <a:pPr lvl="1"/>
            <a:r>
              <a:rPr lang="en-US" dirty="0" smtClean="0"/>
              <a:t>Other components can be </a:t>
            </a:r>
            <a:br>
              <a:rPr lang="en-US" dirty="0" smtClean="0"/>
            </a:br>
            <a:r>
              <a:rPr lang="en-US" dirty="0" smtClean="0"/>
              <a:t>controlled through outputs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21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938" y="3341396"/>
            <a:ext cx="4585481" cy="301495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6451" y="1282701"/>
            <a:ext cx="1181100" cy="1181100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1000" y="724499"/>
            <a:ext cx="1995297" cy="1995297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V="1">
            <a:off x="9161645" y="2458893"/>
            <a:ext cx="725263" cy="953433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/>
          <p:nvPr/>
        </p:nvCxnSpPr>
        <p:spPr>
          <a:xfrm flipH="1" flipV="1">
            <a:off x="7325746" y="2389238"/>
            <a:ext cx="1342885" cy="1020002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그림 24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14751" y="1133330"/>
            <a:ext cx="1294103" cy="1294103"/>
          </a:xfrm>
          <a:prstGeom prst="rect">
            <a:avLst/>
          </a:prstGeom>
        </p:spPr>
      </p:pic>
      <p:cxnSp>
        <p:nvCxnSpPr>
          <p:cNvPr id="27" name="직선 화살표 연결선 26"/>
          <p:cNvCxnSpPr/>
          <p:nvPr/>
        </p:nvCxnSpPr>
        <p:spPr>
          <a:xfrm flipH="1" flipV="1">
            <a:off x="8795654" y="2209852"/>
            <a:ext cx="118781" cy="1199388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54034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 pins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Input pins are controlled </a:t>
            </a:r>
            <a:br>
              <a:rPr lang="en-US" dirty="0" smtClean="0"/>
            </a:br>
            <a:r>
              <a:rPr lang="en-US" dirty="0" smtClean="0"/>
              <a:t>by other components</a:t>
            </a:r>
          </a:p>
          <a:p>
            <a:pPr lvl="1"/>
            <a:r>
              <a:rPr lang="en-US" dirty="0" smtClean="0"/>
              <a:t>Arduino reads the voltage </a:t>
            </a:r>
            <a:br>
              <a:rPr lang="en-US" dirty="0" smtClean="0"/>
            </a:br>
            <a:r>
              <a:rPr lang="en-US" dirty="0" smtClean="0"/>
              <a:t>on the pins</a:t>
            </a:r>
          </a:p>
          <a:p>
            <a:pPr lvl="1"/>
            <a:r>
              <a:rPr lang="en-US" dirty="0" smtClean="0"/>
              <a:t>Allows it to respond </a:t>
            </a:r>
            <a:br>
              <a:rPr lang="en-US" dirty="0" smtClean="0"/>
            </a:br>
            <a:r>
              <a:rPr lang="en-US" dirty="0" smtClean="0"/>
              <a:t>to events and data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22</a:t>
            </a:fld>
            <a:endParaRPr 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6970" y="1990255"/>
            <a:ext cx="4585481" cy="3014954"/>
          </a:xfrm>
          <a:prstGeom prst="rect">
            <a:avLst/>
          </a:prstGeom>
        </p:spPr>
      </p:pic>
      <p:cxnSp>
        <p:nvCxnSpPr>
          <p:cNvPr id="21" name="직선 화살표 연결선 20"/>
          <p:cNvCxnSpPr/>
          <p:nvPr/>
        </p:nvCxnSpPr>
        <p:spPr>
          <a:xfrm flipH="1" flipV="1">
            <a:off x="8540957" y="4804937"/>
            <a:ext cx="1120933" cy="492818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6536" y="1027906"/>
            <a:ext cx="1178242" cy="1178242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7916" y="4968433"/>
            <a:ext cx="975481" cy="975481"/>
          </a:xfrm>
          <a:prstGeom prst="rect">
            <a:avLst/>
          </a:prstGeom>
        </p:spPr>
      </p:pic>
      <p:pic>
        <p:nvPicPr>
          <p:cNvPr id="12" name="그림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9439" y="5252569"/>
            <a:ext cx="1420542" cy="1420542"/>
          </a:xfrm>
          <a:prstGeom prst="rect">
            <a:avLst/>
          </a:prstGeom>
        </p:spPr>
      </p:pic>
      <p:cxnSp>
        <p:nvCxnSpPr>
          <p:cNvPr id="19" name="직선 화살표 연결선 18"/>
          <p:cNvCxnSpPr/>
          <p:nvPr/>
        </p:nvCxnSpPr>
        <p:spPr>
          <a:xfrm flipV="1">
            <a:off x="7649308" y="4772801"/>
            <a:ext cx="597877" cy="81750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/>
          <p:cNvCxnSpPr/>
          <p:nvPr/>
        </p:nvCxnSpPr>
        <p:spPr>
          <a:xfrm flipH="1">
            <a:off x="8370277" y="1550041"/>
            <a:ext cx="1140998" cy="656107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04293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vs. analog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pins are digital-only</a:t>
            </a:r>
          </a:p>
          <a:p>
            <a:pPr lvl="1"/>
            <a:r>
              <a:rPr lang="en-US" dirty="0" smtClean="0"/>
              <a:t>Read digital input, write digital output</a:t>
            </a:r>
          </a:p>
          <a:p>
            <a:pPr lvl="1"/>
            <a:r>
              <a:rPr lang="en-US" dirty="0" smtClean="0"/>
              <a:t>0 volts or 5 volts</a:t>
            </a:r>
          </a:p>
          <a:p>
            <a:r>
              <a:rPr lang="en-US" dirty="0" smtClean="0"/>
              <a:t>Some pins can be analog inputs</a:t>
            </a:r>
          </a:p>
          <a:p>
            <a:pPr lvl="1"/>
            <a:r>
              <a:rPr lang="en-US" dirty="0" smtClean="0"/>
              <a:t>Can read analog voltages on the pin</a:t>
            </a:r>
          </a:p>
          <a:p>
            <a:pPr lvl="1"/>
            <a:r>
              <a:rPr lang="en-US" dirty="0" smtClean="0"/>
              <a:t>Useful for analog sensors</a:t>
            </a:r>
          </a:p>
          <a:p>
            <a:r>
              <a:rPr lang="en-US" dirty="0" smtClean="0"/>
              <a:t>Analog-only pins are clearly labeled</a:t>
            </a:r>
          </a:p>
          <a:p>
            <a:r>
              <a:rPr lang="en-US" dirty="0" smtClean="0"/>
              <a:t>No pins can generate an analog output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86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Input and output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728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Input/output (I/O)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These functions allow access to the pins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(pin, mode)</a:t>
            </a:r>
          </a:p>
          <a:p>
            <a:r>
              <a:rPr lang="en-US" dirty="0" smtClean="0"/>
              <a:t>Sets a pin to act as either an input or an output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dirty="0" smtClean="0"/>
              <a:t> is the number of the pin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0-13</a:t>
            </a:r>
            <a:r>
              <a:rPr lang="en-US" dirty="0" smtClean="0"/>
              <a:t> for the digital pins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A0-A5</a:t>
            </a:r>
            <a:r>
              <a:rPr lang="en-US" dirty="0" smtClean="0"/>
              <a:t> for the analog pins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ode</a:t>
            </a:r>
            <a:r>
              <a:rPr lang="en-US" dirty="0" smtClean="0"/>
              <a:t> is the I/O mode the pin is set to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INPUT, OUTPUT, </a:t>
            </a:r>
            <a:r>
              <a:rPr lang="en-US" dirty="0" smtClean="0"/>
              <a:t>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INPUT_PULLUP</a:t>
            </a:r>
          </a:p>
          <a:p>
            <a:pPr lvl="1"/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INPUT_PULLUP</a:t>
            </a:r>
            <a:r>
              <a:rPr lang="en-US" dirty="0" smtClean="0"/>
              <a:t> acts as input with reversed polarity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353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input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(pin)</a:t>
            </a:r>
          </a:p>
          <a:p>
            <a:pPr lvl="1"/>
            <a:r>
              <a:rPr lang="en-US" dirty="0" smtClean="0"/>
              <a:t>Returns the state of an input pin</a:t>
            </a:r>
          </a:p>
          <a:p>
            <a:pPr lvl="1"/>
            <a:r>
              <a:rPr lang="en-US" dirty="0" smtClean="0"/>
              <a:t>Returns either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 smtClean="0"/>
              <a:t> (0 volts)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 smtClean="0"/>
              <a:t> (5 volts)</a:t>
            </a:r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(3);</a:t>
            </a: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</a:t>
            </a:r>
            <a:r>
              <a:rPr lang="en-US" dirty="0" smtClean="0"/>
              <a:t> is set to the state of digital pin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600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Digital output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(pin, value)</a:t>
            </a:r>
          </a:p>
          <a:p>
            <a:pPr lvl="1"/>
            <a:r>
              <a:rPr lang="en-US" dirty="0" smtClean="0"/>
              <a:t>Assigns the state of an output pin</a:t>
            </a:r>
          </a:p>
          <a:p>
            <a:pPr lvl="1"/>
            <a:r>
              <a:rPr lang="en-US" dirty="0" smtClean="0"/>
              <a:t>Assigns either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en-US" dirty="0" smtClean="0"/>
              <a:t> (0 volts) or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 smtClean="0"/>
              <a:t> (5 volts)</a:t>
            </a:r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HIGH);</a:t>
            </a: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Digital pin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3 </a:t>
            </a:r>
            <a:r>
              <a:rPr lang="en-US" dirty="0" smtClean="0"/>
              <a:t>is set 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/>
              <a:t> (5 volts)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8682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Analog input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(pin)</a:t>
            </a:r>
          </a:p>
          <a:p>
            <a:pPr lvl="1"/>
            <a:r>
              <a:rPr lang="en-US" dirty="0" smtClean="0"/>
              <a:t>Returns the state of an analog input pin</a:t>
            </a:r>
          </a:p>
          <a:p>
            <a:pPr lvl="1"/>
            <a:r>
              <a:rPr lang="en-US" dirty="0" smtClean="0"/>
              <a:t>Returns an integer from 0 to 1023</a:t>
            </a:r>
          </a:p>
          <a:p>
            <a:pPr lvl="1"/>
            <a:r>
              <a:rPr lang="en-US" dirty="0" smtClean="0"/>
              <a:t>0 for 0 volts, 1023 for 5 volts</a:t>
            </a:r>
          </a:p>
          <a:p>
            <a:r>
              <a:rPr lang="en-US" dirty="0" smtClean="0"/>
              <a:t>Example</a:t>
            </a: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inval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analogRead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(A3);</a:t>
            </a: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pinval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is set to the voltage on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A3 </a:t>
            </a:r>
            <a:r>
              <a:rPr lang="en-US" dirty="0" smtClean="0"/>
              <a:t>(0 for </a:t>
            </a:r>
            <a:r>
              <a:rPr lang="en-US" dirty="0"/>
              <a:t>0 volts, 1023 for 5 </a:t>
            </a:r>
            <a:r>
              <a:rPr lang="en-US" dirty="0" smtClean="0"/>
              <a:t>volts)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The pin must be an analog pin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625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Blink example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852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Verify and upload</a:t>
            </a:r>
            <a:endParaRPr lang="en-US" dirty="0"/>
          </a:p>
        </p:txBody>
      </p:sp>
      <p:sp>
        <p:nvSpPr>
          <p:cNvPr id="13" name="슬라이드 번호 개체 틀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</a:t>
            </a:fld>
            <a:endParaRPr lang="en-US"/>
          </a:p>
        </p:txBody>
      </p:sp>
      <p:sp>
        <p:nvSpPr>
          <p:cNvPr id="7" name="모서리가 둥근 직사각형 6"/>
          <p:cNvSpPr/>
          <p:nvPr/>
        </p:nvSpPr>
        <p:spPr>
          <a:xfrm>
            <a:off x="3009899" y="3086104"/>
            <a:ext cx="1368670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Combine &amp;</a:t>
            </a:r>
            <a:br>
              <a:rPr lang="en-US" dirty="0" smtClean="0"/>
            </a:br>
            <a:r>
              <a:rPr lang="en-US" dirty="0" smtClean="0"/>
              <a:t>transform</a:t>
            </a:r>
            <a:endParaRPr 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4613030" y="3086104"/>
            <a:ext cx="1368670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Compile</a:t>
            </a:r>
            <a:endParaRPr lang="en-US" dirty="0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6216161" y="3086104"/>
            <a:ext cx="1368670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Link</a:t>
            </a:r>
            <a:endParaRPr lang="en-US" dirty="0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7819292" y="3086104"/>
            <a:ext cx="1368670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HEX file creation</a:t>
            </a:r>
            <a:endParaRPr lang="en-US" dirty="0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782515" y="3086104"/>
            <a:ext cx="1368670" cy="703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Code</a:t>
            </a:r>
            <a:endParaRPr lang="en-US" dirty="0"/>
          </a:p>
        </p:txBody>
      </p:sp>
      <p:sp>
        <p:nvSpPr>
          <p:cNvPr id="15" name="모서리가 둥근 직사각형 14"/>
          <p:cNvSpPr/>
          <p:nvPr/>
        </p:nvSpPr>
        <p:spPr>
          <a:xfrm>
            <a:off x="6216161" y="1601487"/>
            <a:ext cx="1368670" cy="703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Libraries</a:t>
            </a:r>
            <a:endParaRPr lang="en-US" dirty="0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9985130" y="3086104"/>
            <a:ext cx="1368670" cy="70338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HEX</a:t>
            </a:r>
            <a:endParaRPr lang="en-US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7365" y="4580561"/>
            <a:ext cx="2099772" cy="1380600"/>
          </a:xfrm>
          <a:prstGeom prst="rect">
            <a:avLst/>
          </a:prstGeom>
        </p:spPr>
      </p:pic>
      <p:sp>
        <p:nvSpPr>
          <p:cNvPr id="18" name="모서리가 둥근 직사각형 17"/>
          <p:cNvSpPr/>
          <p:nvPr/>
        </p:nvSpPr>
        <p:spPr>
          <a:xfrm>
            <a:off x="2596896" y="2798064"/>
            <a:ext cx="6958583" cy="1289304"/>
          </a:xfrm>
          <a:prstGeom prst="roundRect">
            <a:avLst>
              <a:gd name="adj" fmla="val 9575"/>
            </a:avLst>
          </a:prstGeom>
          <a:noFill/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9" name="직선 화살표 연결선 18"/>
          <p:cNvCxnSpPr>
            <a:stCxn id="14" idx="3"/>
            <a:endCxn id="7" idx="1"/>
          </p:cNvCxnSpPr>
          <p:nvPr/>
        </p:nvCxnSpPr>
        <p:spPr>
          <a:xfrm>
            <a:off x="2151185" y="3437796"/>
            <a:ext cx="858714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21"/>
          <p:cNvCxnSpPr>
            <a:stCxn id="7" idx="3"/>
            <a:endCxn id="10" idx="1"/>
          </p:cNvCxnSpPr>
          <p:nvPr/>
        </p:nvCxnSpPr>
        <p:spPr>
          <a:xfrm>
            <a:off x="4378569" y="3437796"/>
            <a:ext cx="23446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/>
          <p:cNvCxnSpPr>
            <a:stCxn id="10" idx="3"/>
            <a:endCxn id="11" idx="1"/>
          </p:cNvCxnSpPr>
          <p:nvPr/>
        </p:nvCxnSpPr>
        <p:spPr>
          <a:xfrm>
            <a:off x="5981700" y="3437796"/>
            <a:ext cx="23446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/>
          <p:cNvCxnSpPr>
            <a:stCxn id="11" idx="3"/>
            <a:endCxn id="12" idx="1"/>
          </p:cNvCxnSpPr>
          <p:nvPr/>
        </p:nvCxnSpPr>
        <p:spPr>
          <a:xfrm>
            <a:off x="7584831" y="3437796"/>
            <a:ext cx="234461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/>
          <p:cNvCxnSpPr>
            <a:stCxn id="12" idx="3"/>
            <a:endCxn id="16" idx="1"/>
          </p:cNvCxnSpPr>
          <p:nvPr/>
        </p:nvCxnSpPr>
        <p:spPr>
          <a:xfrm>
            <a:off x="9187962" y="3437796"/>
            <a:ext cx="797168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15" idx="2"/>
            <a:endCxn id="11" idx="0"/>
          </p:cNvCxnSpPr>
          <p:nvPr/>
        </p:nvCxnSpPr>
        <p:spPr>
          <a:xfrm>
            <a:off x="6900496" y="2304871"/>
            <a:ext cx="0" cy="781233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모서리가 둥근 직사각형 40"/>
          <p:cNvSpPr/>
          <p:nvPr/>
        </p:nvSpPr>
        <p:spPr>
          <a:xfrm>
            <a:off x="9982200" y="4919169"/>
            <a:ext cx="1368670" cy="70338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Upload</a:t>
            </a:r>
            <a:endParaRPr lang="en-US" dirty="0"/>
          </a:p>
        </p:txBody>
      </p:sp>
      <p:cxnSp>
        <p:nvCxnSpPr>
          <p:cNvPr id="42" name="직선 화살표 연결선 41"/>
          <p:cNvCxnSpPr>
            <a:stCxn id="16" idx="2"/>
            <a:endCxn id="41" idx="0"/>
          </p:cNvCxnSpPr>
          <p:nvPr/>
        </p:nvCxnSpPr>
        <p:spPr>
          <a:xfrm flipH="1">
            <a:off x="10666535" y="3789488"/>
            <a:ext cx="2930" cy="1129681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/>
          <p:cNvCxnSpPr>
            <a:stCxn id="41" idx="1"/>
            <a:endCxn id="17" idx="3"/>
          </p:cNvCxnSpPr>
          <p:nvPr/>
        </p:nvCxnSpPr>
        <p:spPr>
          <a:xfrm flipH="1">
            <a:off x="7397137" y="5270861"/>
            <a:ext cx="2585063" cy="0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3043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Delay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delay(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msec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Pauses the program for </a:t>
            </a:r>
            <a:r>
              <a:rPr lang="en-US" dirty="0" err="1" smtClean="0"/>
              <a:t>msec</a:t>
            </a:r>
            <a:r>
              <a:rPr lang="en-US" dirty="0" smtClean="0"/>
              <a:t> milliseconds</a:t>
            </a:r>
            <a:endParaRPr lang="en-US" dirty="0"/>
          </a:p>
          <a:p>
            <a:pPr lvl="1"/>
            <a:r>
              <a:rPr lang="en-US" dirty="0" smtClean="0"/>
              <a:t>Useful for human interaction</a:t>
            </a:r>
            <a:endParaRPr lang="en-US" dirty="0"/>
          </a:p>
          <a:p>
            <a:r>
              <a:rPr lang="en-US" dirty="0" smtClean="0"/>
              <a:t>Example</a:t>
            </a:r>
            <a:endParaRPr lang="en-US" dirty="0"/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 HIGH);</a:t>
            </a:r>
          </a:p>
          <a:p>
            <a:pPr marL="457200" lvl="1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delay(1000);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(3,LOW);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smtClean="0"/>
              <a:t>Pin 3 is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en-US" dirty="0" smtClean="0"/>
              <a:t> for 1 second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43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 example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Blink is the generic simple example for embedded systems</a:t>
            </a:r>
          </a:p>
          <a:p>
            <a:pPr lvl="1"/>
            <a:r>
              <a:rPr lang="en-US" dirty="0" smtClean="0"/>
              <a:t>Like “hello, world”</a:t>
            </a:r>
          </a:p>
          <a:p>
            <a:r>
              <a:rPr lang="en-US" dirty="0" smtClean="0"/>
              <a:t>File</a:t>
            </a:r>
            <a:r>
              <a:rPr lang="en-US" dirty="0" smtClean="0">
                <a:sym typeface="Wingdings" panose="05000000000000000000" pitchFamily="2" charset="2"/>
              </a:rPr>
              <a:t>Examples</a:t>
            </a:r>
            <a:r>
              <a:rPr lang="en-US" dirty="0" smtClean="0">
                <a:sym typeface="Wingdings" panose="05000000000000000000" pitchFamily="2" charset="2"/>
              </a:rPr>
              <a:t>01.Basic</a:t>
            </a:r>
            <a:r>
              <a:rPr lang="en-US" dirty="0" smtClean="0">
                <a:sym typeface="Wingdings" panose="05000000000000000000" pitchFamily="2" charset="2"/>
              </a:rPr>
              <a:t>Blink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Causes an LED to blink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LED is </a:t>
            </a:r>
            <a:r>
              <a:rPr lang="en-US" dirty="0" smtClean="0">
                <a:sym typeface="Wingdings" panose="05000000000000000000" pitchFamily="2" charset="2"/>
              </a:rPr>
              <a:t>built-in</a:t>
            </a:r>
            <a:r>
              <a:rPr lang="en-US" dirty="0" smtClean="0">
                <a:sym typeface="Wingdings" panose="05000000000000000000" pitchFamily="2" charset="2"/>
              </a:rPr>
              <a:t>, so no wiring required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31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0839" y="3586195"/>
            <a:ext cx="4076748" cy="268046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241792" y="2995520"/>
            <a:ext cx="2248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Connected to pin 13</a:t>
            </a:r>
            <a:endParaRPr lang="en-US" dirty="0"/>
          </a:p>
        </p:txBody>
      </p:sp>
      <p:cxnSp>
        <p:nvCxnSpPr>
          <p:cNvPr id="7" name="직선 화살표 연결선 6"/>
          <p:cNvCxnSpPr/>
          <p:nvPr/>
        </p:nvCxnSpPr>
        <p:spPr>
          <a:xfrm flipH="1">
            <a:off x="8448732" y="3364852"/>
            <a:ext cx="160225" cy="761901"/>
          </a:xfrm>
          <a:prstGeom prst="straightConnector1">
            <a:avLst/>
          </a:prstGeom>
          <a:ln w="25400">
            <a:solidFill>
              <a:schemeClr val="accent2"/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모서리가 둥근 직사각형 7"/>
          <p:cNvSpPr/>
          <p:nvPr/>
        </p:nvSpPr>
        <p:spPr>
          <a:xfrm>
            <a:off x="8290560" y="4160211"/>
            <a:ext cx="414528" cy="272593"/>
          </a:xfrm>
          <a:prstGeom prst="roundRect">
            <a:avLst>
              <a:gd name="adj" fmla="val 13219"/>
            </a:avLst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318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Blink sketch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oid setup()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pinMode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OUTPUT);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void loop() {</a:t>
            </a:r>
            <a:endParaRPr lang="en-US" dirty="0" smtClean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HIGH);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delay(1000);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digitalWrite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(13, LOW);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delat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(1000);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32</a:t>
            </a:fld>
            <a:endParaRPr lang="en-US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3351" y="1170431"/>
            <a:ext cx="4290449" cy="4686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04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Lab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395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State change detection example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</a:t>
            </a:r>
            <a:r>
              <a:rPr lang="en-US" dirty="0" err="1" smtClean="0"/>
              <a:t>Tinkercad</a:t>
            </a:r>
            <a:r>
              <a:rPr lang="en-US" dirty="0" smtClean="0"/>
              <a:t>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http://tinkercad.com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and log-in.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Go to Circuits and click “Create new circuit” button.</a:t>
            </a:r>
          </a:p>
          <a:p>
            <a:r>
              <a:rPr lang="en-US" dirty="0" smtClean="0"/>
              <a:t>Drag-and-drop the State change detection example from “</a:t>
            </a:r>
            <a:r>
              <a:rPr lang="en-US" dirty="0" err="1" smtClean="0"/>
              <a:t>Arduino”</a:t>
            </a:r>
            <a:r>
              <a:rPr lang="en-US" dirty="0" err="1" smtClean="0">
                <a:sym typeface="Wingdings" panose="05000000000000000000" pitchFamily="2" charset="2"/>
              </a:rPr>
              <a:t>”State</a:t>
            </a:r>
            <a:r>
              <a:rPr lang="en-US" dirty="0" smtClean="0">
                <a:sym typeface="Wingdings" panose="05000000000000000000" pitchFamily="2" charset="2"/>
              </a:rPr>
              <a:t> change detection”.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Examine the code and guess what it does.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Start simulation to check if your guess was correct.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It counts the number of button press and turns on the built-in LED at every 4 presses.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99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Neopixel</a:t>
            </a:r>
            <a:r>
              <a:rPr lang="en-US" dirty="0" smtClean="0"/>
              <a:t> example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Connect to </a:t>
            </a:r>
            <a:r>
              <a:rPr lang="en-US" dirty="0" err="1" smtClean="0"/>
              <a:t>Tinkercad</a:t>
            </a:r>
            <a:r>
              <a:rPr lang="en-US" dirty="0" smtClean="0"/>
              <a:t> at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http://tinkercad.com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smtClean="0"/>
              <a:t>and log-in.</a:t>
            </a:r>
            <a:endParaRPr lang="en-US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smtClean="0"/>
              <a:t>Go to Circuits and click “Create new circuit” button.</a:t>
            </a:r>
          </a:p>
          <a:p>
            <a:r>
              <a:rPr lang="en-US" dirty="0" smtClean="0"/>
              <a:t>Drag-and-drop the </a:t>
            </a:r>
            <a:r>
              <a:rPr lang="en-US" dirty="0" err="1" smtClean="0"/>
              <a:t>Neopixel</a:t>
            </a:r>
            <a:r>
              <a:rPr lang="en-US" dirty="0" smtClean="0"/>
              <a:t> example from “Arduino”</a:t>
            </a:r>
            <a:r>
              <a:rPr lang="en-US" dirty="0" smtClean="0">
                <a:sym typeface="Wingdings" panose="05000000000000000000" pitchFamily="2" charset="2"/>
              </a:rPr>
              <a:t>”</a:t>
            </a:r>
            <a:r>
              <a:rPr lang="en-US" dirty="0" err="1" smtClean="0">
                <a:sym typeface="Wingdings" panose="05000000000000000000" pitchFamily="2" charset="2"/>
              </a:rPr>
              <a:t>Neopixel</a:t>
            </a:r>
            <a:r>
              <a:rPr lang="en-US" dirty="0" smtClean="0">
                <a:sym typeface="Wingdings" panose="05000000000000000000" pitchFamily="2" charset="2"/>
              </a:rPr>
              <a:t>”.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Examine the code and guess what it does.</a:t>
            </a:r>
          </a:p>
          <a:p>
            <a:r>
              <a:rPr lang="en-US" dirty="0" smtClean="0">
                <a:sym typeface="Wingdings" panose="05000000000000000000" pitchFamily="2" charset="2"/>
              </a:rPr>
              <a:t>Start simulation to check if your guess was correct.</a:t>
            </a:r>
          </a:p>
          <a:p>
            <a:pPr lvl="1"/>
            <a:r>
              <a:rPr lang="en-US" dirty="0" smtClean="0">
                <a:sym typeface="Wingdings" panose="05000000000000000000" pitchFamily="2" charset="2"/>
              </a:rPr>
              <a:t>It sequentially turns on the </a:t>
            </a:r>
            <a:r>
              <a:rPr lang="en-US" dirty="0" err="1" smtClean="0">
                <a:sym typeface="Wingdings" panose="05000000000000000000" pitchFamily="2" charset="2"/>
              </a:rPr>
              <a:t>Neopixel</a:t>
            </a:r>
            <a:r>
              <a:rPr lang="en-US" dirty="0" smtClean="0">
                <a:sym typeface="Wingdings" panose="05000000000000000000" pitchFamily="2" charset="2"/>
              </a:rPr>
              <a:t> LEDs with randomly varying colors.</a:t>
            </a:r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403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Neopixel</a:t>
            </a:r>
            <a:r>
              <a:rPr lang="en-US" dirty="0" smtClean="0"/>
              <a:t> with a button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Combine “State change detection” and “</a:t>
            </a:r>
            <a:r>
              <a:rPr lang="en-US" dirty="0" err="1" smtClean="0"/>
              <a:t>Neopixel</a:t>
            </a:r>
            <a:r>
              <a:rPr lang="en-US" dirty="0" smtClean="0"/>
              <a:t>” to have your simulator do the following.</a:t>
            </a:r>
          </a:p>
          <a:p>
            <a:pPr lvl="1"/>
            <a:r>
              <a:rPr lang="en-US" dirty="0" smtClean="0"/>
              <a:t>When your Arduino is turned on, the </a:t>
            </a:r>
            <a:r>
              <a:rPr lang="en-US" dirty="0" err="1" smtClean="0"/>
              <a:t>Neopixel</a:t>
            </a:r>
            <a:r>
              <a:rPr lang="en-US" dirty="0" smtClean="0"/>
              <a:t> is sequentially turned on with random colors.</a:t>
            </a:r>
          </a:p>
          <a:p>
            <a:pPr lvl="1"/>
            <a:r>
              <a:rPr lang="en-US" dirty="0" err="1" smtClean="0"/>
              <a:t>Neopixel</a:t>
            </a:r>
            <a:r>
              <a:rPr lang="en-US" dirty="0" smtClean="0"/>
              <a:t> color changes when the number of button press increases (that is when the button status changes from “Released” to “Pushed”).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366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Combine and transform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program files are combined into one</a:t>
            </a:r>
          </a:p>
          <a:p>
            <a:r>
              <a:rPr lang="en-US" dirty="0" smtClean="0"/>
              <a:t>An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#include </a:t>
            </a:r>
            <a:r>
              <a:rPr lang="en-US" dirty="0" smtClean="0"/>
              <a:t>is added to reference basic Arduino libraries</a:t>
            </a:r>
          </a:p>
          <a:p>
            <a:r>
              <a:rPr lang="en-US" dirty="0" smtClean="0"/>
              <a:t>Function prototypes are added</a:t>
            </a:r>
          </a:p>
          <a:p>
            <a:r>
              <a:rPr lang="en-US" dirty="0" smtClean="0"/>
              <a:t>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 smtClean="0"/>
              <a:t> function is created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814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Cross-compilation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3330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Compile and link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vr-gcc</a:t>
            </a:r>
            <a:r>
              <a:rPr lang="en-US" dirty="0" smtClean="0"/>
              <a:t> is invoked to cross-compile the code</a:t>
            </a:r>
          </a:p>
          <a:p>
            <a:r>
              <a:rPr lang="en-US" dirty="0" smtClean="0"/>
              <a:t>Resulting code executes on AVR, not on Intel</a:t>
            </a:r>
          </a:p>
          <a:p>
            <a:r>
              <a:rPr lang="en-US" dirty="0" smtClean="0"/>
              <a:t>Generates an object file (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.o</a:t>
            </a:r>
            <a:r>
              <a:rPr lang="en-US" dirty="0" smtClean="0"/>
              <a:t>) </a:t>
            </a:r>
          </a:p>
          <a:p>
            <a:r>
              <a:rPr lang="en-US" dirty="0" smtClean="0"/>
              <a:t>Object file is linked to Arduino library functions</a:t>
            </a:r>
          </a:p>
          <a:p>
            <a:endParaRPr lang="en-US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862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 file creation and programming</a:t>
            </a:r>
            <a:endParaRPr 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Avr-objcopy</a:t>
            </a:r>
            <a:r>
              <a:rPr lang="en-US" dirty="0" smtClean="0"/>
              <a:t> is invoked to change the format of the executable file</a:t>
            </a:r>
          </a:p>
          <a:p>
            <a:r>
              <a:rPr lang="en-US" dirty="0" smtClean="0"/>
              <a:t>A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.hex </a:t>
            </a:r>
            <a:r>
              <a:rPr lang="en-US" dirty="0" smtClean="0"/>
              <a:t>file is generated from the </a:t>
            </a:r>
            <a:r>
              <a:rPr lang="en-US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.elf </a:t>
            </a:r>
            <a:r>
              <a:rPr lang="en-US" dirty="0" smtClean="0"/>
              <a:t>file</a:t>
            </a:r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696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smtClean="0"/>
              <a:t>Arduino sketches</a:t>
            </a:r>
            <a:endParaRPr lang="en-US" dirty="0"/>
          </a:p>
        </p:txBody>
      </p:sp>
      <p:sp>
        <p:nvSpPr>
          <p:cNvPr id="4" name="부제목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876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Arduino programs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program is called a sketch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program using Arduino library functions</a:t>
            </a:r>
          </a:p>
          <a:p>
            <a:r>
              <a:rPr lang="en-US" dirty="0" smtClean="0">
                <a:cs typeface="Courier New" panose="02070309020205020404" pitchFamily="49" charset="0"/>
              </a:rPr>
              <a:t>C++ is a superset of C</a:t>
            </a:r>
          </a:p>
          <a:p>
            <a:pPr lvl="1"/>
            <a:r>
              <a:rPr lang="en-US" dirty="0" smtClean="0">
                <a:cs typeface="Courier New" panose="02070309020205020404" pitchFamily="49" charset="0"/>
              </a:rPr>
              <a:t>All C programs are legal C++</a:t>
            </a:r>
            <a:endParaRPr lang="en-US" dirty="0">
              <a:cs typeface="Courier New" panose="02070309020205020404" pitchFamily="49" charset="0"/>
            </a:endParaRPr>
          </a:p>
          <a:p>
            <a:r>
              <a:rPr lang="en-US" dirty="0" smtClean="0">
                <a:cs typeface="Courier New" panose="02070309020205020404" pitchFamily="49" charset="0"/>
              </a:rPr>
              <a:t>C++ also includes classes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D8A811-7ED8-4356-850B-521C54B21F6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0382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914</TotalTime>
  <Words>976</Words>
  <Application>Microsoft Office PowerPoint</Application>
  <PresentationFormat>와이드스크린</PresentationFormat>
  <Paragraphs>248</Paragraphs>
  <Slides>36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36</vt:i4>
      </vt:variant>
    </vt:vector>
  </HeadingPairs>
  <TitlesOfParts>
    <vt:vector size="43" baseType="lpstr">
      <vt:lpstr>맑은 고딕</vt:lpstr>
      <vt:lpstr>Arial</vt:lpstr>
      <vt:lpstr>Calibri</vt:lpstr>
      <vt:lpstr>Calibri Light</vt:lpstr>
      <vt:lpstr>Courier New</vt:lpstr>
      <vt:lpstr>Wingdings</vt:lpstr>
      <vt:lpstr>Office 테마</vt:lpstr>
      <vt:lpstr>Arduino programs</vt:lpstr>
      <vt:lpstr>Arduino toolchain</vt:lpstr>
      <vt:lpstr>Verify and upload</vt:lpstr>
      <vt:lpstr>Combine and transform</vt:lpstr>
      <vt:lpstr>Cross-compilation</vt:lpstr>
      <vt:lpstr>Compile and link</vt:lpstr>
      <vt:lpstr>Hex file creation and programming</vt:lpstr>
      <vt:lpstr>Arduino sketches</vt:lpstr>
      <vt:lpstr>Arduino programs</vt:lpstr>
      <vt:lpstr>Object-oriented programming</vt:lpstr>
      <vt:lpstr>Encapsulation example</vt:lpstr>
      <vt:lpstr>Classes</vt:lpstr>
      <vt:lpstr>Classes and members</vt:lpstr>
      <vt:lpstr>Classes and members</vt:lpstr>
      <vt:lpstr>Classes in libraries</vt:lpstr>
      <vt:lpstr>Sketch structure</vt:lpstr>
      <vt:lpstr>setup() function</vt:lpstr>
      <vt:lpstr>loop() function</vt:lpstr>
      <vt:lpstr>Pins</vt:lpstr>
      <vt:lpstr>Pins</vt:lpstr>
      <vt:lpstr>Output pins</vt:lpstr>
      <vt:lpstr>Input pins</vt:lpstr>
      <vt:lpstr>Digital vs. analog</vt:lpstr>
      <vt:lpstr>Input and output</vt:lpstr>
      <vt:lpstr>Input/output (I/O)</vt:lpstr>
      <vt:lpstr>Digital input</vt:lpstr>
      <vt:lpstr>Digital output</vt:lpstr>
      <vt:lpstr>Analog input</vt:lpstr>
      <vt:lpstr>Blink example</vt:lpstr>
      <vt:lpstr>Delay</vt:lpstr>
      <vt:lpstr>Blink example</vt:lpstr>
      <vt:lpstr>Blink sketch</vt:lpstr>
      <vt:lpstr>Lab</vt:lpstr>
      <vt:lpstr>State change detection example</vt:lpstr>
      <vt:lpstr>Neopixel example</vt:lpstr>
      <vt:lpstr>Neopixel with a button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기초공학설계</dc:title>
  <dc:creator>Windows 사용자</dc:creator>
  <cp:lastModifiedBy>Windows 사용자</cp:lastModifiedBy>
  <cp:revision>63</cp:revision>
  <dcterms:created xsi:type="dcterms:W3CDTF">2018-08-20T00:06:44Z</dcterms:created>
  <dcterms:modified xsi:type="dcterms:W3CDTF">2018-09-27T08:57:52Z</dcterms:modified>
</cp:coreProperties>
</file>