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8" r:id="rId3"/>
    <p:sldId id="299" r:id="rId4"/>
    <p:sldId id="355" r:id="rId5"/>
    <p:sldId id="327" r:id="rId6"/>
    <p:sldId id="328" r:id="rId7"/>
    <p:sldId id="356" r:id="rId8"/>
    <p:sldId id="357" r:id="rId9"/>
    <p:sldId id="358" r:id="rId10"/>
    <p:sldId id="329" r:id="rId11"/>
    <p:sldId id="331" r:id="rId12"/>
    <p:sldId id="300" r:id="rId13"/>
    <p:sldId id="330" r:id="rId14"/>
    <p:sldId id="332" r:id="rId15"/>
    <p:sldId id="359" r:id="rId16"/>
    <p:sldId id="360" r:id="rId17"/>
    <p:sldId id="333" r:id="rId18"/>
    <p:sldId id="303" r:id="rId19"/>
    <p:sldId id="301" r:id="rId20"/>
    <p:sldId id="361" r:id="rId21"/>
    <p:sldId id="336" r:id="rId22"/>
    <p:sldId id="305" r:id="rId23"/>
    <p:sldId id="362" r:id="rId24"/>
    <p:sldId id="364" r:id="rId25"/>
    <p:sldId id="365" r:id="rId26"/>
    <p:sldId id="3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BBAA3-9624-40DF-B78C-5CA3C9E9589D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57363-AD18-4D7E-BA27-97045CF4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90B6-A6AE-4299-9E16-4066EE7EFB70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2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83E5-41BD-4B21-9BAB-07DAF9192C84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1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C4BD-F5C5-4B14-AE6E-3E20152BD197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9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0C72-5321-4B17-9827-6BEB7956FD2B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9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D745-C9E3-4E47-9399-E67572D09D5C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7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629E-F318-4B53-8480-C9C5158FF962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4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3C27-5B3C-463E-87DA-04CD1E8CFC15}" type="datetime1">
              <a:rPr lang="en-US" smtClean="0"/>
              <a:t>10/4/2018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6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9744-31F7-496B-AB9F-3E5856C773F0}" type="datetime1">
              <a:rPr lang="en-US" smtClean="0"/>
              <a:t>10/4/2018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8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39DA-6325-400F-A103-B2A329B4EB4F}" type="datetime1">
              <a:rPr lang="en-US" smtClean="0"/>
              <a:t>10/4/2018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0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60C4-0E41-4616-97AE-ED171F0803BE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5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60D-B8E6-4692-8630-AE9F125183E2}" type="datetime1">
              <a:rPr lang="en-US" smtClean="0"/>
              <a:t>10/4/2018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6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22366-FCB1-4044-B924-79586899EC97}" type="datetime1">
              <a:rPr lang="en-US" smtClean="0"/>
              <a:t>10/4/2018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9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5893"/>
          </a:xfrm>
        </p:spPr>
        <p:txBody>
          <a:bodyPr>
            <a:normAutofit/>
          </a:bodyPr>
          <a:lstStyle/>
          <a:p>
            <a:r>
              <a:rPr lang="en-US" dirty="0" smtClean="0"/>
              <a:t>Basic circuits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4270247" y="2414016"/>
            <a:ext cx="4566021" cy="3776472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smtClean="0"/>
              <a:t>Electrical circuits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Electrical properties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Ohm’s law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Electrical components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Diodes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Switches and potentiometers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Wiring</a:t>
            </a:r>
          </a:p>
          <a:p>
            <a:pPr algn="l"/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9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Ohm’s law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 = I * R</a:t>
            </a:r>
          </a:p>
          <a:p>
            <a:r>
              <a:rPr lang="en-US" dirty="0" smtClean="0"/>
              <a:t>Expresses the relationship between V, I, and R</a:t>
            </a:r>
          </a:p>
          <a:p>
            <a:r>
              <a:rPr lang="en-US" dirty="0" smtClean="0"/>
              <a:t>Used to compute one value given the other two</a:t>
            </a:r>
          </a:p>
          <a:p>
            <a:r>
              <a:rPr lang="en-US" dirty="0" smtClean="0"/>
              <a:t>Some common uses:</a:t>
            </a:r>
          </a:p>
          <a:p>
            <a:pPr lvl="1"/>
            <a:r>
              <a:rPr lang="en-US" dirty="0" smtClean="0"/>
              <a:t>What resistor do I need to limit current flow, so that my device is safe?</a:t>
            </a:r>
          </a:p>
          <a:p>
            <a:pPr lvl="1"/>
            <a:r>
              <a:rPr lang="en-US" dirty="0" smtClean="0"/>
              <a:t>What voltage can I expect for a given resistance?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6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Electrical components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87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Resistors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resistance to current flow</a:t>
            </a:r>
          </a:p>
          <a:p>
            <a:r>
              <a:rPr lang="en-US" dirty="0" smtClean="0"/>
              <a:t>Two terminals; no difference between them</a:t>
            </a:r>
          </a:p>
          <a:p>
            <a:r>
              <a:rPr lang="en-US" dirty="0" smtClean="0"/>
              <a:t>Band colors indicate resistance</a:t>
            </a:r>
          </a:p>
          <a:p>
            <a:pPr lvl="1"/>
            <a:r>
              <a:rPr lang="en-US" dirty="0" smtClean="0"/>
              <a:t>Each color is a digit; scientific notation is used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12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231" y="3907635"/>
            <a:ext cx="2977661" cy="21542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01" y="4332320"/>
            <a:ext cx="3495675" cy="1304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58212" y="5631966"/>
            <a:ext cx="155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Resistor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038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Battery / DC power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voltage via power and ground</a:t>
            </a:r>
          </a:p>
          <a:p>
            <a:r>
              <a:rPr lang="en-US" dirty="0" smtClean="0"/>
              <a:t>Do not create a short circuit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13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636" y="3494899"/>
            <a:ext cx="1448802" cy="17168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386" y="3494899"/>
            <a:ext cx="3105150" cy="14763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031" y="3638939"/>
            <a:ext cx="3190875" cy="14287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70650" y="5509680"/>
            <a:ext cx="155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Batteries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9271" y="5509680"/>
            <a:ext cx="155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Power sources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230457" y="5509680"/>
            <a:ext cx="110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42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Diodes and LEDs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terminals: anode (+) and cathode (-)</a:t>
            </a:r>
          </a:p>
          <a:p>
            <a:r>
              <a:rPr lang="en-US" dirty="0" smtClean="0"/>
              <a:t>Current only flows in one direction, anode to cathode</a:t>
            </a:r>
          </a:p>
          <a:p>
            <a:pPr lvl="1"/>
            <a:r>
              <a:rPr lang="en-US" dirty="0" smtClean="0"/>
              <a:t>One-way valve</a:t>
            </a:r>
          </a:p>
          <a:p>
            <a:r>
              <a:rPr lang="en-US" dirty="0" smtClean="0"/>
              <a:t>LEDs light when current flows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14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414" y="4080730"/>
            <a:ext cx="2381250" cy="19145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276" y="3852130"/>
            <a:ext cx="2143125" cy="2143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03792" y="6081991"/>
            <a:ext cx="97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Diodes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465012" y="6025208"/>
            <a:ext cx="974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LEDs</a:t>
            </a:r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118" y="388208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431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 threshold voltage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Anode-cathode voltage must be above threshold</a:t>
            </a:r>
          </a:p>
          <a:p>
            <a:pPr lvl="1"/>
            <a:r>
              <a:rPr lang="en-US" dirty="0" smtClean="0"/>
              <a:t>Different thresholds for different diodes</a:t>
            </a:r>
          </a:p>
          <a:p>
            <a:r>
              <a:rPr lang="en-US" dirty="0" smtClean="0"/>
              <a:t>Reverse-biased: when anode is negative with respect to cathode 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61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Diode current limit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Diodes have a maximum current limit</a:t>
            </a:r>
          </a:p>
          <a:p>
            <a:pPr lvl="1"/>
            <a:r>
              <a:rPr lang="en-US" dirty="0" smtClean="0"/>
              <a:t>Around 20mA</a:t>
            </a:r>
          </a:p>
          <a:p>
            <a:r>
              <a:rPr lang="en-US" dirty="0" smtClean="0"/>
              <a:t>Do not connect an LED directly across a 5V supply</a:t>
            </a:r>
          </a:p>
          <a:p>
            <a:pPr lvl="1"/>
            <a:r>
              <a:rPr lang="en-US" dirty="0" smtClean="0"/>
              <a:t>If without an appropriate resistor, too much current will flow which will probably burn your diode.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93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Switches and potentiometers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59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Switches / pushbuttons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Closing the switch completes the circuit</a:t>
            </a:r>
          </a:p>
          <a:p>
            <a:r>
              <a:rPr lang="en-US" dirty="0" smtClean="0"/>
              <a:t>Voltage on both terminals is identical when the switch is closed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18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418" y="4053254"/>
            <a:ext cx="1090246" cy="1090246"/>
          </a:xfrm>
          <a:prstGeom prst="rect">
            <a:avLst/>
          </a:prstGeom>
        </p:spPr>
      </p:pic>
      <p:pic>
        <p:nvPicPr>
          <p:cNvPr id="1026" name="Picture 2" descr="arduino switches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671" y="3935281"/>
            <a:ext cx="1339361" cy="133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witch schematic symbol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90" b="51667"/>
          <a:stretch/>
        </p:blipFill>
        <p:spPr bwMode="auto">
          <a:xfrm>
            <a:off x="3530032" y="3403467"/>
            <a:ext cx="1923024" cy="240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switch schematic symbol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19" b="53360"/>
          <a:stretch/>
        </p:blipFill>
        <p:spPr bwMode="auto">
          <a:xfrm>
            <a:off x="7876987" y="3445536"/>
            <a:ext cx="1817811" cy="231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790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Potentiometers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terminals: top, bottom, middle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Resistance between top and bottom terminals is constant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Ratio of resistances changes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19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655" y="4018942"/>
            <a:ext cx="1542296" cy="1542296"/>
          </a:xfrm>
          <a:prstGeom prst="rect">
            <a:avLst/>
          </a:prstGeom>
        </p:spPr>
      </p:pic>
      <p:pic>
        <p:nvPicPr>
          <p:cNvPr id="2050" name="Picture 2" descr="potentiometer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452" y="3807121"/>
            <a:ext cx="1837592" cy="183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tentiometer diagram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" t="4916" r="8847" b="4257"/>
          <a:stretch/>
        </p:blipFill>
        <p:spPr bwMode="auto">
          <a:xfrm>
            <a:off x="4574928" y="4283210"/>
            <a:ext cx="2206868" cy="112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otentiometer diagram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392" y="3164367"/>
            <a:ext cx="3985134" cy="314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20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Electrical circuits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8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Wiring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8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a schematic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Shows how components are connected in a real circuit</a:t>
            </a:r>
          </a:p>
          <a:p>
            <a:r>
              <a:rPr lang="en-US" dirty="0" smtClean="0"/>
              <a:t>You need to be able to build a real circuit from a schematic</a:t>
            </a:r>
          </a:p>
          <a:p>
            <a:r>
              <a:rPr lang="en-US" dirty="0" smtClean="0"/>
              <a:t>You need to be able to draw a schematic to represent your design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28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Solderless breadboard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components to be easily connected </a:t>
            </a:r>
            <a:br>
              <a:rPr lang="en-US" dirty="0" smtClean="0"/>
            </a:br>
            <a:r>
              <a:rPr lang="en-US" dirty="0" smtClean="0"/>
              <a:t>in a non-permanent way</a:t>
            </a:r>
          </a:p>
          <a:p>
            <a:r>
              <a:rPr lang="en-US" dirty="0" smtClean="0"/>
              <a:t>Great fro prototyping</a:t>
            </a:r>
          </a:p>
          <a:p>
            <a:r>
              <a:rPr lang="en-US" dirty="0" smtClean="0"/>
              <a:t>Holes fit 24 AWG solid wires</a:t>
            </a:r>
          </a:p>
          <a:p>
            <a:r>
              <a:rPr lang="en-US" dirty="0" smtClean="0"/>
              <a:t>Connected in rows of 5 holes and </a:t>
            </a:r>
            <a:br>
              <a:rPr lang="en-US" dirty="0" smtClean="0"/>
            </a:br>
            <a:r>
              <a:rPr lang="en-US" dirty="0" smtClean="0"/>
              <a:t>columns along the sides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22</a:t>
            </a:fld>
            <a:endParaRPr 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339988" y="4707697"/>
            <a:ext cx="1589942" cy="488557"/>
          </a:xfrm>
          <a:prstGeom prst="roundRect">
            <a:avLst>
              <a:gd name="adj" fmla="val 9818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Connected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126029" y="1460562"/>
            <a:ext cx="3006706" cy="4716401"/>
            <a:chOff x="6096000" y="1460562"/>
            <a:chExt cx="3006706" cy="4716401"/>
          </a:xfrm>
        </p:grpSpPr>
        <p:pic>
          <p:nvPicPr>
            <p:cNvPr id="3074" name="Picture 2" descr="breadboard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87" r="14062"/>
            <a:stretch/>
          </p:blipFill>
          <p:spPr bwMode="auto">
            <a:xfrm>
              <a:off x="6096000" y="1460562"/>
              <a:ext cx="3006706" cy="4716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모서리가 둥근 직사각형 14"/>
            <p:cNvSpPr/>
            <p:nvPr/>
          </p:nvSpPr>
          <p:spPr>
            <a:xfrm>
              <a:off x="6699738" y="5046786"/>
              <a:ext cx="764930" cy="149468"/>
            </a:xfrm>
            <a:prstGeom prst="roundRect">
              <a:avLst>
                <a:gd name="adj" fmla="val 9818"/>
              </a:avLst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8704384" y="1907930"/>
              <a:ext cx="202223" cy="3921369"/>
            </a:xfrm>
            <a:prstGeom prst="roundRect">
              <a:avLst>
                <a:gd name="adj" fmla="val 9818"/>
              </a:avLst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633631" y="2939298"/>
              <a:ext cx="764930" cy="149468"/>
            </a:xfrm>
            <a:prstGeom prst="roundRect">
              <a:avLst>
                <a:gd name="adj" fmla="val 9818"/>
              </a:avLst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6236208" y="2980944"/>
              <a:ext cx="185199" cy="2848355"/>
            </a:xfrm>
            <a:prstGeom prst="roundRect">
              <a:avLst>
                <a:gd name="adj" fmla="val 9818"/>
              </a:avLst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7946136" y="3602737"/>
              <a:ext cx="155447" cy="1865376"/>
            </a:xfrm>
            <a:prstGeom prst="roundRect">
              <a:avLst>
                <a:gd name="adj" fmla="val 981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210040" y="2721865"/>
              <a:ext cx="370591" cy="167639"/>
            </a:xfrm>
            <a:prstGeom prst="roundRect">
              <a:avLst>
                <a:gd name="adj" fmla="val 981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6339988" y="5375641"/>
            <a:ext cx="1589942" cy="488557"/>
          </a:xfrm>
          <a:prstGeom prst="roundRect">
            <a:avLst>
              <a:gd name="adj" fmla="val 9818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Disconnected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155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Wiring process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Select a hardware component</a:t>
            </a:r>
          </a:p>
          <a:p>
            <a:pPr marL="514350" indent="-514350">
              <a:buAutoNum type="arabicPeriod"/>
            </a:pPr>
            <a:r>
              <a:rPr lang="en-US" dirty="0" smtClean="0"/>
              <a:t>Select one terminal on the hardware component</a:t>
            </a:r>
          </a:p>
          <a:p>
            <a:pPr marL="514350" indent="-514350">
              <a:buAutoNum type="arabicPeriod"/>
            </a:pPr>
            <a:r>
              <a:rPr lang="en-US" dirty="0" smtClean="0"/>
              <a:t>Connect the terminal to a row of the breadboard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terminal needs to be connected to another terminal already in the </a:t>
            </a:r>
            <a:r>
              <a:rPr lang="en-US" dirty="0" smtClean="0"/>
              <a:t>breadboard</a:t>
            </a:r>
            <a:r>
              <a:rPr lang="en-US" dirty="0"/>
              <a:t>, share the row</a:t>
            </a:r>
          </a:p>
          <a:p>
            <a:pPr lvl="1"/>
            <a:r>
              <a:rPr lang="en-US" dirty="0" smtClean="0"/>
              <a:t>Otherwise</a:t>
            </a:r>
            <a:r>
              <a:rPr lang="en-US" dirty="0"/>
              <a:t>, use a free </a:t>
            </a:r>
            <a:r>
              <a:rPr lang="en-US" dirty="0" smtClean="0"/>
              <a:t>row</a:t>
            </a:r>
          </a:p>
          <a:p>
            <a:pPr marL="514350" indent="-514350">
              <a:buAutoNum type="arabicPeriod"/>
            </a:pPr>
            <a:r>
              <a:rPr lang="en-US" dirty="0" smtClean="0"/>
              <a:t>Go back to step 2 until all terminals are done</a:t>
            </a:r>
          </a:p>
          <a:p>
            <a:pPr marL="514350" indent="-514350">
              <a:buAutoNum type="arabicPeriod"/>
            </a:pPr>
            <a:r>
              <a:rPr lang="en-US" dirty="0" smtClean="0"/>
              <a:t>Go back to step 1 until all components are </a:t>
            </a:r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47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6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LED lights (I)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your Arduino ready with three LEDs (R/G/B) with appropriate resistors, a push button, and a breadboard.</a:t>
            </a:r>
          </a:p>
          <a:p>
            <a:r>
              <a:rPr lang="en-US" dirty="0" smtClean="0"/>
              <a:t>Have your Arduino do the following.</a:t>
            </a:r>
          </a:p>
          <a:p>
            <a:pPr lvl="1"/>
            <a:r>
              <a:rPr lang="en-US" dirty="0" smtClean="0"/>
              <a:t>Before you begin, you will </a:t>
            </a:r>
            <a:r>
              <a:rPr lang="en-US" dirty="0"/>
              <a:t>need to select appropriate resistors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LEDs should be turned off when your Arduino is powered up.</a:t>
            </a:r>
          </a:p>
          <a:p>
            <a:pPr lvl="1"/>
            <a:r>
              <a:rPr lang="en-US" dirty="0" smtClean="0"/>
              <a:t>Turns the three LEDs on simultaneously when the push button is pressed.</a:t>
            </a:r>
          </a:p>
          <a:p>
            <a:pPr lvl="1"/>
            <a:r>
              <a:rPr lang="en-US" dirty="0" smtClean="0"/>
              <a:t>Turns </a:t>
            </a:r>
            <a:r>
              <a:rPr lang="en-US" dirty="0"/>
              <a:t>the three LEDs </a:t>
            </a:r>
            <a:r>
              <a:rPr lang="en-US" dirty="0" smtClean="0"/>
              <a:t>off </a:t>
            </a:r>
            <a:r>
              <a:rPr lang="en-US" dirty="0"/>
              <a:t>simultaneously </a:t>
            </a:r>
            <a:r>
              <a:rPr lang="en-US" dirty="0" smtClean="0"/>
              <a:t>when </a:t>
            </a:r>
            <a:r>
              <a:rPr lang="en-US" dirty="0"/>
              <a:t>the push button is </a:t>
            </a:r>
            <a:r>
              <a:rPr lang="en-US" dirty="0" smtClean="0"/>
              <a:t>released.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4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LED lights (II)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</a:t>
            </a:r>
            <a:r>
              <a:rPr lang="en-US" dirty="0" smtClean="0"/>
              <a:t>ready with the same hardware setting (three </a:t>
            </a:r>
            <a:r>
              <a:rPr lang="en-US" dirty="0"/>
              <a:t>LEDs (R/G/B) with appropriate resistors, </a:t>
            </a:r>
            <a:r>
              <a:rPr lang="en-US" dirty="0" smtClean="0"/>
              <a:t>a push button, and a breadboard).</a:t>
            </a:r>
            <a:endParaRPr lang="en-US" dirty="0"/>
          </a:p>
          <a:p>
            <a:r>
              <a:rPr lang="en-US" dirty="0" smtClean="0"/>
              <a:t>Now the push button should act as a toggle switch.</a:t>
            </a:r>
          </a:p>
          <a:p>
            <a:pPr lvl="1"/>
            <a:r>
              <a:rPr lang="en-US" dirty="0" smtClean="0"/>
              <a:t>Whenever the button’s state changes from “RELEASED” to “PRESSED”, all three LEDs’ states should be inverted.</a:t>
            </a:r>
          </a:p>
          <a:p>
            <a:pPr lvl="1"/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0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and software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Electronic devices combine hardware and software</a:t>
            </a:r>
          </a:p>
          <a:p>
            <a:r>
              <a:rPr lang="en-US" dirty="0" smtClean="0"/>
              <a:t>Hardware interacts with the world</a:t>
            </a:r>
          </a:p>
          <a:p>
            <a:r>
              <a:rPr lang="en-US" dirty="0" smtClean="0"/>
              <a:t>Software is the intelligence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819" y="2411657"/>
            <a:ext cx="47625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8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circuits</a:t>
            </a:r>
            <a:endParaRPr 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Electrical current flowing through wires</a:t>
            </a:r>
          </a:p>
          <a:p>
            <a:r>
              <a:rPr lang="en-US" dirty="0" smtClean="0"/>
              <a:t>Battery/power supply moves current</a:t>
            </a:r>
            <a:endParaRPr 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Water flowing through pipes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Pump moves water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4</a:t>
            </a:fld>
            <a:endParaRPr 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91"/>
          <a:stretch/>
        </p:blipFill>
        <p:spPr>
          <a:xfrm>
            <a:off x="7481154" y="3450488"/>
            <a:ext cx="2563691" cy="30289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8"/>
          <a:stretch/>
        </p:blipFill>
        <p:spPr>
          <a:xfrm>
            <a:off x="1910129" y="3450488"/>
            <a:ext cx="3037742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4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Electrical properties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Voltage (V): potential difference between two points in the </a:t>
            </a:r>
            <a:r>
              <a:rPr lang="en-US" dirty="0" smtClean="0"/>
              <a:t>circuit</a:t>
            </a:r>
            <a:endParaRPr lang="en-US" dirty="0" smtClean="0"/>
          </a:p>
          <a:p>
            <a:r>
              <a:rPr lang="en-US" dirty="0" smtClean="0"/>
              <a:t>Like pressure in a water system</a:t>
            </a:r>
          </a:p>
          <a:p>
            <a:r>
              <a:rPr lang="en-US" dirty="0" smtClean="0"/>
              <a:t>Measured in volts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6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91"/>
          <a:stretch/>
        </p:blipFill>
        <p:spPr>
          <a:xfrm>
            <a:off x="8087823" y="3450488"/>
            <a:ext cx="2563691" cy="30289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8"/>
          <a:stretch/>
        </p:blipFill>
        <p:spPr>
          <a:xfrm>
            <a:off x="4577129" y="3450488"/>
            <a:ext cx="3037742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6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(I): rate of carrier flow</a:t>
            </a:r>
          </a:p>
          <a:p>
            <a:r>
              <a:rPr lang="en-US" dirty="0" smtClean="0"/>
              <a:t>Flows from positive to negative</a:t>
            </a:r>
          </a:p>
          <a:p>
            <a:r>
              <a:rPr lang="en-US" dirty="0" smtClean="0"/>
              <a:t>Electrons flow from negative to positive</a:t>
            </a:r>
          </a:p>
          <a:p>
            <a:r>
              <a:rPr lang="en-US" dirty="0" smtClean="0"/>
              <a:t>Measured in amperes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7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91"/>
          <a:stretch/>
        </p:blipFill>
        <p:spPr>
          <a:xfrm>
            <a:off x="8087823" y="3450488"/>
            <a:ext cx="2563691" cy="3028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8"/>
          <a:stretch/>
        </p:blipFill>
        <p:spPr>
          <a:xfrm>
            <a:off x="4577129" y="3450488"/>
            <a:ext cx="3037742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7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Resistance (R): any obstacle to current flow</a:t>
            </a:r>
          </a:p>
          <a:p>
            <a:r>
              <a:rPr lang="en-US" dirty="0" smtClean="0"/>
              <a:t>For water, might be a rock or narrow pipe</a:t>
            </a:r>
          </a:p>
          <a:p>
            <a:r>
              <a:rPr lang="en-US" dirty="0" smtClean="0"/>
              <a:t>For circuits, might be a bad conductor or narrow conductor</a:t>
            </a:r>
          </a:p>
          <a:p>
            <a:r>
              <a:rPr lang="en-US" dirty="0" smtClean="0"/>
              <a:t>Measured in ohms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8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91"/>
          <a:stretch/>
        </p:blipFill>
        <p:spPr>
          <a:xfrm>
            <a:off x="8087823" y="3450488"/>
            <a:ext cx="2563691" cy="3028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8"/>
          <a:stretch/>
        </p:blipFill>
        <p:spPr>
          <a:xfrm>
            <a:off x="4577129" y="3450488"/>
            <a:ext cx="3037742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1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Ohm’s law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44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668</Words>
  <Application>Microsoft Office PowerPoint</Application>
  <PresentationFormat>와이드스크린</PresentationFormat>
  <Paragraphs>136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Calibri</vt:lpstr>
      <vt:lpstr>Calibri Light</vt:lpstr>
      <vt:lpstr>Courier New</vt:lpstr>
      <vt:lpstr>Office 테마</vt:lpstr>
      <vt:lpstr>Basic circuits</vt:lpstr>
      <vt:lpstr>Electrical circuits</vt:lpstr>
      <vt:lpstr>Hardware and software</vt:lpstr>
      <vt:lpstr>Electrical circuits</vt:lpstr>
      <vt:lpstr>Electrical properties</vt:lpstr>
      <vt:lpstr>Voltage</vt:lpstr>
      <vt:lpstr>Current</vt:lpstr>
      <vt:lpstr>Resistance</vt:lpstr>
      <vt:lpstr>Ohm’s law</vt:lpstr>
      <vt:lpstr>Ohm’s law</vt:lpstr>
      <vt:lpstr>Electrical components</vt:lpstr>
      <vt:lpstr>Resistors</vt:lpstr>
      <vt:lpstr>Battery / DC power</vt:lpstr>
      <vt:lpstr>Diodes and LEDs</vt:lpstr>
      <vt:lpstr>Diode threshold voltage</vt:lpstr>
      <vt:lpstr>Diode current limit</vt:lpstr>
      <vt:lpstr>Switches and potentiometers</vt:lpstr>
      <vt:lpstr>Switches / pushbuttons</vt:lpstr>
      <vt:lpstr>Potentiometers</vt:lpstr>
      <vt:lpstr>Wiring</vt:lpstr>
      <vt:lpstr>Interpreting a schematic</vt:lpstr>
      <vt:lpstr>Solderless breadboard</vt:lpstr>
      <vt:lpstr>Wiring process</vt:lpstr>
      <vt:lpstr>Lab</vt:lpstr>
      <vt:lpstr>Simple LED lights (I)</vt:lpstr>
      <vt:lpstr>Simple LED lights (II)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기초공학설계</dc:title>
  <dc:creator>Windows 사용자</dc:creator>
  <cp:lastModifiedBy>Windows 사용자</cp:lastModifiedBy>
  <cp:revision>70</cp:revision>
  <dcterms:created xsi:type="dcterms:W3CDTF">2018-08-20T00:06:44Z</dcterms:created>
  <dcterms:modified xsi:type="dcterms:W3CDTF">2018-10-04T07:06:38Z</dcterms:modified>
</cp:coreProperties>
</file>