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98" r:id="rId3"/>
    <p:sldId id="299" r:id="rId4"/>
    <p:sldId id="363" r:id="rId5"/>
    <p:sldId id="364" r:id="rId6"/>
    <p:sldId id="371" r:id="rId7"/>
    <p:sldId id="367" r:id="rId8"/>
    <p:sldId id="368" r:id="rId9"/>
    <p:sldId id="378" r:id="rId10"/>
    <p:sldId id="379" r:id="rId11"/>
    <p:sldId id="327" r:id="rId12"/>
    <p:sldId id="328" r:id="rId13"/>
    <p:sldId id="380" r:id="rId14"/>
    <p:sldId id="381" r:id="rId15"/>
    <p:sldId id="382" r:id="rId16"/>
    <p:sldId id="383" r:id="rId17"/>
    <p:sldId id="384" r:id="rId18"/>
    <p:sldId id="385" r:id="rId19"/>
    <p:sldId id="386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BBAA3-9624-40DF-B78C-5CA3C9E9589D}" type="datetimeFigureOut">
              <a:rPr lang="en-US" smtClean="0"/>
              <a:t>8/23/2018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57363-AD18-4D7E-BA27-97045CF4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90B6-A6AE-4299-9E16-4066EE7EFB70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83E5-41BD-4B21-9BAB-07DAF9192C84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C4BD-F5C5-4B14-AE6E-3E20152BD197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0C72-5321-4B17-9827-6BEB7956FD2B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745-C9E3-4E47-9399-E67572D09D5C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7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629E-F318-4B53-8480-C9C5158FF962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3C27-5B3C-463E-87DA-04CD1E8CFC15}" type="datetime1">
              <a:rPr lang="en-US" smtClean="0"/>
              <a:t>8/23/2018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9744-31F7-496B-AB9F-3E5856C773F0}" type="datetime1">
              <a:rPr lang="en-US" smtClean="0"/>
              <a:t>8/23/2018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39DA-6325-400F-A103-B2A329B4EB4F}" type="datetime1">
              <a:rPr lang="en-US" smtClean="0"/>
              <a:t>8/23/2018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60C4-0E41-4616-97AE-ED171F0803BE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60D-B8E6-4692-8630-AE9F125183E2}" type="datetime1">
              <a:rPr lang="en-US" smtClean="0"/>
              <a:t>8/23/2018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2366-FCB1-4044-B924-79586899EC97}" type="datetime1">
              <a:rPr lang="en-US" smtClean="0"/>
              <a:t>8/23/2018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9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>
            <a:normAutofit/>
          </a:bodyPr>
          <a:lstStyle/>
          <a:p>
            <a:r>
              <a:rPr lang="en-US" dirty="0" smtClean="0"/>
              <a:t>Debugging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270247" y="2414016"/>
            <a:ext cx="4566021" cy="3776472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Debugging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Debug environments</a:t>
            </a:r>
            <a:endParaRPr lang="en-US" dirty="0" smtClean="0"/>
          </a:p>
          <a:p>
            <a:pPr marL="342900" indent="-342900" algn="l">
              <a:buFontTx/>
              <a:buChar char="-"/>
            </a:pPr>
            <a:r>
              <a:rPr lang="en-US" dirty="0" smtClean="0"/>
              <a:t>Debug via serial</a:t>
            </a:r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and trace features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Breakpoints, stopping points in the code</a:t>
            </a:r>
          </a:p>
          <a:p>
            <a:r>
              <a:rPr lang="en-US" dirty="0" err="1" smtClean="0"/>
              <a:t>Watchpoints</a:t>
            </a:r>
            <a:r>
              <a:rPr lang="en-US" dirty="0" smtClean="0"/>
              <a:t>, memory locations which trigger stop</a:t>
            </a:r>
          </a:p>
          <a:p>
            <a:r>
              <a:rPr lang="en-US" dirty="0" smtClean="0"/>
              <a:t>On-the-fly memory access</a:t>
            </a:r>
          </a:p>
          <a:p>
            <a:r>
              <a:rPr lang="en-US" dirty="0" smtClean="0"/>
              <a:t>Examine/change internal processor values</a:t>
            </a:r>
          </a:p>
          <a:p>
            <a:r>
              <a:rPr lang="en-US" dirty="0" smtClean="0"/>
              <a:t>Single-step through the code</a:t>
            </a:r>
          </a:p>
          <a:p>
            <a:r>
              <a:rPr lang="en-US" dirty="0" smtClean="0"/>
              <a:t>Export </a:t>
            </a:r>
            <a:r>
              <a:rPr lang="en-US" dirty="0" err="1" smtClean="0"/>
              <a:t>softeware</a:t>
            </a:r>
            <a:r>
              <a:rPr lang="en-US" dirty="0" smtClean="0"/>
              <a:t>-generated data (</a:t>
            </a:r>
            <a:r>
              <a:rPr lang="en-US" dirty="0" err="1" smtClean="0"/>
              <a:t>printf</a:t>
            </a:r>
            <a:r>
              <a:rPr lang="en-US" dirty="0" smtClean="0"/>
              <a:t>)</a:t>
            </a:r>
          </a:p>
          <a:p>
            <a:r>
              <a:rPr lang="en-US" dirty="0" smtClean="0"/>
              <a:t>Timestamp information for each event</a:t>
            </a:r>
          </a:p>
          <a:p>
            <a:r>
              <a:rPr lang="en-US" dirty="0" smtClean="0"/>
              <a:t>Instruction trace (special purpose HW needed)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34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Debug via serial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Serial protocols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 is transmitted serially</a:t>
            </a:r>
          </a:p>
          <a:p>
            <a:pPr lvl="1"/>
            <a:r>
              <a:rPr lang="en-US" dirty="0" smtClean="0"/>
              <a:t>Only 1 bit needed (plus common ground)</a:t>
            </a:r>
          </a:p>
          <a:p>
            <a:r>
              <a:rPr lang="en-US" dirty="0" smtClean="0"/>
              <a:t>Parallel data transmitted serially</a:t>
            </a:r>
          </a:p>
          <a:p>
            <a:r>
              <a:rPr lang="en-US" dirty="0" smtClean="0"/>
              <a:t>Original bytes/words regrouped by the receiver</a:t>
            </a:r>
          </a:p>
          <a:p>
            <a:r>
              <a:rPr lang="en-US" dirty="0" smtClean="0"/>
              <a:t>Many protocols are serial to reduce pin usage</a:t>
            </a:r>
          </a:p>
          <a:p>
            <a:pPr lvl="1"/>
            <a:r>
              <a:rPr lang="en-US" dirty="0" smtClean="0"/>
              <a:t>Pins are precious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2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Universal asynchronous receiver/transmitter</a:t>
            </a:r>
          </a:p>
          <a:p>
            <a:r>
              <a:rPr lang="en-US" dirty="0" smtClean="0"/>
              <a:t>Used for serial communication between devices</a:t>
            </a:r>
          </a:p>
          <a:p>
            <a:r>
              <a:rPr lang="en-US" dirty="0" smtClean="0"/>
              <a:t>UART is asynchronous; no shared clock</a:t>
            </a:r>
          </a:p>
          <a:p>
            <a:r>
              <a:rPr lang="en-US" dirty="0" smtClean="0"/>
              <a:t>Asynchronous allows longer distance communication</a:t>
            </a:r>
          </a:p>
          <a:p>
            <a:pPr lvl="1"/>
            <a:r>
              <a:rPr lang="en-US" dirty="0" smtClean="0"/>
              <a:t>Clock skew is not a problem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74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UART applications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by modems to communicate with network</a:t>
            </a:r>
          </a:p>
          <a:p>
            <a:r>
              <a:rPr lang="en-US" dirty="0" smtClean="0"/>
              <a:t>Computers used to have an RS232 port, standard</a:t>
            </a:r>
          </a:p>
          <a:p>
            <a:r>
              <a:rPr lang="en-US" dirty="0" smtClean="0"/>
              <a:t>Not well used anymore, outside of embedded systems</a:t>
            </a:r>
          </a:p>
          <a:p>
            <a:pPr lvl="1"/>
            <a:r>
              <a:rPr lang="en-US" dirty="0" smtClean="0"/>
              <a:t>Replaced by USB, Ethernet, etc.</a:t>
            </a:r>
          </a:p>
          <a:p>
            <a:r>
              <a:rPr lang="en-US" dirty="0" smtClean="0"/>
              <a:t>Simple, low HW overhead</a:t>
            </a:r>
          </a:p>
          <a:p>
            <a:r>
              <a:rPr lang="en-US" dirty="0" smtClean="0"/>
              <a:t>Build into most microcontrollers</a:t>
            </a:r>
          </a:p>
          <a:p>
            <a:pPr lvl="1"/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6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Serial on Arduino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7885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serial communication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UART protocol used over the USB cable</a:t>
            </a:r>
          </a:p>
          <a:p>
            <a:r>
              <a:rPr lang="en-US" dirty="0" smtClean="0"/>
              <a:t>Initialize by using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(speed)</a:t>
            </a:r>
            <a:r>
              <a:rPr lang="en-US" dirty="0" smtClean="0"/>
              <a:t> 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speed,config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speed</a:t>
            </a:r>
            <a:r>
              <a:rPr lang="en-US" dirty="0" smtClean="0"/>
              <a:t> is the baud rate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n-US" dirty="0" smtClean="0"/>
              <a:t> sets the data bits, parity, and stop bits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(9600)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(9600, SERIAL_8N1)</a:t>
            </a:r>
          </a:p>
          <a:p>
            <a:pPr lvl="2"/>
            <a:r>
              <a:rPr lang="en-US" dirty="0" smtClean="0"/>
              <a:t>8 data bits, no parity bit, and 1 stop bit</a:t>
            </a:r>
          </a:p>
          <a:p>
            <a:r>
              <a:rPr lang="en-US" dirty="0" smtClean="0"/>
              <a:t>Usually call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in the setup function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55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Sending text over serial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to print text in the serial monitor</a:t>
            </a:r>
          </a:p>
          <a:p>
            <a:pPr lvl="1"/>
            <a:r>
              <a:rPr lang="en-US" dirty="0" smtClean="0"/>
              <a:t>Strings are converted to ASCII and sent using UART</a:t>
            </a:r>
          </a:p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Serial.println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 World!”);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17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2696" y="3616271"/>
            <a:ext cx="5327904" cy="241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793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data over serial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Data can be sent to the Arduino via the serial monitor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When data is sent, it goes into a buffer in the Arduino until it is read</a:t>
            </a:r>
          </a:p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Serial.available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dirty="0" smtClean="0"/>
              <a:t>is used to see how many bytes are waiting in the buffer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byteNum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Serial.available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18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048" y="2180663"/>
            <a:ext cx="5327904" cy="241076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611880" y="2431995"/>
            <a:ext cx="4986528" cy="311205"/>
          </a:xfrm>
          <a:prstGeom prst="roundRect">
            <a:avLst>
              <a:gd name="adj" fmla="val 13219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902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Returns 1 byte from the serial buffer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Returns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 smtClean="0"/>
              <a:t> if no data is available</a:t>
            </a:r>
          </a:p>
          <a:p>
            <a:r>
              <a:rPr lang="en-US" dirty="0" err="1" smtClean="0"/>
              <a:t>Serial.readBytes</a:t>
            </a:r>
            <a:r>
              <a:rPr lang="en-US" dirty="0" smtClean="0"/>
              <a:t>() writes several bytes into a buffer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char buff[10];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Serial.readBytes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(buff,10);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4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Debugging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85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 and trace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Controllability and observability are required</a:t>
            </a:r>
          </a:p>
          <a:p>
            <a:r>
              <a:rPr lang="en-US" dirty="0" smtClean="0"/>
              <a:t>Controllability</a:t>
            </a:r>
          </a:p>
          <a:p>
            <a:pPr lvl="1"/>
            <a:r>
              <a:rPr lang="en-US" dirty="0" smtClean="0"/>
              <a:t>Ability to control sources of data used by the system</a:t>
            </a:r>
            <a:endParaRPr lang="en-US" dirty="0"/>
          </a:p>
          <a:p>
            <a:pPr lvl="1"/>
            <a:r>
              <a:rPr lang="en-US" dirty="0" smtClean="0"/>
              <a:t>Input pins, input interfaces (serial, Ethernet, etc.)</a:t>
            </a:r>
          </a:p>
          <a:p>
            <a:pPr lvl="1"/>
            <a:r>
              <a:rPr lang="en-US" dirty="0" smtClean="0"/>
              <a:t>Registers and internal memory</a:t>
            </a:r>
          </a:p>
          <a:p>
            <a:r>
              <a:rPr lang="en-US" dirty="0" smtClean="0"/>
              <a:t>Observability</a:t>
            </a:r>
            <a:endParaRPr lang="en-US" dirty="0" smtClean="0"/>
          </a:p>
          <a:p>
            <a:pPr lvl="1"/>
            <a:r>
              <a:rPr lang="en-US" dirty="0" smtClean="0"/>
              <a:t>Ability to observe intermediate and final results</a:t>
            </a:r>
          </a:p>
          <a:p>
            <a:pPr lvl="1"/>
            <a:r>
              <a:rPr lang="en-US" dirty="0" smtClean="0"/>
              <a:t>Output pins, output interfaces</a:t>
            </a:r>
          </a:p>
          <a:p>
            <a:pPr lvl="1"/>
            <a:r>
              <a:rPr lang="en-US" dirty="0" smtClean="0"/>
              <a:t>Registers and internal memory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I/O access is insufficient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 of I/O is not enough to debug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If</a:t>
            </a:r>
            <a:r>
              <a:rPr lang="en-US" dirty="0" smtClean="0"/>
              <a:t> Pin2 is incorrect, how do we locate the bug? 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4</a:t>
            </a:fld>
            <a:endParaRPr lang="en-US"/>
          </a:p>
        </p:txBody>
      </p:sp>
      <p:sp>
        <p:nvSpPr>
          <p:cNvPr id="5" name="모서리가 둥근 직사각형 4"/>
          <p:cNvSpPr/>
          <p:nvPr/>
        </p:nvSpPr>
        <p:spPr>
          <a:xfrm>
            <a:off x="2409091" y="2968910"/>
            <a:ext cx="2743201" cy="1442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ain(){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x=f1(pin1,pin2)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foo(x);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171700" y="2798064"/>
            <a:ext cx="7825154" cy="1826690"/>
          </a:xfrm>
          <a:prstGeom prst="roundRect">
            <a:avLst>
              <a:gd name="adj" fmla="val 9575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1529862" y="3437792"/>
            <a:ext cx="64183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V="1">
            <a:off x="1529862" y="3956538"/>
            <a:ext cx="641838" cy="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모서리가 둥근 직사각형 29"/>
          <p:cNvSpPr/>
          <p:nvPr/>
        </p:nvSpPr>
        <p:spPr>
          <a:xfrm>
            <a:off x="5439507" y="2968910"/>
            <a:ext cx="1818666" cy="1442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foo(x){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y=f2(x);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bar(y);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7545388" y="2968910"/>
            <a:ext cx="2215909" cy="14421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(y){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pin3=f3(y);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직선 화살표 연결선 31"/>
          <p:cNvCxnSpPr>
            <a:stCxn id="5" idx="3"/>
            <a:endCxn id="30" idx="1"/>
          </p:cNvCxnSpPr>
          <p:nvPr/>
        </p:nvCxnSpPr>
        <p:spPr>
          <a:xfrm>
            <a:off x="5152292" y="3689995"/>
            <a:ext cx="287215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stCxn id="30" idx="3"/>
            <a:endCxn id="31" idx="1"/>
          </p:cNvCxnSpPr>
          <p:nvPr/>
        </p:nvCxnSpPr>
        <p:spPr>
          <a:xfrm>
            <a:off x="7258173" y="3689995"/>
            <a:ext cx="287215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/>
          <p:cNvCxnSpPr>
            <a:stCxn id="13" idx="3"/>
          </p:cNvCxnSpPr>
          <p:nvPr/>
        </p:nvCxnSpPr>
        <p:spPr>
          <a:xfrm flipV="1">
            <a:off x="9996854" y="3710354"/>
            <a:ext cx="641838" cy="1055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41365" y="3253126"/>
            <a:ext cx="70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Pin1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941365" y="3757395"/>
            <a:ext cx="70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Pin2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0643090" y="3525688"/>
            <a:ext cx="70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Pin3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41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a debugging environment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Run control of the target</a:t>
            </a:r>
          </a:p>
          <a:p>
            <a:pPr lvl="1"/>
            <a:r>
              <a:rPr lang="en-US" dirty="0" smtClean="0"/>
              <a:t>Start and stop the program execution</a:t>
            </a:r>
          </a:p>
          <a:p>
            <a:pPr lvl="1"/>
            <a:r>
              <a:rPr lang="en-US" dirty="0" smtClean="0"/>
              <a:t>Observe data at stop points</a:t>
            </a:r>
          </a:p>
          <a:p>
            <a:r>
              <a:rPr lang="en-US" dirty="0" smtClean="0"/>
              <a:t>Real-time monitoring of target execution</a:t>
            </a:r>
          </a:p>
          <a:p>
            <a:pPr lvl="1"/>
            <a:r>
              <a:rPr lang="en-US" dirty="0" smtClean="0"/>
              <a:t>Non-intrusive in terms of performance</a:t>
            </a:r>
          </a:p>
          <a:p>
            <a:r>
              <a:rPr lang="en-US" dirty="0" smtClean="0"/>
              <a:t>Timing and functional accuracy</a:t>
            </a:r>
          </a:p>
          <a:p>
            <a:pPr lvl="1"/>
            <a:r>
              <a:rPr lang="en-US" dirty="0" smtClean="0"/>
              <a:t>Debugged system should ac like the real system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66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Debug environments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3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debugger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Frontend running on the host</a:t>
            </a:r>
          </a:p>
          <a:p>
            <a:r>
              <a:rPr lang="en-US" dirty="0" smtClean="0"/>
              <a:t>Debug monitor hidden on target</a:t>
            </a:r>
          </a:p>
          <a:p>
            <a:pPr lvl="1"/>
            <a:r>
              <a:rPr lang="en-US" dirty="0" smtClean="0"/>
              <a:t>Typically triggered when debug events occur</a:t>
            </a:r>
          </a:p>
          <a:p>
            <a:pPr lvl="1"/>
            <a:r>
              <a:rPr lang="en-US" dirty="0" smtClean="0"/>
              <a:t>Hitting a breakpoint, receiving request from host, etc.</a:t>
            </a:r>
          </a:p>
          <a:p>
            <a:r>
              <a:rPr lang="en-US" dirty="0" smtClean="0"/>
              <a:t>Debug monitor maintains communication link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7</a:t>
            </a:fld>
            <a:endParaRPr 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167" y="4756369"/>
            <a:ext cx="1226018" cy="806107"/>
          </a:xfrm>
          <a:prstGeom prst="rect">
            <a:avLst/>
          </a:prstGeom>
        </p:spPr>
      </p:pic>
      <p:pic>
        <p:nvPicPr>
          <p:cNvPr id="1026" name="Picture 2" descr="workstationì ëí ì´ë¯¸ì§ ê²ìê²°ê³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7228" y="4196001"/>
            <a:ext cx="24193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3730966" y="5897285"/>
            <a:ext cx="92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Host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99585" y="5897285"/>
            <a:ext cx="9201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Target</a:t>
            </a:r>
            <a:endParaRPr lang="en-US" dirty="0"/>
          </a:p>
        </p:txBody>
      </p:sp>
      <p:sp>
        <p:nvSpPr>
          <p:cNvPr id="5" name="왼쪽/오른쪽 화살표 4"/>
          <p:cNvSpPr/>
          <p:nvPr/>
        </p:nvSpPr>
        <p:spPr>
          <a:xfrm>
            <a:off x="5395400" y="5020406"/>
            <a:ext cx="2300237" cy="2110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512776" y="4746086"/>
            <a:ext cx="2092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Communication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75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debug tradeoffs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Advantages</a:t>
            </a:r>
          </a:p>
          <a:p>
            <a:pPr lvl="1"/>
            <a:r>
              <a:rPr lang="en-US" dirty="0" smtClean="0"/>
              <a:t>Good run control using breakpoints to stop execution</a:t>
            </a:r>
          </a:p>
          <a:p>
            <a:pPr lvl="1"/>
            <a:r>
              <a:rPr lang="en-US" dirty="0" smtClean="0"/>
              <a:t>Debug monitor can alter memory and registers</a:t>
            </a:r>
          </a:p>
          <a:p>
            <a:pPr lvl="1"/>
            <a:r>
              <a:rPr lang="en-US" dirty="0" smtClean="0"/>
              <a:t>Perfect functional accuracy</a:t>
            </a:r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Debug interrupts alter timing so real-time monitoring is not possible</a:t>
            </a:r>
          </a:p>
          <a:p>
            <a:pPr lvl="1"/>
            <a:r>
              <a:rPr lang="en-US" dirty="0" smtClean="0"/>
              <a:t>Need a spare communication channel</a:t>
            </a:r>
          </a:p>
          <a:p>
            <a:pPr lvl="1"/>
            <a:r>
              <a:rPr lang="en-US" dirty="0" smtClean="0"/>
              <a:t>Need program in RAM to add breakpoints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88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Embedded debug interfaces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modern processors include embedded debug logic</a:t>
            </a:r>
          </a:p>
          <a:p>
            <a:pPr lvl="1"/>
            <a:r>
              <a:rPr lang="en-US" dirty="0" smtClean="0"/>
              <a:t>Embedded trace </a:t>
            </a:r>
            <a:r>
              <a:rPr lang="en-US" dirty="0" err="1" smtClean="0"/>
              <a:t>macrocell</a:t>
            </a:r>
            <a:r>
              <a:rPr lang="en-US" dirty="0" smtClean="0"/>
              <a:t> (ARM)</a:t>
            </a:r>
          </a:p>
          <a:p>
            <a:pPr lvl="1"/>
            <a:r>
              <a:rPr lang="en-US" dirty="0" smtClean="0"/>
              <a:t>Background debug mode (Freescale)</a:t>
            </a:r>
          </a:p>
          <a:p>
            <a:r>
              <a:rPr lang="en-US" dirty="0" smtClean="0"/>
              <a:t>Debug logic permanently build into the processor</a:t>
            </a:r>
          </a:p>
          <a:p>
            <a:r>
              <a:rPr lang="en-US" dirty="0" smtClean="0"/>
              <a:t>A few dedicated debug pins are added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31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1070</TotalTime>
  <Words>609</Words>
  <Application>Microsoft Office PowerPoint</Application>
  <PresentationFormat>와이드스크린</PresentationFormat>
  <Paragraphs>153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Courier New</vt:lpstr>
      <vt:lpstr>Office 테마</vt:lpstr>
      <vt:lpstr>Debugging</vt:lpstr>
      <vt:lpstr>Debugging</vt:lpstr>
      <vt:lpstr>Debug and trace</vt:lpstr>
      <vt:lpstr>I/O access is insufficient</vt:lpstr>
      <vt:lpstr>Properties of a debugging environment</vt:lpstr>
      <vt:lpstr>Debug environments</vt:lpstr>
      <vt:lpstr>Remote debugger</vt:lpstr>
      <vt:lpstr>Remote debug tradeoffs</vt:lpstr>
      <vt:lpstr>Embedded debug interfaces</vt:lpstr>
      <vt:lpstr>Debug and trace features</vt:lpstr>
      <vt:lpstr>Debug via serial</vt:lpstr>
      <vt:lpstr>Serial protocols</vt:lpstr>
      <vt:lpstr>UART</vt:lpstr>
      <vt:lpstr>UART applications</vt:lpstr>
      <vt:lpstr>Serial on Arduino</vt:lpstr>
      <vt:lpstr>Arduino serial communication</vt:lpstr>
      <vt:lpstr>Sending text over serial</vt:lpstr>
      <vt:lpstr>Reading data over serial</vt:lpstr>
      <vt:lpstr>Serial.read()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기초공학설계</dc:title>
  <dc:creator>Windows 사용자</dc:creator>
  <cp:lastModifiedBy>Windows 사용자</cp:lastModifiedBy>
  <cp:revision>82</cp:revision>
  <dcterms:created xsi:type="dcterms:W3CDTF">2018-08-20T00:06:44Z</dcterms:created>
  <dcterms:modified xsi:type="dcterms:W3CDTF">2018-08-23T03:20:52Z</dcterms:modified>
</cp:coreProperties>
</file>