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256" r:id="rId2"/>
    <p:sldId id="257" r:id="rId3"/>
    <p:sldId id="258" r:id="rId4"/>
    <p:sldId id="274" r:id="rId5"/>
    <p:sldId id="280" r:id="rId6"/>
    <p:sldId id="271" r:id="rId7"/>
    <p:sldId id="275" r:id="rId8"/>
    <p:sldId id="276" r:id="rId9"/>
    <p:sldId id="263" r:id="rId10"/>
    <p:sldId id="265" r:id="rId11"/>
    <p:sldId id="266" r:id="rId12"/>
    <p:sldId id="267" r:id="rId13"/>
    <p:sldId id="268" r:id="rId14"/>
    <p:sldId id="269" r:id="rId15"/>
    <p:sldId id="260" r:id="rId16"/>
    <p:sldId id="277" r:id="rId17"/>
    <p:sldId id="272" r:id="rId18"/>
    <p:sldId id="278" r:id="rId19"/>
    <p:sldId id="279" r:id="rId20"/>
    <p:sldId id="27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7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-1608" y="-8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ED47-FF1B-45E3-9801-B411500137C9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2D9-7073-44E3-A830-69450C22FB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48627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ED47-FF1B-45E3-9801-B411500137C9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2D9-7073-44E3-A830-69450C22FB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763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ED47-FF1B-45E3-9801-B411500137C9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2D9-7073-44E3-A830-69450C22FB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9394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ED47-FF1B-45E3-9801-B411500137C9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2D9-7073-44E3-A830-69450C22FB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7308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ED47-FF1B-45E3-9801-B411500137C9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2D9-7073-44E3-A830-69450C22FB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5636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ED47-FF1B-45E3-9801-B411500137C9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2D9-7073-44E3-A830-69450C22FB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955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ED47-FF1B-45E3-9801-B411500137C9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2D9-7073-44E3-A830-69450C22FB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3774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ED47-FF1B-45E3-9801-B411500137C9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2D9-7073-44E3-A830-69450C22FB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5717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ED47-FF1B-45E3-9801-B411500137C9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2D9-7073-44E3-A830-69450C22FB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885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ED47-FF1B-45E3-9801-B411500137C9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2D9-7073-44E3-A830-69450C22FB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688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7ED47-FF1B-45E3-9801-B411500137C9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A22D9-7073-44E3-A830-69450C22FB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567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7ED47-FF1B-45E3-9801-B411500137C9}" type="datetimeFigureOut">
              <a:rPr lang="ko-KR" altLang="en-US" smtClean="0"/>
              <a:pPr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A22D9-7073-44E3-A830-69450C22FB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0319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reate.arduino.cc/projecthub/jjj/stair-climbing-robot-ad2203?ref=similar&amp;ref_id=68436&amp;offset=3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3Zx7tGtwF5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066" y="131146"/>
            <a:ext cx="4565056" cy="266999"/>
          </a:xfrm>
          <a:prstGeom prst="rect">
            <a:avLst/>
          </a:prstGeom>
          <a:noFill/>
          <a:ln>
            <a:solidFill>
              <a:schemeClr val="bg1">
                <a:lumMod val="50000"/>
                <a:alpha val="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120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-윤고딕320"/>
              <a:ea typeface="-윤고딕3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6846" y="3553271"/>
            <a:ext cx="391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dirty="0" smtClean="0">
                <a:latin typeface="-윤고딕320"/>
                <a:ea typeface="-윤고딕320"/>
              </a:rPr>
              <a:t>이찬주 임지우</a:t>
            </a:r>
            <a:endParaRPr lang="en-US" altLang="ko-KR" sz="1400" dirty="0">
              <a:latin typeface="-윤고딕320"/>
              <a:ea typeface="-윤고딕320"/>
            </a:endParaRPr>
          </a:p>
        </p:txBody>
      </p:sp>
      <p:pic>
        <p:nvPicPr>
          <p:cNvPr id="6" name="Picture 2" descr="경희대학교에 대한 이미지 검색결과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3422550" y="5833829"/>
            <a:ext cx="2082876" cy="547499"/>
          </a:xfrm>
          <a:prstGeom prst="rect">
            <a:avLst/>
          </a:prstGeom>
          <a:noFill/>
        </p:spPr>
      </p:pic>
      <p:grpSp>
        <p:nvGrpSpPr>
          <p:cNvPr id="7" name="그룹 6"/>
          <p:cNvGrpSpPr/>
          <p:nvPr/>
        </p:nvGrpSpPr>
        <p:grpSpPr>
          <a:xfrm>
            <a:off x="1979712" y="2141340"/>
            <a:ext cx="4560947" cy="1256888"/>
            <a:chOff x="1979712" y="2237794"/>
            <a:chExt cx="4560947" cy="1256888"/>
          </a:xfrm>
        </p:grpSpPr>
        <p:sp>
          <p:nvSpPr>
            <p:cNvPr id="8" name="TextBox 7"/>
            <p:cNvSpPr txBox="1"/>
            <p:nvPr/>
          </p:nvSpPr>
          <p:spPr>
            <a:xfrm>
              <a:off x="2603342" y="2879245"/>
              <a:ext cx="3937317" cy="61543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 lIns="0" tIns="72000" rIns="0" bIns="0" anchor="ctr">
              <a:spAutoFit/>
            </a:bodyPr>
            <a:lstStyle/>
            <a:p>
              <a:pPr algn="ctr">
                <a:defRPr/>
              </a:pPr>
              <a:endParaRPr lang="en-US" altLang="ko-KR" sz="280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/>
                <a:ea typeface="210 맨발의청춘 L"/>
              </a:endParaRPr>
            </a:p>
          </p:txBody>
        </p:sp>
        <p:sp>
          <p:nvSpPr>
            <p:cNvPr id="9" name="막힌 원호 8"/>
            <p:cNvSpPr/>
            <p:nvPr/>
          </p:nvSpPr>
          <p:spPr>
            <a:xfrm rot="16200000">
              <a:off x="1979712" y="2237794"/>
              <a:ext cx="1026528" cy="1026528"/>
            </a:xfrm>
            <a:prstGeom prst="blockArc">
              <a:avLst>
                <a:gd name="adj1" fmla="val 10763694"/>
                <a:gd name="adj2" fmla="val 5387567"/>
                <a:gd name="adj3" fmla="val 26863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70785" y="2937644"/>
              <a:ext cx="3310523" cy="523220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ko-KR" altLang="en-US" sz="2800" dirty="0" smtClean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맨발의청춘 L"/>
                </a:rPr>
                <a:t>계단을 오르는 로봇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382836" y="694904"/>
            <a:ext cx="0" cy="5860032"/>
          </a:xfrm>
          <a:prstGeom prst="line">
            <a:avLst/>
          </a:prstGeom>
          <a:ln w="12700">
            <a:solidFill>
              <a:srgbClr val="1D4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67062" y="567368"/>
            <a:ext cx="235056" cy="235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3274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544" y="523400"/>
            <a:ext cx="1362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2.</a:t>
            </a:r>
            <a:r>
              <a:rPr lang="ko-KR" altLang="en-US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 제작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/>
              <a:ea typeface="-윤고딕32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5888" y="6550744"/>
            <a:ext cx="8316000" cy="0"/>
          </a:xfrm>
          <a:prstGeom prst="line">
            <a:avLst/>
          </a:prstGeom>
          <a:ln w="12700" cap="sq"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02976" y="907226"/>
            <a:ext cx="8208912" cy="54741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8" name="그룹 11"/>
          <p:cNvGrpSpPr/>
          <p:nvPr/>
        </p:nvGrpSpPr>
        <p:grpSpPr>
          <a:xfrm>
            <a:off x="6948263" y="116632"/>
            <a:ext cx="2048227" cy="576064"/>
            <a:chOff x="6948263" y="116632"/>
            <a:chExt cx="2048227" cy="576064"/>
          </a:xfrm>
        </p:grpSpPr>
        <p:pic>
          <p:nvPicPr>
            <p:cNvPr id="13" name="Picture 2" descr="경희대학교에 대한 이미지 검색결과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046655" y="161332"/>
              <a:ext cx="1851445" cy="486666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6948263" y="116632"/>
              <a:ext cx="2048227" cy="57606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32673888" descr="EMB000039d4256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538" y="926123"/>
            <a:ext cx="7394802" cy="554501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382836" y="694904"/>
            <a:ext cx="0" cy="5860032"/>
          </a:xfrm>
          <a:prstGeom prst="line">
            <a:avLst/>
          </a:prstGeom>
          <a:ln w="12700">
            <a:solidFill>
              <a:srgbClr val="1D4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67062" y="567368"/>
            <a:ext cx="235056" cy="235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3274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544" y="523400"/>
            <a:ext cx="1362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2.</a:t>
            </a:r>
            <a:r>
              <a:rPr lang="ko-KR" altLang="en-US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 제작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/>
              <a:ea typeface="-윤고딕32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5888" y="6550744"/>
            <a:ext cx="8316000" cy="0"/>
          </a:xfrm>
          <a:prstGeom prst="line">
            <a:avLst/>
          </a:prstGeom>
          <a:ln w="12700" cap="sq"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02976" y="907226"/>
            <a:ext cx="8208912" cy="54741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11"/>
          <p:cNvGrpSpPr/>
          <p:nvPr/>
        </p:nvGrpSpPr>
        <p:grpSpPr>
          <a:xfrm>
            <a:off x="6948263" y="116632"/>
            <a:ext cx="2048227" cy="576064"/>
            <a:chOff x="6948263" y="116632"/>
            <a:chExt cx="2048227" cy="576064"/>
          </a:xfrm>
        </p:grpSpPr>
        <p:pic>
          <p:nvPicPr>
            <p:cNvPr id="13" name="Picture 2" descr="경희대학교에 대한 이미지 검색결과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046655" y="161332"/>
              <a:ext cx="1851445" cy="486666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6948263" y="116632"/>
              <a:ext cx="2048227" cy="57606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32677272" descr="EMB000039d4256e"/>
          <p:cNvPicPr>
            <a:picLocks noChangeAspect="1" noChangeArrowheads="1"/>
          </p:cNvPicPr>
          <p:nvPr/>
        </p:nvPicPr>
        <p:blipFill>
          <a:blip r:embed="rId3"/>
          <a:srcRect t="2126" b="13110"/>
          <a:stretch>
            <a:fillRect/>
          </a:stretch>
        </p:blipFill>
        <p:spPr bwMode="auto">
          <a:xfrm>
            <a:off x="539261" y="937845"/>
            <a:ext cx="6542673" cy="533701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382836" y="694904"/>
            <a:ext cx="0" cy="5860032"/>
          </a:xfrm>
          <a:prstGeom prst="line">
            <a:avLst/>
          </a:prstGeom>
          <a:ln w="12700">
            <a:solidFill>
              <a:srgbClr val="1D4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67062" y="567368"/>
            <a:ext cx="235056" cy="235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3274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544" y="523400"/>
            <a:ext cx="1362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2.</a:t>
            </a:r>
            <a:r>
              <a:rPr lang="ko-KR" altLang="en-US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 제작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/>
              <a:ea typeface="-윤고딕32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5888" y="6550744"/>
            <a:ext cx="8316000" cy="0"/>
          </a:xfrm>
          <a:prstGeom prst="line">
            <a:avLst/>
          </a:prstGeom>
          <a:ln w="12700" cap="sq"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02976" y="907226"/>
            <a:ext cx="8208912" cy="54741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11"/>
          <p:cNvGrpSpPr/>
          <p:nvPr/>
        </p:nvGrpSpPr>
        <p:grpSpPr>
          <a:xfrm>
            <a:off x="6948263" y="116632"/>
            <a:ext cx="2048227" cy="576064"/>
            <a:chOff x="6948263" y="116632"/>
            <a:chExt cx="2048227" cy="576064"/>
          </a:xfrm>
        </p:grpSpPr>
        <p:pic>
          <p:nvPicPr>
            <p:cNvPr id="13" name="Picture 2" descr="경희대학교에 대한 이미지 검색결과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046655" y="161332"/>
              <a:ext cx="1851445" cy="486666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6948263" y="116632"/>
              <a:ext cx="2048227" cy="57606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4577" name="_x332676840" descr="EMB000039d4256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985" y="926123"/>
            <a:ext cx="6588369" cy="494030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382836" y="694904"/>
            <a:ext cx="0" cy="5860032"/>
          </a:xfrm>
          <a:prstGeom prst="line">
            <a:avLst/>
          </a:prstGeom>
          <a:ln w="12700">
            <a:solidFill>
              <a:srgbClr val="1D4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67062" y="567368"/>
            <a:ext cx="235056" cy="235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3274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544" y="523400"/>
            <a:ext cx="1362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2. </a:t>
            </a:r>
            <a:r>
              <a:rPr lang="ko-KR" altLang="en-US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제작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/>
              <a:ea typeface="-윤고딕32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5888" y="6550744"/>
            <a:ext cx="8316000" cy="0"/>
          </a:xfrm>
          <a:prstGeom prst="line">
            <a:avLst/>
          </a:prstGeom>
          <a:ln w="12700" cap="sq"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02976" y="907226"/>
            <a:ext cx="8208912" cy="54741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11"/>
          <p:cNvGrpSpPr/>
          <p:nvPr/>
        </p:nvGrpSpPr>
        <p:grpSpPr>
          <a:xfrm>
            <a:off x="6948263" y="116632"/>
            <a:ext cx="2048227" cy="576064"/>
            <a:chOff x="6948263" y="116632"/>
            <a:chExt cx="2048227" cy="576064"/>
          </a:xfrm>
        </p:grpSpPr>
        <p:pic>
          <p:nvPicPr>
            <p:cNvPr id="13" name="Picture 2" descr="경희대학교에 대한 이미지 검색결과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046655" y="161332"/>
              <a:ext cx="1851445" cy="486666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6948263" y="116632"/>
              <a:ext cx="2048227" cy="57606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5602" name="Picture 2" descr="C:\Users\82107\Desktop\KakaoTalk_20191220_13492678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172" y="867385"/>
            <a:ext cx="6963874" cy="522290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382836" y="694904"/>
            <a:ext cx="0" cy="5860032"/>
          </a:xfrm>
          <a:prstGeom prst="line">
            <a:avLst/>
          </a:prstGeom>
          <a:ln w="12700">
            <a:solidFill>
              <a:srgbClr val="1D4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67062" y="567368"/>
            <a:ext cx="235056" cy="235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3274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544" y="523400"/>
            <a:ext cx="1362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2.</a:t>
            </a:r>
            <a:r>
              <a:rPr lang="ko-KR" altLang="en-US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 제작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/>
              <a:ea typeface="-윤고딕32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5888" y="6550744"/>
            <a:ext cx="8316000" cy="0"/>
          </a:xfrm>
          <a:prstGeom prst="line">
            <a:avLst/>
          </a:prstGeom>
          <a:ln w="12700" cap="sq"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02976" y="907226"/>
            <a:ext cx="8208912" cy="54741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11"/>
          <p:cNvGrpSpPr/>
          <p:nvPr/>
        </p:nvGrpSpPr>
        <p:grpSpPr>
          <a:xfrm>
            <a:off x="6948263" y="116632"/>
            <a:ext cx="2048227" cy="576064"/>
            <a:chOff x="6948263" y="116632"/>
            <a:chExt cx="2048227" cy="576064"/>
          </a:xfrm>
        </p:grpSpPr>
        <p:pic>
          <p:nvPicPr>
            <p:cNvPr id="13" name="Picture 2" descr="경희대학교에 대한 이미지 검색결과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046655" y="161332"/>
              <a:ext cx="1851445" cy="486666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6948263" y="116632"/>
              <a:ext cx="2048227" cy="57606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6627" name="Picture 3" descr="C:\Users\82107\Desktop\KakaoTalk_20191220_13493676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49" y="890465"/>
            <a:ext cx="7456365" cy="559227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1165" y="2868037"/>
            <a:ext cx="1641670" cy="1569660"/>
          </a:xfrm>
          <a:prstGeom prst="rect">
            <a:avLst/>
          </a:prstGeom>
          <a:noFill/>
          <a:ln>
            <a:solidFill>
              <a:schemeClr val="bg1">
                <a:lumMod val="50000"/>
                <a:alpha val="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spc="-15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-윤고딕330"/>
                <a:ea typeface="-윤고딕330"/>
              </a:rPr>
              <a:t>3</a:t>
            </a:r>
            <a:endParaRPr lang="ko-KR" altLang="en-US" sz="9600" b="0" spc="-1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33458" y="3943741"/>
            <a:ext cx="144016" cy="144016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77474" y="3799725"/>
            <a:ext cx="144016" cy="144016"/>
          </a:xfrm>
          <a:prstGeom prst="rect">
            <a:avLst/>
          </a:prstGeom>
          <a:solidFill>
            <a:srgbClr val="C2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Picture 2" descr="경희대학교에 대한 이미지 검색결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266929" y="5013176"/>
            <a:ext cx="4069845" cy="263726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-1476672" y="4699686"/>
            <a:ext cx="4949107" cy="2982844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54052" y="2406372"/>
            <a:ext cx="800219" cy="461665"/>
          </a:xfrm>
          <a:prstGeom prst="rect">
            <a:avLst/>
          </a:prstGeom>
          <a:noFill/>
          <a:ln>
            <a:solidFill>
              <a:schemeClr val="bg1">
                <a:lumMod val="50000"/>
                <a:alpha val="0"/>
              </a:schemeClr>
            </a:solidFill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-윤고딕330"/>
                <a:ea typeface="-윤고딕330"/>
              </a:rPr>
              <a:t>준비</a:t>
            </a:r>
            <a:endParaRPr lang="ko-KR" altLang="en-US" sz="24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-윤고딕330"/>
              <a:ea typeface="-윤고딕33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879867" y="2340714"/>
            <a:ext cx="1384267" cy="0"/>
          </a:xfrm>
          <a:prstGeom prst="line">
            <a:avLst/>
          </a:prstGeom>
          <a:ln w="6350">
            <a:solidFill>
              <a:srgbClr val="102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879867" y="2936928"/>
            <a:ext cx="1384267" cy="0"/>
          </a:xfrm>
          <a:prstGeom prst="line">
            <a:avLst/>
          </a:prstGeom>
          <a:ln w="6350">
            <a:solidFill>
              <a:srgbClr val="102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382836" y="694904"/>
            <a:ext cx="0" cy="5860032"/>
          </a:xfrm>
          <a:prstGeom prst="line">
            <a:avLst/>
          </a:prstGeom>
          <a:ln w="12700">
            <a:solidFill>
              <a:srgbClr val="1D4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67062" y="567368"/>
            <a:ext cx="235056" cy="235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3274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544" y="523400"/>
            <a:ext cx="26891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3. </a:t>
            </a:r>
            <a:r>
              <a:rPr lang="ko-KR" altLang="en-US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준비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/>
              <a:ea typeface="-윤고딕32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5888" y="6550744"/>
            <a:ext cx="8316000" cy="0"/>
          </a:xfrm>
          <a:prstGeom prst="line">
            <a:avLst/>
          </a:prstGeom>
          <a:ln w="12700" cap="sq"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02976" y="907226"/>
            <a:ext cx="8208912" cy="54741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1624" y="1028836"/>
            <a:ext cx="76800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800" dirty="0" err="1" smtClean="0"/>
              <a:t>Arduino</a:t>
            </a:r>
            <a:r>
              <a:rPr lang="en-US" sz="2800" dirty="0" smtClean="0"/>
              <a:t> Uno</a:t>
            </a:r>
          </a:p>
          <a:p>
            <a:pPr fontAlgn="base"/>
            <a:endParaRPr lang="en-US" sz="2800" dirty="0" smtClean="0"/>
          </a:p>
          <a:p>
            <a:pPr fontAlgn="base"/>
            <a:r>
              <a:rPr lang="en-US" sz="2800" dirty="0" err="1" smtClean="0"/>
              <a:t>Arduino</a:t>
            </a:r>
            <a:r>
              <a:rPr lang="en-US" sz="2800" dirty="0" smtClean="0"/>
              <a:t> </a:t>
            </a:r>
            <a:r>
              <a:rPr lang="en-US" sz="2800" dirty="0" err="1" smtClean="0"/>
              <a:t>Bluetoothth</a:t>
            </a:r>
            <a:r>
              <a:rPr lang="en-US" sz="2800" dirty="0" smtClean="0"/>
              <a:t> Serial Module HC – 06 -&gt; </a:t>
            </a:r>
            <a:r>
              <a:rPr lang="ko-KR" altLang="en-US" sz="2800" dirty="0" smtClean="0"/>
              <a:t>휴대폰제어</a:t>
            </a:r>
            <a:endParaRPr lang="en-US" altLang="ko-KR" sz="2800" dirty="0" smtClean="0"/>
          </a:p>
          <a:p>
            <a:pPr fontAlgn="base"/>
            <a:endParaRPr lang="ko-KR" altLang="en-US" sz="2800" dirty="0" smtClean="0"/>
          </a:p>
          <a:p>
            <a:pPr fontAlgn="base"/>
            <a:r>
              <a:rPr lang="en-US" sz="2800" dirty="0" smtClean="0"/>
              <a:t>Servo Motor – </a:t>
            </a:r>
            <a:r>
              <a:rPr lang="ko-KR" altLang="en-US" sz="2800" dirty="0" smtClean="0"/>
              <a:t>회전이 정해져 있기에 정확한 움직임제어</a:t>
            </a:r>
            <a:endParaRPr lang="en-US" altLang="ko-KR" sz="2800" dirty="0" smtClean="0"/>
          </a:p>
          <a:p>
            <a:pPr fontAlgn="base"/>
            <a:endParaRPr lang="en-US" altLang="ko-KR" sz="2800" dirty="0" smtClean="0"/>
          </a:p>
          <a:p>
            <a:pPr fontAlgn="base"/>
            <a:r>
              <a:rPr lang="ko-KR" altLang="en-US" sz="2800" dirty="0" smtClean="0"/>
              <a:t>미니 </a:t>
            </a:r>
            <a:r>
              <a:rPr lang="ko-KR" altLang="en-US" sz="2800" dirty="0" err="1" smtClean="0"/>
              <a:t>빵판</a:t>
            </a:r>
            <a:r>
              <a:rPr lang="en-US" altLang="ko-KR" sz="2800" dirty="0" smtClean="0"/>
              <a:t>, 9V </a:t>
            </a:r>
            <a:r>
              <a:rPr lang="ko-KR" altLang="en-US" sz="2800" dirty="0" smtClean="0"/>
              <a:t>전지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각 바퀴의 </a:t>
            </a:r>
            <a:r>
              <a:rPr lang="ko-KR" altLang="en-US" sz="2800" dirty="0" smtClean="0"/>
              <a:t>모터</a:t>
            </a:r>
            <a:endParaRPr lang="ko-KR" altLang="en-US" sz="2800" dirty="0"/>
          </a:p>
        </p:txBody>
      </p:sp>
      <p:grpSp>
        <p:nvGrpSpPr>
          <p:cNvPr id="8" name="그룹 11"/>
          <p:cNvGrpSpPr/>
          <p:nvPr/>
        </p:nvGrpSpPr>
        <p:grpSpPr>
          <a:xfrm>
            <a:off x="6948263" y="116632"/>
            <a:ext cx="2048227" cy="576064"/>
            <a:chOff x="6948263" y="116632"/>
            <a:chExt cx="2048227" cy="576064"/>
          </a:xfrm>
        </p:grpSpPr>
        <p:pic>
          <p:nvPicPr>
            <p:cNvPr id="13" name="Picture 2" descr="경희대학교에 대한 이미지 검색결과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046655" y="161332"/>
              <a:ext cx="1851445" cy="486666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6948263" y="116632"/>
              <a:ext cx="2048227" cy="57606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382836" y="694904"/>
            <a:ext cx="0" cy="5860032"/>
          </a:xfrm>
          <a:prstGeom prst="line">
            <a:avLst/>
          </a:prstGeom>
          <a:ln w="12700">
            <a:solidFill>
              <a:srgbClr val="1D4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67062" y="567368"/>
            <a:ext cx="235056" cy="235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3274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544" y="523400"/>
            <a:ext cx="2067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3. </a:t>
            </a:r>
            <a:r>
              <a:rPr lang="ko-KR" altLang="en-US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준비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/>
              <a:ea typeface="-윤고딕32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5888" y="6550744"/>
            <a:ext cx="8316000" cy="0"/>
          </a:xfrm>
          <a:prstGeom prst="line">
            <a:avLst/>
          </a:prstGeom>
          <a:ln w="12700" cap="sq"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02976" y="907226"/>
            <a:ext cx="8208912" cy="54741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8" name="그룹 11"/>
          <p:cNvGrpSpPr/>
          <p:nvPr/>
        </p:nvGrpSpPr>
        <p:grpSpPr>
          <a:xfrm>
            <a:off x="6948263" y="116632"/>
            <a:ext cx="2048227" cy="576064"/>
            <a:chOff x="6948263" y="116632"/>
            <a:chExt cx="2048227" cy="576064"/>
          </a:xfrm>
        </p:grpSpPr>
        <p:pic>
          <p:nvPicPr>
            <p:cNvPr id="13" name="Picture 2" descr="경희대학교에 대한 이미지 검색결과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046655" y="161332"/>
              <a:ext cx="1851445" cy="486666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6948263" y="116632"/>
              <a:ext cx="2048227" cy="57606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7649" name="_x332675544" descr="EMB000039d4257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262" y="2086700"/>
            <a:ext cx="8135993" cy="3856892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937846" y="1219200"/>
            <a:ext cx="5409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Bluetooth Smartphone </a:t>
            </a:r>
            <a:r>
              <a:rPr lang="en-US" sz="3000" dirty="0" smtClean="0"/>
              <a:t>Controller</a:t>
            </a:r>
            <a:endParaRPr lang="en-US" sz="3000" dirty="0" smtClean="0"/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382836" y="694904"/>
            <a:ext cx="0" cy="5860032"/>
          </a:xfrm>
          <a:prstGeom prst="line">
            <a:avLst/>
          </a:prstGeom>
          <a:ln w="12700">
            <a:solidFill>
              <a:srgbClr val="1D4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67062" y="567368"/>
            <a:ext cx="235056" cy="235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3274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544" y="523400"/>
            <a:ext cx="26891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3. </a:t>
            </a:r>
            <a:r>
              <a:rPr lang="ko-KR" altLang="en-US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준비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/>
              <a:ea typeface="-윤고딕32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5888" y="6550744"/>
            <a:ext cx="8316000" cy="0"/>
          </a:xfrm>
          <a:prstGeom prst="line">
            <a:avLst/>
          </a:prstGeom>
          <a:ln w="12700" cap="sq"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02976" y="907226"/>
            <a:ext cx="8208912" cy="54741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8" name="그룹 11"/>
          <p:cNvGrpSpPr/>
          <p:nvPr/>
        </p:nvGrpSpPr>
        <p:grpSpPr>
          <a:xfrm>
            <a:off x="6948263" y="116632"/>
            <a:ext cx="2048227" cy="576064"/>
            <a:chOff x="6948263" y="116632"/>
            <a:chExt cx="2048227" cy="576064"/>
          </a:xfrm>
        </p:grpSpPr>
        <p:pic>
          <p:nvPicPr>
            <p:cNvPr id="13" name="Picture 2" descr="경희대학교에 대한 이미지 검색결과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046655" y="161332"/>
              <a:ext cx="1851445" cy="486666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6948263" y="116632"/>
              <a:ext cx="2048227" cy="57606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30722" name="Picture 2" descr="C:\Users\82107\Desktop\KakaoTalk_20191220_130902295.jpg"/>
          <p:cNvPicPr>
            <a:picLocks noChangeAspect="1" noChangeArrowheads="1"/>
          </p:cNvPicPr>
          <p:nvPr/>
        </p:nvPicPr>
        <p:blipFill>
          <a:blip r:embed="rId3"/>
          <a:srcRect l="-284" t="37255" r="9992" b="37421"/>
          <a:stretch>
            <a:fillRect/>
          </a:stretch>
        </p:blipFill>
        <p:spPr bwMode="auto">
          <a:xfrm>
            <a:off x="858415" y="1203648"/>
            <a:ext cx="7962681" cy="47119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382836" y="694904"/>
            <a:ext cx="0" cy="5860032"/>
          </a:xfrm>
          <a:prstGeom prst="line">
            <a:avLst/>
          </a:prstGeom>
          <a:ln w="12700">
            <a:solidFill>
              <a:srgbClr val="1D4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67062" y="567368"/>
            <a:ext cx="235056" cy="235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3274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544" y="523400"/>
            <a:ext cx="26891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3. </a:t>
            </a:r>
            <a:r>
              <a:rPr lang="ko-KR" altLang="en-US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준비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/>
              <a:ea typeface="-윤고딕32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5888" y="6550744"/>
            <a:ext cx="8316000" cy="0"/>
          </a:xfrm>
          <a:prstGeom prst="line">
            <a:avLst/>
          </a:prstGeom>
          <a:ln w="12700" cap="sq"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02976" y="907226"/>
            <a:ext cx="8208912" cy="54741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11"/>
          <p:cNvGrpSpPr/>
          <p:nvPr/>
        </p:nvGrpSpPr>
        <p:grpSpPr>
          <a:xfrm>
            <a:off x="6948263" y="116632"/>
            <a:ext cx="2048227" cy="576064"/>
            <a:chOff x="6948263" y="116632"/>
            <a:chExt cx="2048227" cy="576064"/>
          </a:xfrm>
        </p:grpSpPr>
        <p:pic>
          <p:nvPicPr>
            <p:cNvPr id="13" name="Picture 2" descr="경희대학교에 대한 이미지 검색결과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046655" y="161332"/>
              <a:ext cx="1851445" cy="486666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6948263" y="116632"/>
              <a:ext cx="2048227" cy="57606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32770" name="Picture 2" descr="C:\Users\82107\Desktop\캡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627" y="166076"/>
            <a:ext cx="4577496" cy="658729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3584" y="1519053"/>
            <a:ext cx="1808706" cy="57454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0"/>
              </a:schemeClr>
            </a:solidFill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200" b="1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-윤고딕330"/>
                <a:ea typeface="-윤고딕330"/>
                <a:cs typeface="Utsaah"/>
              </a:rPr>
              <a:t>C</a:t>
            </a:r>
            <a:r>
              <a:rPr lang="en-US" altLang="ko-KR" sz="320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latin typeface="-윤고딕330"/>
                <a:ea typeface="-윤고딕330"/>
                <a:cs typeface="Utsaah"/>
              </a:rPr>
              <a:t>ontents</a:t>
            </a:r>
            <a:endParaRPr lang="en-US" altLang="ko-KR" sz="3200">
              <a:solidFill>
                <a:schemeClr val="tx2">
                  <a:lumMod val="75000"/>
                </a:schemeClr>
              </a:solidFill>
              <a:latin typeface="-윤고딕330"/>
              <a:ea typeface="-윤고딕330"/>
              <a:cs typeface="Utsaah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2060848"/>
            <a:ext cx="307180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84662" y="1130889"/>
            <a:ext cx="5534528" cy="1938992"/>
          </a:xfrm>
          <a:prstGeom prst="rect">
            <a:avLst/>
          </a:prstGeom>
          <a:noFill/>
          <a:ln>
            <a:solidFill>
              <a:schemeClr val="bg1">
                <a:lumMod val="50000"/>
                <a:alpha val="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-윤고딕320"/>
                <a:ea typeface="-윤고딕320"/>
              </a:rPr>
              <a:t>1</a:t>
            </a:r>
            <a:r>
              <a:rPr lang="en-US" altLang="ko-KR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-윤고딕320"/>
                <a:ea typeface="-윤고딕320"/>
              </a:rPr>
              <a:t>. </a:t>
            </a: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-윤고딕320"/>
                <a:ea typeface="-윤고딕320"/>
              </a:rPr>
              <a:t>참고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-윤고딕320"/>
              <a:ea typeface="-윤고딕320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-윤고딕320"/>
                <a:ea typeface="-윤고딕320"/>
              </a:rPr>
              <a:t>2</a:t>
            </a:r>
            <a:r>
              <a:rPr lang="en-US" altLang="ko-KR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-윤고딕320"/>
                <a:ea typeface="-윤고딕320"/>
              </a:rPr>
              <a:t>. </a:t>
            </a: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-윤고딕320"/>
                <a:ea typeface="-윤고딕320"/>
              </a:rPr>
              <a:t>제작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-윤고딕320"/>
              <a:ea typeface="-윤고딕320"/>
            </a:endParaRPr>
          </a:p>
          <a:p>
            <a:pPr marL="0" indent="0">
              <a:lnSpc>
                <a:spcPct val="200000"/>
              </a:lnSpc>
              <a:buNone/>
              <a:defRPr/>
            </a:pPr>
            <a:r>
              <a:rPr lang="en-US" altLang="ko-KR" sz="20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-윤고딕320"/>
                <a:ea typeface="-윤고딕320"/>
              </a:rPr>
              <a:t>3</a:t>
            </a:r>
            <a:r>
              <a:rPr lang="en-US" altLang="ko-KR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-윤고딕320"/>
                <a:ea typeface="-윤고딕320"/>
              </a:rPr>
              <a:t>. </a:t>
            </a:r>
            <a:r>
              <a:rPr lang="ko-KR" altLang="en-US" sz="20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-윤고딕320"/>
                <a:ea typeface="-윤고딕320"/>
              </a:rPr>
              <a:t>준비</a:t>
            </a:r>
            <a:endParaRPr lang="en-US" altLang="ko-KR" sz="20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-윤고딕320"/>
              <a:ea typeface="-윤고딕32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05926" y="2015642"/>
            <a:ext cx="90000" cy="9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6948263" y="116632"/>
            <a:ext cx="2048227" cy="576064"/>
            <a:chOff x="6948263" y="116632"/>
            <a:chExt cx="2048227" cy="576064"/>
          </a:xfrm>
        </p:grpSpPr>
        <p:pic>
          <p:nvPicPr>
            <p:cNvPr id="7" name="Picture 2" descr="경희대학교에 대한 이미지 검색결과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046655" y="161332"/>
              <a:ext cx="1851445" cy="486666"/>
            </a:xfrm>
            <a:prstGeom prst="rect">
              <a:avLst/>
            </a:prstGeom>
            <a:noFill/>
          </p:spPr>
        </p:pic>
        <p:sp>
          <p:nvSpPr>
            <p:cNvPr id="8" name="직사각형 7"/>
            <p:cNvSpPr/>
            <p:nvPr/>
          </p:nvSpPr>
          <p:spPr>
            <a:xfrm>
              <a:off x="6948263" y="116632"/>
              <a:ext cx="2048227" cy="57606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9" name="Picture 4" descr="http://richard-cayne.org/wp-content/uploads/2015/11/investment.jp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89" y="3771060"/>
            <a:ext cx="5217683" cy="308694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c="http://schemas.openxmlformats.org/drawingml/2006/chart" xmlns:dgm="http://schemas.openxmlformats.org/drawingml/2006/diagram" xmlns:dsp="http://schemas.microsoft.com/office/drawing/2008/diagram"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382836" y="694904"/>
            <a:ext cx="0" cy="5860032"/>
          </a:xfrm>
          <a:prstGeom prst="line">
            <a:avLst/>
          </a:prstGeom>
          <a:ln w="12700">
            <a:solidFill>
              <a:srgbClr val="1D4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67062" y="567368"/>
            <a:ext cx="235056" cy="235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3274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5888" y="6550744"/>
            <a:ext cx="8316000" cy="0"/>
          </a:xfrm>
          <a:prstGeom prst="line">
            <a:avLst/>
          </a:prstGeom>
          <a:ln w="12700" cap="sq"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02976" y="907226"/>
            <a:ext cx="8208912" cy="54741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7" name="그룹 11"/>
          <p:cNvGrpSpPr/>
          <p:nvPr/>
        </p:nvGrpSpPr>
        <p:grpSpPr>
          <a:xfrm>
            <a:off x="6948263" y="116632"/>
            <a:ext cx="2048227" cy="576064"/>
            <a:chOff x="6948263" y="116632"/>
            <a:chExt cx="2048227" cy="576064"/>
          </a:xfrm>
        </p:grpSpPr>
        <p:pic>
          <p:nvPicPr>
            <p:cNvPr id="13" name="Picture 2" descr="경희대학교에 대한 이미지 검색결과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046655" y="161332"/>
              <a:ext cx="1851445" cy="486666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6948263" y="116632"/>
              <a:ext cx="2048227" cy="57606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48947" y="2938425"/>
            <a:ext cx="371127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500" dirty="0" smtClean="0"/>
              <a:t>감사합니다</a:t>
            </a:r>
            <a:endParaRPr lang="ko-KR" altLang="en-US" sz="55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7396" y="2430435"/>
            <a:ext cx="800219" cy="461665"/>
          </a:xfrm>
          <a:prstGeom prst="rect">
            <a:avLst/>
          </a:prstGeom>
          <a:noFill/>
          <a:ln>
            <a:solidFill>
              <a:schemeClr val="bg1">
                <a:lumMod val="50000"/>
                <a:alpha val="0"/>
              </a:schemeClr>
            </a:solidFill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-윤고딕330"/>
                <a:ea typeface="-윤고딕330"/>
              </a:rPr>
              <a:t>참고</a:t>
            </a:r>
            <a:endParaRPr lang="ko-KR" altLang="en-US" sz="24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51165" y="2868037"/>
            <a:ext cx="1641670" cy="1549658"/>
          </a:xfrm>
          <a:prstGeom prst="rect">
            <a:avLst/>
          </a:prstGeom>
          <a:noFill/>
          <a:ln>
            <a:solidFill>
              <a:schemeClr val="bg1">
                <a:lumMod val="50000"/>
                <a:alpha val="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0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-윤고딕330"/>
                <a:ea typeface="-윤고딕330"/>
              </a:rPr>
              <a:t>1</a:t>
            </a:r>
            <a:endParaRPr lang="ko-KR" altLang="en-US" sz="9600" b="0" spc="-1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68400" y="3943741"/>
            <a:ext cx="144016" cy="144016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12416" y="3799725"/>
            <a:ext cx="144016" cy="144016"/>
          </a:xfrm>
          <a:prstGeom prst="rect">
            <a:avLst/>
          </a:prstGeom>
          <a:solidFill>
            <a:srgbClr val="C2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879867" y="2340714"/>
            <a:ext cx="1384267" cy="0"/>
          </a:xfrm>
          <a:prstGeom prst="line">
            <a:avLst/>
          </a:prstGeom>
          <a:ln w="6350">
            <a:solidFill>
              <a:srgbClr val="102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879867" y="2936928"/>
            <a:ext cx="1384267" cy="0"/>
          </a:xfrm>
          <a:prstGeom prst="line">
            <a:avLst/>
          </a:prstGeom>
          <a:ln w="6350">
            <a:solidFill>
              <a:srgbClr val="102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경희대학교에 대한 이미지 검색결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654984" y="5083731"/>
            <a:ext cx="4069845" cy="2637260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-4949107" y="1937578"/>
            <a:ext cx="4949107" cy="2982844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382836" y="694904"/>
            <a:ext cx="0" cy="5860032"/>
          </a:xfrm>
          <a:prstGeom prst="line">
            <a:avLst/>
          </a:prstGeom>
          <a:ln w="12700">
            <a:solidFill>
              <a:srgbClr val="1D4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67062" y="567368"/>
            <a:ext cx="235056" cy="235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3274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544" y="523400"/>
            <a:ext cx="2067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1. </a:t>
            </a:r>
            <a:r>
              <a:rPr lang="ko-KR" altLang="en-US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참고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/>
              <a:ea typeface="-윤고딕32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5888" y="6550744"/>
            <a:ext cx="8316000" cy="0"/>
          </a:xfrm>
          <a:prstGeom prst="line">
            <a:avLst/>
          </a:prstGeom>
          <a:ln w="12700" cap="sq"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02976" y="907226"/>
            <a:ext cx="8208912" cy="54741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1624" y="1028836"/>
            <a:ext cx="76800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800" u="sng" dirty="0" smtClean="0">
                <a:hlinkClick r:id="rId2"/>
              </a:rPr>
              <a:t>https://create.arduino.cc/projecthub/jjj/stair-climbing-robot-ad2203?ref=similar&amp;ref_id=68436&amp;offset=3</a:t>
            </a:r>
            <a:endParaRPr lang="en-US" sz="2800" dirty="0"/>
          </a:p>
        </p:txBody>
      </p:sp>
      <p:grpSp>
        <p:nvGrpSpPr>
          <p:cNvPr id="8" name="그룹 11"/>
          <p:cNvGrpSpPr/>
          <p:nvPr/>
        </p:nvGrpSpPr>
        <p:grpSpPr>
          <a:xfrm>
            <a:off x="6948263" y="116632"/>
            <a:ext cx="2048227" cy="576064"/>
            <a:chOff x="6948263" y="116632"/>
            <a:chExt cx="2048227" cy="576064"/>
          </a:xfrm>
        </p:grpSpPr>
        <p:pic>
          <p:nvPicPr>
            <p:cNvPr id="13" name="Picture 2" descr="경희대학교에 대한 이미지 검색결과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7046655" y="161332"/>
              <a:ext cx="1851445" cy="486666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6948263" y="116632"/>
              <a:ext cx="2048227" cy="57606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382836" y="694904"/>
            <a:ext cx="0" cy="5860032"/>
          </a:xfrm>
          <a:prstGeom prst="line">
            <a:avLst/>
          </a:prstGeom>
          <a:ln w="12700">
            <a:solidFill>
              <a:srgbClr val="1D4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67062" y="567368"/>
            <a:ext cx="235056" cy="235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3274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544" y="523400"/>
            <a:ext cx="2067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1. </a:t>
            </a:r>
            <a:r>
              <a:rPr lang="ko-KR" altLang="en-US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참고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/>
              <a:ea typeface="-윤고딕32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5888" y="6550744"/>
            <a:ext cx="8316000" cy="0"/>
          </a:xfrm>
          <a:prstGeom prst="line">
            <a:avLst/>
          </a:prstGeom>
          <a:ln w="12700" cap="sq"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02976" y="907226"/>
            <a:ext cx="8208912" cy="54741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8" name="그룹 11"/>
          <p:cNvGrpSpPr/>
          <p:nvPr/>
        </p:nvGrpSpPr>
        <p:grpSpPr>
          <a:xfrm>
            <a:off x="6948263" y="116632"/>
            <a:ext cx="2048227" cy="576064"/>
            <a:chOff x="6948263" y="116632"/>
            <a:chExt cx="2048227" cy="576064"/>
          </a:xfrm>
        </p:grpSpPr>
        <p:pic>
          <p:nvPicPr>
            <p:cNvPr id="13" name="Picture 2" descr="경희대학교에 대한 이미지 검색결과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046655" y="161332"/>
              <a:ext cx="1851445" cy="486666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6948263" y="116632"/>
              <a:ext cx="2048227" cy="57606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026" name="Picture 2" descr="C:\Users\82107\Desktop\5327173_1.jpg"/>
          <p:cNvPicPr>
            <a:picLocks noChangeAspect="1" noChangeArrowheads="1"/>
          </p:cNvPicPr>
          <p:nvPr/>
        </p:nvPicPr>
        <p:blipFill>
          <a:blip r:embed="rId3"/>
          <a:srcRect t="11178" r="-3103" b="12244"/>
          <a:stretch>
            <a:fillRect/>
          </a:stretch>
        </p:blipFill>
        <p:spPr bwMode="auto">
          <a:xfrm>
            <a:off x="1284754" y="1436914"/>
            <a:ext cx="6394340" cy="464908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382836" y="694904"/>
            <a:ext cx="0" cy="5860032"/>
          </a:xfrm>
          <a:prstGeom prst="line">
            <a:avLst/>
          </a:prstGeom>
          <a:ln w="12700">
            <a:solidFill>
              <a:srgbClr val="1D4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67062" y="567368"/>
            <a:ext cx="235056" cy="235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3274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5888" y="6550744"/>
            <a:ext cx="8316000" cy="0"/>
          </a:xfrm>
          <a:prstGeom prst="line">
            <a:avLst/>
          </a:prstGeom>
          <a:ln w="12700" cap="sq"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02976" y="907226"/>
            <a:ext cx="8208912" cy="54741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1624" y="1028836"/>
            <a:ext cx="768003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ko-KR" altLang="en-US" sz="2800" dirty="0" err="1" smtClean="0"/>
              <a:t>유투브</a:t>
            </a:r>
            <a:r>
              <a:rPr lang="ko-KR" altLang="en-US" sz="2800" dirty="0" smtClean="0"/>
              <a:t> 시청</a:t>
            </a:r>
            <a:endParaRPr lang="en-US" altLang="ko-KR" sz="2800" dirty="0" smtClean="0"/>
          </a:p>
          <a:p>
            <a:pPr fontAlgn="base"/>
            <a:endParaRPr lang="en-US" altLang="ko-KR" sz="2800" dirty="0" smtClean="0"/>
          </a:p>
          <a:p>
            <a:pPr fontAlgn="base"/>
            <a:endParaRPr lang="en-US" altLang="ko-KR" sz="2800" dirty="0" smtClean="0"/>
          </a:p>
          <a:p>
            <a:pPr fontAlgn="base"/>
            <a:endParaRPr lang="en-US" altLang="ko-KR" sz="2800" dirty="0" smtClean="0"/>
          </a:p>
          <a:p>
            <a:pPr fontAlgn="base"/>
            <a:r>
              <a:rPr lang="en-US" sz="2800" u="sng" dirty="0" smtClean="0">
                <a:hlinkClick r:id="rId2"/>
              </a:rPr>
              <a:t>https://www.youtube.com/watch?v=3Zx7tGtwF5g</a:t>
            </a:r>
            <a:endParaRPr lang="en-US" sz="2800" dirty="0" smtClean="0"/>
          </a:p>
          <a:p>
            <a:pPr fontAlgn="base"/>
            <a:endParaRPr lang="ko-KR" altLang="en-US" sz="2800" dirty="0"/>
          </a:p>
        </p:txBody>
      </p:sp>
      <p:grpSp>
        <p:nvGrpSpPr>
          <p:cNvPr id="8" name="그룹 11"/>
          <p:cNvGrpSpPr/>
          <p:nvPr/>
        </p:nvGrpSpPr>
        <p:grpSpPr>
          <a:xfrm>
            <a:off x="6948263" y="116632"/>
            <a:ext cx="2048227" cy="576064"/>
            <a:chOff x="6948263" y="116632"/>
            <a:chExt cx="2048227" cy="576064"/>
          </a:xfrm>
        </p:grpSpPr>
        <p:pic>
          <p:nvPicPr>
            <p:cNvPr id="13" name="Picture 2" descr="경희대학교에 대한 이미지 검색결과"/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7046655" y="161332"/>
              <a:ext cx="1851445" cy="486666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6948263" y="116632"/>
              <a:ext cx="2048227" cy="57606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99544" y="523400"/>
            <a:ext cx="2067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1. </a:t>
            </a:r>
            <a:r>
              <a:rPr lang="ko-KR" altLang="en-US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참고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/>
              <a:ea typeface="-윤고딕32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51165" y="2868037"/>
            <a:ext cx="1641670" cy="1549658"/>
          </a:xfrm>
          <a:prstGeom prst="rect">
            <a:avLst/>
          </a:prstGeom>
          <a:noFill/>
          <a:ln>
            <a:solidFill>
              <a:schemeClr val="bg1">
                <a:lumMod val="50000"/>
                <a:alpha val="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0" spc="-15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-윤고딕330"/>
                <a:ea typeface="-윤고딕330"/>
              </a:rPr>
              <a:t>2</a:t>
            </a:r>
            <a:endParaRPr lang="ko-KR" altLang="en-US" sz="9600" b="0" spc="-15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-윤고딕330"/>
              <a:ea typeface="-윤고딕33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033458" y="3943741"/>
            <a:ext cx="144016" cy="144016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177474" y="3799725"/>
            <a:ext cx="144016" cy="144016"/>
          </a:xfrm>
          <a:prstGeom prst="rect">
            <a:avLst/>
          </a:prstGeom>
          <a:solidFill>
            <a:srgbClr val="C2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5" name="Picture 2" descr="경희대학교에 대한 이미지 검색결과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266929" y="5013176"/>
            <a:ext cx="4069845" cy="2637260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-1476672" y="4699686"/>
            <a:ext cx="4949107" cy="2982844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54052" y="2406372"/>
            <a:ext cx="800219" cy="461665"/>
          </a:xfrm>
          <a:prstGeom prst="rect">
            <a:avLst/>
          </a:prstGeom>
          <a:noFill/>
          <a:ln>
            <a:solidFill>
              <a:schemeClr val="bg1">
                <a:lumMod val="50000"/>
                <a:alpha val="0"/>
              </a:schemeClr>
            </a:solidFill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2">
                    <a:lumMod val="50000"/>
                  </a:schemeClr>
                </a:solidFill>
                <a:latin typeface="-윤고딕330"/>
                <a:ea typeface="-윤고딕330"/>
              </a:rPr>
              <a:t>제작</a:t>
            </a:r>
            <a:endParaRPr lang="ko-KR" altLang="en-US" sz="240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2">
                  <a:lumMod val="50000"/>
                </a:schemeClr>
              </a:solidFill>
              <a:latin typeface="-윤고딕330"/>
              <a:ea typeface="-윤고딕33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879867" y="2340714"/>
            <a:ext cx="1384267" cy="0"/>
          </a:xfrm>
          <a:prstGeom prst="line">
            <a:avLst/>
          </a:prstGeom>
          <a:ln w="6350">
            <a:solidFill>
              <a:srgbClr val="102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879867" y="2936928"/>
            <a:ext cx="1384267" cy="0"/>
          </a:xfrm>
          <a:prstGeom prst="line">
            <a:avLst/>
          </a:prstGeom>
          <a:ln w="6350">
            <a:solidFill>
              <a:srgbClr val="102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382836" y="694904"/>
            <a:ext cx="0" cy="5860032"/>
          </a:xfrm>
          <a:prstGeom prst="line">
            <a:avLst/>
          </a:prstGeom>
          <a:ln w="12700">
            <a:solidFill>
              <a:srgbClr val="1D4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67062" y="567368"/>
            <a:ext cx="235056" cy="235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3274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544" y="523400"/>
            <a:ext cx="1362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2.</a:t>
            </a:r>
            <a:r>
              <a:rPr lang="ko-KR" altLang="en-US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제작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/>
              <a:ea typeface="-윤고딕32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5888" y="6550744"/>
            <a:ext cx="8316000" cy="0"/>
          </a:xfrm>
          <a:prstGeom prst="line">
            <a:avLst/>
          </a:prstGeom>
          <a:ln w="12700" cap="sq"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02976" y="907226"/>
            <a:ext cx="8208912" cy="54741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1624" y="1028836"/>
            <a:ext cx="768003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ko-KR" altLang="en-US" sz="2800" dirty="0" smtClean="0"/>
              <a:t>주로 학생회관의 </a:t>
            </a:r>
            <a:r>
              <a:rPr lang="en-US" altLang="ko-KR" sz="2800" dirty="0" smtClean="0"/>
              <a:t>LAB</a:t>
            </a:r>
            <a:r>
              <a:rPr lang="ko-KR" altLang="en-US" sz="2800" dirty="0" smtClean="0"/>
              <a:t>실 이용</a:t>
            </a:r>
            <a:endParaRPr lang="en-US" altLang="ko-KR" sz="2800" dirty="0" smtClean="0"/>
          </a:p>
          <a:p>
            <a:pPr fontAlgn="base"/>
            <a:endParaRPr lang="ko-KR" altLang="en-US" sz="2800" dirty="0" smtClean="0"/>
          </a:p>
          <a:p>
            <a:pPr marL="457200" indent="-457200" fontAlgn="base">
              <a:buAutoNum type="arabicParenR"/>
            </a:pPr>
            <a:r>
              <a:rPr lang="ko-KR" altLang="en-US" sz="2800" dirty="0" smtClean="0"/>
              <a:t>바퀴의 모터의 전선들 납땜</a:t>
            </a:r>
            <a:endParaRPr lang="en-US" altLang="ko-KR" sz="2800" dirty="0" smtClean="0"/>
          </a:p>
          <a:p>
            <a:pPr marL="457200" indent="-457200" fontAlgn="base">
              <a:buAutoNum type="arabicParenR"/>
            </a:pPr>
            <a:endParaRPr lang="ko-KR" altLang="en-US" sz="2800" dirty="0" smtClean="0"/>
          </a:p>
          <a:p>
            <a:pPr fontAlgn="base"/>
            <a:r>
              <a:rPr lang="en-US" altLang="ko-KR" sz="2800" dirty="0" smtClean="0"/>
              <a:t>2) </a:t>
            </a:r>
            <a:r>
              <a:rPr lang="ko-KR" altLang="en-US" sz="2800" dirty="0" smtClean="0"/>
              <a:t>아크릴판 레이저 커팅</a:t>
            </a:r>
            <a:endParaRPr lang="en-US" altLang="ko-KR" sz="2800" dirty="0" smtClean="0"/>
          </a:p>
          <a:p>
            <a:pPr fontAlgn="base"/>
            <a:endParaRPr lang="ko-KR" altLang="en-US" sz="2800" dirty="0" smtClean="0"/>
          </a:p>
          <a:p>
            <a:pPr fontAlgn="base"/>
            <a:r>
              <a:rPr lang="en-US" altLang="ko-KR" sz="2800" dirty="0" smtClean="0"/>
              <a:t>3) </a:t>
            </a:r>
            <a:r>
              <a:rPr lang="ko-KR" altLang="en-US" sz="2800" dirty="0" smtClean="0"/>
              <a:t>길고 짧은 전선들 무료대여</a:t>
            </a:r>
            <a:endParaRPr lang="en-US" altLang="ko-KR" sz="2800" dirty="0" smtClean="0"/>
          </a:p>
          <a:p>
            <a:pPr fontAlgn="base"/>
            <a:endParaRPr lang="ko-KR" altLang="en-US" sz="2800" dirty="0" smtClean="0"/>
          </a:p>
          <a:p>
            <a:pPr fontAlgn="base"/>
            <a:r>
              <a:rPr lang="en-US" altLang="ko-KR" sz="2800" dirty="0" smtClean="0"/>
              <a:t>4) </a:t>
            </a:r>
            <a:r>
              <a:rPr lang="ko-KR" altLang="en-US" sz="2800" dirty="0" smtClean="0"/>
              <a:t>드라이버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파이프에 구멍 뚫기</a:t>
            </a:r>
            <a:r>
              <a:rPr lang="en-US" altLang="ko-KR" sz="2800" dirty="0" smtClean="0"/>
              <a:t>, </a:t>
            </a:r>
            <a:r>
              <a:rPr lang="ko-KR" altLang="en-US" sz="2800" dirty="0" err="1" smtClean="0"/>
              <a:t>글루건</a:t>
            </a:r>
            <a:endParaRPr lang="en-US" altLang="ko-KR" sz="2800" dirty="0" smtClean="0"/>
          </a:p>
          <a:p>
            <a:pPr fontAlgn="base"/>
            <a:endParaRPr lang="en-US" altLang="ko-KR" sz="2800" dirty="0" smtClean="0"/>
          </a:p>
          <a:p>
            <a:pPr fontAlgn="base"/>
            <a:r>
              <a:rPr lang="ko-KR" altLang="en-US" sz="2800" dirty="0" smtClean="0"/>
              <a:t> 등 다양한 공구 이용</a:t>
            </a:r>
            <a:endParaRPr lang="ko-KR" altLang="en-US" sz="2800" dirty="0"/>
          </a:p>
        </p:txBody>
      </p:sp>
      <p:grpSp>
        <p:nvGrpSpPr>
          <p:cNvPr id="8" name="그룹 11"/>
          <p:cNvGrpSpPr/>
          <p:nvPr/>
        </p:nvGrpSpPr>
        <p:grpSpPr>
          <a:xfrm>
            <a:off x="6948263" y="116632"/>
            <a:ext cx="2048227" cy="576064"/>
            <a:chOff x="6948263" y="116632"/>
            <a:chExt cx="2048227" cy="576064"/>
          </a:xfrm>
        </p:grpSpPr>
        <p:pic>
          <p:nvPicPr>
            <p:cNvPr id="13" name="Picture 2" descr="경희대학교에 대한 이미지 검색결과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046655" y="161332"/>
              <a:ext cx="1851445" cy="486666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6948263" y="116632"/>
              <a:ext cx="2048227" cy="57606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 flipV="1">
            <a:off x="382836" y="694904"/>
            <a:ext cx="0" cy="5860032"/>
          </a:xfrm>
          <a:prstGeom prst="line">
            <a:avLst/>
          </a:prstGeom>
          <a:ln w="12700">
            <a:solidFill>
              <a:srgbClr val="1D47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67062" y="567368"/>
            <a:ext cx="235056" cy="2350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33274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544" y="523400"/>
            <a:ext cx="1362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2.</a:t>
            </a:r>
            <a:r>
              <a:rPr lang="ko-KR" altLang="en-US" sz="1600" b="1" dirty="0" smtClean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/>
                <a:ea typeface="-윤고딕320"/>
              </a:rPr>
              <a:t> 제작</a:t>
            </a:r>
            <a:endParaRPr lang="en-US" altLang="ko-KR" sz="16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20"/>
              <a:ea typeface="-윤고딕320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H="1">
            <a:off x="395888" y="6550744"/>
            <a:ext cx="8316000" cy="0"/>
          </a:xfrm>
          <a:prstGeom prst="line">
            <a:avLst/>
          </a:prstGeom>
          <a:ln w="12700" cap="sq">
            <a:solidFill>
              <a:srgbClr val="00206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모서리가 둥근 직사각형 5"/>
          <p:cNvSpPr/>
          <p:nvPr/>
        </p:nvSpPr>
        <p:spPr>
          <a:xfrm>
            <a:off x="502976" y="907226"/>
            <a:ext cx="8208912" cy="547410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8" name="그룹 11"/>
          <p:cNvGrpSpPr/>
          <p:nvPr/>
        </p:nvGrpSpPr>
        <p:grpSpPr>
          <a:xfrm>
            <a:off x="6948263" y="116632"/>
            <a:ext cx="2048227" cy="576064"/>
            <a:chOff x="6948263" y="116632"/>
            <a:chExt cx="2048227" cy="576064"/>
          </a:xfrm>
        </p:grpSpPr>
        <p:pic>
          <p:nvPicPr>
            <p:cNvPr id="13" name="Picture 2" descr="경희대학교에 대한 이미지 검색결과"/>
            <p:cNvPicPr>
              <a:picLocks noChangeAspect="1" noChangeArrowheads="1"/>
            </p:cNvPicPr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7046655" y="161332"/>
              <a:ext cx="1851445" cy="486666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6948263" y="116632"/>
              <a:ext cx="2048227" cy="57606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32675400" descr="EMB000039d4256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537" y="937846"/>
            <a:ext cx="4260190" cy="5679001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5076092" y="1031632"/>
            <a:ext cx="310694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 smtClean="0"/>
              <a:t>학생회관 </a:t>
            </a:r>
            <a:r>
              <a:rPr lang="en-US" altLang="ko-KR" sz="2600" dirty="0" smtClean="0"/>
              <a:t>LAB</a:t>
            </a:r>
            <a:r>
              <a:rPr lang="ko-KR" altLang="en-US" sz="2600" dirty="0" smtClean="0"/>
              <a:t>실에서</a:t>
            </a:r>
            <a:endParaRPr lang="en-US" altLang="ko-KR" sz="2600" dirty="0" smtClean="0"/>
          </a:p>
          <a:p>
            <a:endParaRPr lang="en-US" altLang="ko-KR" sz="2600" dirty="0" smtClean="0"/>
          </a:p>
          <a:p>
            <a:r>
              <a:rPr lang="ko-KR" altLang="en-US" sz="2600" dirty="0" smtClean="0"/>
              <a:t>다양한 공구 이용</a:t>
            </a:r>
            <a:endParaRPr lang="ko-KR" altLang="en-US" sz="2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dsp="http://schemas.microsoft.com/office/drawing/2008/diagram" xmlns:dgm="http://schemas.openxmlformats.org/drawingml/2006/diagram" xmlns:c="http://schemas.openxmlformats.org/drawingml/2006/chart" xmlns="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143</Words>
  <Application>Show</Application>
  <PresentationFormat>화면 슬라이드 쇼(4:3)</PresentationFormat>
  <Paragraphs>55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박영일</dc:creator>
  <cp:lastModifiedBy>821072217875</cp:lastModifiedBy>
  <cp:revision>23</cp:revision>
  <dcterms:created xsi:type="dcterms:W3CDTF">2016-12-06T13:43:22Z</dcterms:created>
  <dcterms:modified xsi:type="dcterms:W3CDTF">2019-12-20T05:40:52Z</dcterms:modified>
  <cp:version>1000.0000.01</cp:version>
</cp:coreProperties>
</file>