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439" r:id="rId3"/>
    <p:sldId id="472" r:id="rId4"/>
    <p:sldId id="473" r:id="rId5"/>
    <p:sldId id="474" r:id="rId6"/>
    <p:sldId id="475" r:id="rId7"/>
    <p:sldId id="556" r:id="rId8"/>
    <p:sldId id="490" r:id="rId9"/>
    <p:sldId id="491" r:id="rId10"/>
    <p:sldId id="492" r:id="rId11"/>
    <p:sldId id="493" r:id="rId12"/>
    <p:sldId id="480" r:id="rId13"/>
    <p:sldId id="481" r:id="rId14"/>
    <p:sldId id="482" r:id="rId15"/>
    <p:sldId id="557" r:id="rId16"/>
    <p:sldId id="552" r:id="rId17"/>
    <p:sldId id="494" r:id="rId18"/>
    <p:sldId id="495" r:id="rId19"/>
    <p:sldId id="496" r:id="rId20"/>
    <p:sldId id="527" r:id="rId21"/>
    <p:sldId id="522" r:id="rId22"/>
    <p:sldId id="541" r:id="rId23"/>
    <p:sldId id="542" r:id="rId24"/>
    <p:sldId id="544" r:id="rId25"/>
    <p:sldId id="546" r:id="rId26"/>
    <p:sldId id="548" r:id="rId27"/>
    <p:sldId id="545" r:id="rId28"/>
    <p:sldId id="551" r:id="rId29"/>
    <p:sldId id="550" r:id="rId30"/>
    <p:sldId id="526" r:id="rId31"/>
    <p:sldId id="265" r:id="rId32"/>
    <p:sldId id="553" r:id="rId33"/>
    <p:sldId id="554" r:id="rId34"/>
    <p:sldId id="555" r:id="rId3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7" autoAdjust="0"/>
    <p:restoredTop sz="75367" autoAdjust="0"/>
  </p:normalViewPr>
  <p:slideViewPr>
    <p:cSldViewPr snapToGrid="0">
      <p:cViewPr>
        <p:scale>
          <a:sx n="90" d="100"/>
          <a:sy n="90" d="100"/>
        </p:scale>
        <p:origin x="211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142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1CA79-2599-4315-B6AE-5F2874CAD386}" type="datetimeFigureOut">
              <a:rPr lang="ko-KR" altLang="en-US" smtClean="0"/>
              <a:t>2019. 4. 23.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A2357-0992-46ED-803D-80E7A7412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2357-0992-46ED-803D-80E7A74122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588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815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08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418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813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006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47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019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455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8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52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53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61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2826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486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74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72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653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64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60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23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79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16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36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1A34C3-F8C9-4591-BE1C-D28C4C0893F6}" type="datetime1">
              <a:rPr lang="ko-KR" altLang="en-US" smtClean="0"/>
              <a:pPr/>
              <a:t>2019. 4. 23.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B9805CF-A1BB-403B-B716-9385F32BA91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854200" y="6426202"/>
            <a:ext cx="541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Jongho</a:t>
            </a:r>
            <a:r>
              <a:rPr lang="da-DK" altLang="ko-KR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 (</a:t>
            </a:r>
            <a:r>
              <a:rPr lang="da-DK" altLang="ko-KR" sz="1200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quantic.jh@gmail.com</a:t>
            </a:r>
            <a:r>
              <a:rPr lang="da-DK" altLang="ko-KR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4" descr="http://img.incujector.com/upload/project/project65293_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6" y="6065945"/>
            <a:ext cx="1082280" cy="74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313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A81A-6B3D-43C6-A3F0-46B6A4C7DF9B}" type="datetime1">
              <a:rPr lang="ko-KR" altLang="en-US" smtClean="0"/>
              <a:t>2019. 4. 23.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0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D7BF-6143-4204-8B36-C148EBB97875}" type="datetime1">
              <a:rPr lang="ko-KR" altLang="en-US" smtClean="0"/>
              <a:t>2019. 4. 23.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591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5E91-9024-4D87-92B9-83A81129C7D2}" type="datetime1">
              <a:rPr lang="ko-KR" altLang="en-US" smtClean="0"/>
              <a:t>2019. 4. 23.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1"/>
          <p:cNvSpPr txBox="1">
            <a:spLocks/>
          </p:cNvSpPr>
          <p:nvPr userDrawn="1"/>
        </p:nvSpPr>
        <p:spPr>
          <a:xfrm>
            <a:off x="2032000" y="6453336"/>
            <a:ext cx="557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854200" y="6426202"/>
            <a:ext cx="541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Jongho</a:t>
            </a:r>
            <a:r>
              <a:rPr lang="da-DK" altLang="ko-KR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 (</a:t>
            </a:r>
            <a:r>
              <a:rPr lang="da-DK" altLang="ko-KR" sz="1200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quantic.jh@gmail.com</a:t>
            </a:r>
            <a:r>
              <a:rPr lang="da-DK" altLang="ko-KR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4" descr="http://img.incujector.com/upload/project/project65293_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6" y="6065945"/>
            <a:ext cx="1082280" cy="74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35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0C1E5E-8BFE-4E18-8083-E0D4A25AA34A}" type="datetime1">
              <a:rPr lang="ko-KR" altLang="en-US" smtClean="0"/>
              <a:pPr/>
              <a:t>2019. 4. 23.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B9805CF-A1BB-403B-B716-9385F32BA9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861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3A16-2ED4-4195-BFB1-1276CB5AFB92}" type="datetime1">
              <a:rPr lang="ko-KR" altLang="en-US" smtClean="0"/>
              <a:t>2019. 4. 23.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90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A459-E99E-4D1B-82DC-E473DF187DD5}" type="datetime1">
              <a:rPr lang="ko-KR" altLang="en-US" smtClean="0"/>
              <a:t>2019. 4. 23.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172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593B-247B-4BBF-97D4-61F6106A9158}" type="datetime1">
              <a:rPr lang="ko-KR" altLang="en-US" smtClean="0"/>
              <a:t>2019. 4. 23.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9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2513548-F093-49F5-8517-C9434CD0DB32}" type="datetime1">
              <a:rPr lang="ko-KR" altLang="en-US" smtClean="0"/>
              <a:pPr/>
              <a:t>2019. 4. 23.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B9805CF-A1BB-403B-B716-9385F32BA9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167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B121-40C8-43C4-BF9D-A7A65A074920}" type="datetime1">
              <a:rPr lang="ko-KR" altLang="en-US" smtClean="0"/>
              <a:t>2019. 4. 23.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93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2092-D82B-4F3C-8DD1-5440BBC71CF7}" type="datetime1">
              <a:rPr lang="ko-KR" altLang="en-US" smtClean="0"/>
              <a:t>2019. 4. 23.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29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A94D3-974E-418C-8C29-54198149C10E}" type="datetime1">
              <a:rPr lang="ko-KR" altLang="en-US" smtClean="0"/>
              <a:t>2019. 4. 23.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805CF-A1BB-403B-B716-9385F32BA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10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4" Type="http://schemas.openxmlformats.org/officeDocument/2006/relationships/image" Target="../media/image130.png"/><Relationship Id="rId5" Type="http://schemas.openxmlformats.org/officeDocument/2006/relationships/image" Target="../media/image70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radschoolstory.net/changhyun/%EC%97%B0%EA%B5%AC%EC%99%80-%EC%9E%A5%EB%B9%84%EB%B3%91/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hyperlink" Target="http://gradschoolstory.net/changhyun/%EC%97%B0%EA%B5%AC%EC%99%80-%EC%9E%A5%EB%B9%84%EB%B3%91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etosa.io/ev/image-kernels/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hyperlink" Target="http://jaejunyoo.blogspot.com/2017/01/backpropagation.html" TargetMode="External"/><Relationship Id="rId5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jaejunyoo.blogspot.com/2017/01/backpropagation.html" TargetMode="External"/><Relationship Id="rId4" Type="http://schemas.openxmlformats.org/officeDocument/2006/relationships/image" Target="../media/image29.png"/><Relationship Id="rId5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jaejunyoo.blogspot.com/2017/01/backpropagation.html" TargetMode="External"/><Relationship Id="rId4" Type="http://schemas.openxmlformats.org/officeDocument/2006/relationships/image" Target="../media/image30.png"/><Relationship Id="rId5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51520" y="332656"/>
            <a:ext cx="6408712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323528" y="3238500"/>
            <a:ext cx="6192688" cy="1448668"/>
          </a:xfrm>
        </p:spPr>
        <p:txBody>
          <a:bodyPr>
            <a:noAutofit/>
          </a:bodyPr>
          <a:lstStyle/>
          <a:p>
            <a:pPr algn="r"/>
            <a:endParaRPr lang="en-US" altLang="ko-KR" sz="1800" spc="-30" dirty="0" smtClean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r"/>
            <a:r>
              <a:rPr lang="en-US" altLang="ko-KR" sz="1800" spc="-3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Jongho Kim</a:t>
            </a:r>
            <a:endParaRPr lang="ko-KR" altLang="en-US" sz="1800" spc="-30" dirty="0" smtClean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r"/>
            <a:r>
              <a:rPr lang="en-US" altLang="ko-KR" sz="1800" spc="-3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December &amp; </a:t>
            </a:r>
            <a:r>
              <a:rPr lang="en-US" altLang="ko-KR" sz="1800" spc="-3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Company Inc.</a:t>
            </a:r>
          </a:p>
          <a:p>
            <a:pPr algn="r"/>
            <a:r>
              <a:rPr lang="en-US" altLang="ko-KR" sz="1800" spc="-3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Spring, 2019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872" y="404664"/>
            <a:ext cx="6408712" cy="31547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Business </a:t>
            </a:r>
            <a:r>
              <a:rPr lang="en-US" altLang="ko-KR" sz="15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Analytics</a:t>
            </a:r>
            <a:r>
              <a:rPr lang="ko-KR" altLang="en-US" sz="15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ko-KR" sz="15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ko-KR" sz="15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IM561)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lang="en-US" altLang="ko-KR" sz="1000" spc="-150" dirty="0" smtClean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lang="en-US" altLang="ko-KR" sz="1000" spc="-150" dirty="0" smtClean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lang="en-US" altLang="ko-KR" sz="1000" spc="-150" dirty="0" smtClean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Module2. </a:t>
            </a:r>
            <a:r>
              <a:rPr lang="en-US" altLang="ko-KR" sz="20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Underlying </a:t>
            </a:r>
            <a:r>
              <a:rPr lang="en-US" altLang="ko-KR" sz="20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Mechanisms of Deep Learning</a:t>
            </a:r>
          </a:p>
          <a:p>
            <a:pPr algn="r">
              <a:lnSpc>
                <a:spcPct val="150000"/>
              </a:lnSpc>
            </a:pPr>
            <a:endParaRPr lang="en-US" altLang="ko-KR" sz="5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r"/>
            <a:r>
              <a:rPr lang="en-US" altLang="ko-KR" sz="32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Intelligent Video Analytics </a:t>
            </a:r>
          </a:p>
          <a:p>
            <a:pPr algn="r"/>
            <a:r>
              <a:rPr lang="en-US" altLang="ko-KR" sz="32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with Deep Learning</a:t>
            </a:r>
          </a:p>
        </p:txBody>
      </p:sp>
      <p:sp>
        <p:nvSpPr>
          <p:cNvPr id="8" name="텍스트 상자 7"/>
          <p:cNvSpPr txBox="1"/>
          <p:nvPr/>
        </p:nvSpPr>
        <p:spPr>
          <a:xfrm>
            <a:off x="146571" y="5903033"/>
            <a:ext cx="8501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>
                <a:latin typeface="Times New Roman" charset="0"/>
                <a:ea typeface="Times New Roman" charset="0"/>
                <a:cs typeface="Times New Roman" charset="0"/>
              </a:rPr>
              <a:t>Note. This content mainly refers the summer session of KAIST organized by </a:t>
            </a:r>
            <a:r>
              <a:rPr kumimoji="1" lang="en-US" altLang="ko-KR" sz="1600" dirty="0" err="1" smtClean="0">
                <a:latin typeface="Times New Roman" charset="0"/>
                <a:ea typeface="Times New Roman" charset="0"/>
                <a:cs typeface="Times New Roman" charset="0"/>
              </a:rPr>
              <a:t>Jiyong</a:t>
            </a:r>
            <a:r>
              <a:rPr kumimoji="1" lang="en-US" altLang="ko-KR" sz="1600" dirty="0" smtClean="0">
                <a:latin typeface="Times New Roman" charset="0"/>
                <a:ea typeface="Times New Roman" charset="0"/>
                <a:cs typeface="Times New Roman" charset="0"/>
              </a:rPr>
              <a:t> Park(2018)</a:t>
            </a:r>
            <a:endParaRPr kumimoji="1" lang="ko-KR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9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7544" y="144085"/>
            <a:ext cx="8219256" cy="620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We Care about Learning Representation?</a:t>
            </a:r>
            <a:endParaRPr lang="en-US" altLang="ko-KR" sz="2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328" y="980728"/>
            <a:ext cx="84881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machine learning methods is heavily dependent on the choice of data representation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machine-learning techniques were limited in their ability to process natural data in their raw form. </a:t>
            </a:r>
          </a:p>
        </p:txBody>
      </p:sp>
    </p:spTree>
    <p:extLst>
      <p:ext uri="{BB962C8B-B14F-4D97-AF65-F5344CB8AC3E}">
        <p14:creationId xmlns:p14="http://schemas.microsoft.com/office/powerpoint/2010/main" val="14243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7544" y="144085"/>
            <a:ext cx="8219256" cy="620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We Care about Learning Representation?</a:t>
            </a:r>
            <a:endParaRPr lang="en-US" altLang="ko-KR" sz="2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328" y="980728"/>
            <a:ext cx="84881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Deep-learning methods are representation-learning methods with multiple levels of representation from a concrete level to slightly more abstract level.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complex functions can be learned by learning representation using Deep-learning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ultiple levels of representation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2267702"/>
            <a:ext cx="5447211" cy="286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03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3524" y="2573069"/>
            <a:ext cx="9147524" cy="144016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0"/>
                  <a:lumOff val="100000"/>
                </a:schemeClr>
              </a:gs>
              <a:gs pos="77000">
                <a:schemeClr val="accent2">
                  <a:lumMod val="20000"/>
                  <a:lumOff val="80000"/>
                </a:schemeClr>
              </a:gs>
              <a:gs pos="45000">
                <a:schemeClr val="accent2">
                  <a:lumMod val="20000"/>
                  <a:lumOff val="80000"/>
                </a:schemeClr>
              </a:gs>
              <a:gs pos="0">
                <a:schemeClr val="bg1">
                  <a:lumMod val="0"/>
                  <a:lumOff val="10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3524" y="2842472"/>
            <a:ext cx="78878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Ch2. </a:t>
            </a:r>
            <a:r>
              <a:rPr lang="en-US" altLang="ko-KR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</a:t>
            </a:r>
            <a:r>
              <a:rPr lang="en-US" altLang="ko-KR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endParaRPr lang="en-US" altLang="ko-KR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56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7544" y="144085"/>
            <a:ext cx="8219256" cy="620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endParaRPr lang="en-US" altLang="ko-KR" sz="2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328" y="980728"/>
            <a:ext cx="84881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 mimics the human brain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neural network-based algorithms for classification or regression may be useful for the purpose of artificial intelligence (AI), neural network itself has nothing to do with.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neuron is activated (=1) or not (=0).</a:t>
            </a:r>
          </a:p>
        </p:txBody>
      </p:sp>
      <p:pic>
        <p:nvPicPr>
          <p:cNvPr id="1026" name="Picture 2" descr="neu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72" y="3348955"/>
            <a:ext cx="85725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44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7544" y="144085"/>
            <a:ext cx="8219256" cy="620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 of Neural Networks</a:t>
            </a:r>
            <a:endParaRPr lang="en-US" altLang="ko-KR" sz="2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328" y="980728"/>
            <a:ext cx="84881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Linearly separable problems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Non-linearly separable problems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r="66569"/>
          <a:stretch/>
        </p:blipFill>
        <p:spPr>
          <a:xfrm>
            <a:off x="1490377" y="1641868"/>
            <a:ext cx="1483160" cy="1637023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4"/>
          <a:srcRect r="52654"/>
          <a:stretch/>
        </p:blipFill>
        <p:spPr>
          <a:xfrm>
            <a:off x="3286983" y="3940029"/>
            <a:ext cx="2382384" cy="2344287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/>
          <a:srcRect l="33294" r="34583"/>
          <a:stretch/>
        </p:blipFill>
        <p:spPr>
          <a:xfrm>
            <a:off x="3765625" y="1641867"/>
            <a:ext cx="1425100" cy="1637023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/>
          <a:srcRect l="65554"/>
          <a:stretch/>
        </p:blipFill>
        <p:spPr>
          <a:xfrm>
            <a:off x="5925865" y="1641866"/>
            <a:ext cx="1528192" cy="163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7544" y="144085"/>
            <a:ext cx="8219256" cy="620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 of Neural Networks</a:t>
            </a:r>
            <a:endParaRPr lang="en-US" altLang="ko-KR" sz="2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328" y="980728"/>
            <a:ext cx="8488152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networks can solve non-linearly separable problems.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is, neural networks can represent more complex features! </a:t>
            </a:r>
            <a:endParaRPr lang="en-US" altLang="ko-KR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Linearly separable problems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Non-linearly separable problems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r="66569"/>
          <a:stretch/>
        </p:blipFill>
        <p:spPr>
          <a:xfrm>
            <a:off x="1504664" y="2420888"/>
            <a:ext cx="1483160" cy="1637023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4"/>
          <a:srcRect r="52654"/>
          <a:stretch/>
        </p:blipFill>
        <p:spPr>
          <a:xfrm>
            <a:off x="2191895" y="4720212"/>
            <a:ext cx="1660025" cy="163347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/>
          <a:srcRect l="33294" r="34583"/>
          <a:stretch/>
        </p:blipFill>
        <p:spPr>
          <a:xfrm>
            <a:off x="3779912" y="2420887"/>
            <a:ext cx="1425100" cy="1637023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/>
          <a:srcRect l="65554"/>
          <a:stretch/>
        </p:blipFill>
        <p:spPr>
          <a:xfrm>
            <a:off x="5940152" y="2420886"/>
            <a:ext cx="1528192" cy="1637023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4"/>
          <a:srcRect l="53264"/>
          <a:stretch/>
        </p:blipFill>
        <p:spPr>
          <a:xfrm>
            <a:off x="4499992" y="4720212"/>
            <a:ext cx="1638658" cy="1633479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6516216" y="4941168"/>
            <a:ext cx="2448272" cy="10618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Multi-layer neural networks can solve it by transforming the input in a better representation.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7544" y="144085"/>
            <a:ext cx="8219256" cy="620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Algorithm of Neural Networks</a:t>
            </a:r>
            <a:endParaRPr lang="en-US" altLang="ko-KR" sz="2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328" y="980728"/>
            <a:ext cx="873967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Back-propagation 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Learning parameters to minimize the error from the true value in the reverse way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538089" y="2993430"/>
            <a:ext cx="648072" cy="5870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746001" y="2697509"/>
            <a:ext cx="72008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1746001" y="3417589"/>
            <a:ext cx="72008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57969" y="248148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57969" y="365509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3267823" y="3286933"/>
            <a:ext cx="6384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842364" y="4012704"/>
                <a:ext cx="22524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Activation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∗1+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∗0)</m:t>
                      </m:r>
                    </m:oMath>
                  </m:oMathPara>
                </a14:m>
                <a:endPara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64" y="4012704"/>
                <a:ext cx="2252476" cy="584775"/>
              </a:xfrm>
              <a:prstGeom prst="rect">
                <a:avLst/>
              </a:prstGeom>
              <a:blipFill>
                <a:blip r:embed="rId3"/>
                <a:stretch>
                  <a:fillRect t="-3125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/>
          <p:cNvCxnSpPr/>
          <p:nvPr/>
        </p:nvCxnSpPr>
        <p:spPr>
          <a:xfrm>
            <a:off x="2236333" y="5877893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2915582" y="4857749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2603486" y="5289797"/>
            <a:ext cx="0" cy="5880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598751" y="5289797"/>
            <a:ext cx="112095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465768" y="5865861"/>
            <a:ext cx="112095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43090" y="589875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ko-KR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53243" y="493794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3975690" y="3102267"/>
                <a:ext cx="3874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90" y="3102267"/>
                <a:ext cx="387414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149044" y="2582902"/>
                <a:ext cx="2951348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model outputs 1 and the true value is 0, how should you modify the parameters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342900" indent="-342900">
                  <a:buAutoNum type="arabicParenBoth"/>
                </a:pPr>
                <a:endPara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rabicParenBoth"/>
                </a:pPr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model outputs </a:t>
                </a:r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true value is </a:t>
                </a:r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should you modify the parameters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rabicParenBoth"/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rabicParenBoth"/>
                </a:pPr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Until when? Minimizing </a:t>
                </a:r>
                <a:r>
                  <a:rPr lang="en-US" altLang="ko-K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error (loss) function</a:t>
                </a:r>
                <a:endPara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044" y="2582902"/>
                <a:ext cx="2951348" cy="3416320"/>
              </a:xfrm>
              <a:prstGeom prst="rect">
                <a:avLst/>
              </a:prstGeom>
              <a:blipFill>
                <a:blip r:embed="rId5"/>
                <a:stretch>
                  <a:fillRect l="-1446" t="-1071" r="-2893" b="-1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2664795" y="3102267"/>
                <a:ext cx="3869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795" y="3102267"/>
                <a:ext cx="386965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연결선 37"/>
          <p:cNvCxnSpPr/>
          <p:nvPr/>
        </p:nvCxnSpPr>
        <p:spPr>
          <a:xfrm flipH="1">
            <a:off x="2915582" y="2820039"/>
            <a:ext cx="117589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2058848" y="2337469"/>
            <a:ext cx="856734" cy="4825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20586" y="2400828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 of updates</a:t>
            </a:r>
          </a:p>
        </p:txBody>
      </p:sp>
    </p:spTree>
    <p:extLst>
      <p:ext uri="{BB962C8B-B14F-4D97-AF65-F5344CB8AC3E}">
        <p14:creationId xmlns:p14="http://schemas.microsoft.com/office/powerpoint/2010/main" val="55170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3524" y="2573069"/>
            <a:ext cx="9147524" cy="144016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0"/>
                  <a:lumOff val="100000"/>
                </a:schemeClr>
              </a:gs>
              <a:gs pos="77000">
                <a:schemeClr val="accent2">
                  <a:lumMod val="20000"/>
                  <a:lumOff val="80000"/>
                </a:schemeClr>
              </a:gs>
              <a:gs pos="45000">
                <a:schemeClr val="accent2">
                  <a:lumMod val="20000"/>
                  <a:lumOff val="80000"/>
                </a:schemeClr>
              </a:gs>
              <a:gs pos="0">
                <a:schemeClr val="bg1">
                  <a:lumMod val="0"/>
                  <a:lumOff val="10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-3524" y="2842472"/>
            <a:ext cx="78878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Ch3. </a:t>
            </a:r>
            <a:r>
              <a:rPr lang="en-US" altLang="ko-KR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r>
              <a:rPr lang="en-US" altLang="ko-KR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Algorithms</a:t>
            </a:r>
            <a:endParaRPr lang="en-US" altLang="ko-KR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16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7544" y="144085"/>
            <a:ext cx="821925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Learning + Deep Architecture</a:t>
            </a:r>
            <a:endParaRPr lang="en-US" altLang="ko-KR" sz="2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328" y="980728"/>
            <a:ext cx="841614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“Deep Learning can be considered as special case of representation learning algorithms which learn representations of the data in a Deep Architecture with </a:t>
            </a:r>
            <a:r>
              <a:rPr lang="en-US" altLang="ko-KR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levels of representations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r>
              <a:rPr lang="en-US" altLang="ko-KR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Najafabadi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2015, p. 5)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Recent deep learning algorithms are mostly based on neural networks.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+ Deep architecture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Feed-forward networks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many hidden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Multi-layer perceptron (MLP)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Deep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(DNN)</a:t>
            </a:r>
          </a:p>
          <a:p>
            <a:pPr lvl="1">
              <a:lnSpc>
                <a:spcPct val="150000"/>
              </a:lnSpc>
            </a:pPr>
            <a:endParaRPr lang="en-US" altLang="ko-KR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specialized algorithms: CNN, RNN, LSTM, etc.</a:t>
            </a:r>
            <a:endParaRPr lang="en-US" altLang="ko-KR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1994" y="5837202"/>
            <a:ext cx="7279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Najafabadi</a:t>
            </a:r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</a:rPr>
              <a:t>, M. M., </a:t>
            </a:r>
            <a:r>
              <a:rPr lang="en-US" altLang="ko-KR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Villanustre</a:t>
            </a:r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</a:rPr>
              <a:t>, F., </a:t>
            </a:r>
            <a:r>
              <a:rPr lang="en-US" altLang="ko-KR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Khoshgoftaar</a:t>
            </a:r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</a:rPr>
              <a:t>, T. M., </a:t>
            </a:r>
            <a:r>
              <a:rPr lang="en-US" altLang="ko-KR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Seliya</a:t>
            </a:r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</a:rPr>
              <a:t>, N., Wald, R., &amp; </a:t>
            </a:r>
            <a:r>
              <a:rPr lang="en-US" altLang="ko-KR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Muharemagic</a:t>
            </a:r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</a:rPr>
              <a:t>, E. (2015). Deep </a:t>
            </a:r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Learning Applications </a:t>
            </a:r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</a:rPr>
              <a:t>and </a:t>
            </a:r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Challenges </a:t>
            </a:r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</a:rPr>
              <a:t>in </a:t>
            </a:r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Big Data Analytics</a:t>
            </a:r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altLang="ko-KR" sz="900" i="1" dirty="0">
                <a:solidFill>
                  <a:srgbClr val="222222"/>
                </a:solidFill>
                <a:latin typeface="Arial" panose="020B0604020202020204" pitchFamily="34" charset="0"/>
              </a:rPr>
              <a:t>Journal of Big Data</a:t>
            </a:r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altLang="ko-KR" sz="900" i="1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</a:rPr>
              <a:t>(1), 1.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2510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7544" y="144085"/>
            <a:ext cx="821925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Learning + Deep </a:t>
            </a:r>
            <a:r>
              <a:rPr lang="en-US" altLang="ko-KR" sz="2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altLang="ko-KR" sz="2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328" y="980728"/>
            <a:ext cx="8416144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how deep?</a:t>
            </a:r>
          </a:p>
        </p:txBody>
      </p:sp>
      <p:pic>
        <p:nvPicPr>
          <p:cNvPr id="7170" name="Picture 2" descr="imagenet 2016 - depth 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688155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80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3524" y="2585101"/>
            <a:ext cx="9147524" cy="144016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0"/>
                  <a:lumOff val="100000"/>
                </a:schemeClr>
              </a:gs>
              <a:gs pos="77000">
                <a:schemeClr val="accent2">
                  <a:lumMod val="20000"/>
                  <a:lumOff val="80000"/>
                </a:schemeClr>
              </a:gs>
              <a:gs pos="45000">
                <a:schemeClr val="accent2">
                  <a:lumMod val="20000"/>
                  <a:lumOff val="80000"/>
                </a:schemeClr>
              </a:gs>
              <a:gs pos="0">
                <a:schemeClr val="bg1">
                  <a:lumMod val="0"/>
                  <a:lumOff val="10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7104" y="2879017"/>
            <a:ext cx="8886267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Module2. </a:t>
            </a:r>
            <a:r>
              <a:rPr lang="en-US" altLang="ko-KR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Underlying Mechanisms of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21948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3524" y="2573069"/>
            <a:ext cx="9147524" cy="144016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0"/>
                  <a:lumOff val="100000"/>
                </a:schemeClr>
              </a:gs>
              <a:gs pos="77000">
                <a:schemeClr val="accent2">
                  <a:lumMod val="20000"/>
                  <a:lumOff val="80000"/>
                </a:schemeClr>
              </a:gs>
              <a:gs pos="45000">
                <a:schemeClr val="accent2">
                  <a:lumMod val="20000"/>
                  <a:lumOff val="80000"/>
                </a:schemeClr>
              </a:gs>
              <a:gs pos="0">
                <a:schemeClr val="bg1">
                  <a:lumMod val="0"/>
                  <a:lumOff val="10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96576" y="2799609"/>
            <a:ext cx="7887892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  <a:endParaRPr lang="en-US" altLang="ko-KR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65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44085"/>
            <a:ext cx="8219256" cy="620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altLang="ko-KR" sz="2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Convolutional Neural Network (CNN</a:t>
            </a:r>
            <a:r>
              <a:rPr lang="en-US" altLang="ko-KR" sz="2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  <a:endParaRPr lang="en-US" altLang="ko-KR" sz="2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4328" y="980728"/>
            <a:ext cx="81281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typical example of CNN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 (2-dimension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⨯ channels)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→ [Convolution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Pooling]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-&gt;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Pooling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→ Fully connected layer                     → Output prediction (Multi-class classification)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Image result for convolutional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86" y="2060848"/>
            <a:ext cx="8123985" cy="193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0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44085"/>
            <a:ext cx="821925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1D Convolution</a:t>
            </a:r>
            <a:endParaRPr lang="en-US" altLang="ko-KR" sz="2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연결선 15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8"/>
          <p:cNvSpPr txBox="1"/>
          <p:nvPr/>
        </p:nvSpPr>
        <p:spPr>
          <a:xfrm>
            <a:off x="404328" y="980728"/>
            <a:ext cx="82824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apply convolution on 1D time series data?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1D Convolution of discrete time signals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data: 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219444" y="3413175"/>
          <a:ext cx="10360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016"/>
                <a:gridCol w="518016"/>
              </a:tblGrid>
              <a:tr h="315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219446" y="3887372"/>
          <a:ext cx="41616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212"/>
                <a:gridCol w="520212"/>
                <a:gridCol w="520212"/>
                <a:gridCol w="520212"/>
                <a:gridCol w="520212"/>
                <a:gridCol w="520212"/>
                <a:gridCol w="520212"/>
                <a:gridCol w="520212"/>
              </a:tblGrid>
              <a:tr h="290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622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144085"/>
            <a:ext cx="821925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1D </a:t>
            </a:r>
            <a:r>
              <a:rPr lang="en-US" altLang="ko-KR" sz="2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en-US" altLang="ko-KR" sz="2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연결선 15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67544" y="1070626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0: -1*0 + 1*0 =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1: -1*0 + 1*0 = 0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2: -1*0 + 1*1 =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209795" y="2033260"/>
          <a:ext cx="10360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016"/>
                <a:gridCol w="518016"/>
              </a:tblGrid>
              <a:tr h="315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209797" y="2507457"/>
          <a:ext cx="41616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212"/>
                <a:gridCol w="520212"/>
                <a:gridCol w="520212"/>
                <a:gridCol w="520212"/>
                <a:gridCol w="520212"/>
                <a:gridCol w="520212"/>
                <a:gridCol w="520212"/>
                <a:gridCol w="520212"/>
              </a:tblGrid>
              <a:tr h="290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209795" y="2033260"/>
            <a:ext cx="1036032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209795" y="2507457"/>
            <a:ext cx="1036032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296252" y="3419985"/>
          <a:ext cx="10360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016"/>
                <a:gridCol w="518016"/>
              </a:tblGrid>
              <a:tr h="315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296254" y="3894182"/>
          <a:ext cx="41616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212"/>
                <a:gridCol w="520212"/>
                <a:gridCol w="520212"/>
                <a:gridCol w="520212"/>
                <a:gridCol w="520212"/>
                <a:gridCol w="520212"/>
                <a:gridCol w="520212"/>
                <a:gridCol w="520212"/>
              </a:tblGrid>
              <a:tr h="290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296252" y="3419985"/>
            <a:ext cx="1036032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814268" y="3894182"/>
            <a:ext cx="1036032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296252" y="4785414"/>
          <a:ext cx="10360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016"/>
                <a:gridCol w="518016"/>
              </a:tblGrid>
              <a:tr h="315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2296254" y="5259611"/>
          <a:ext cx="41616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212"/>
                <a:gridCol w="520212"/>
                <a:gridCol w="520212"/>
                <a:gridCol w="520212"/>
                <a:gridCol w="520212"/>
                <a:gridCol w="520212"/>
                <a:gridCol w="520212"/>
                <a:gridCol w="520212"/>
              </a:tblGrid>
              <a:tr h="290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296252" y="4785414"/>
            <a:ext cx="1036032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332284" y="5237502"/>
            <a:ext cx="1036032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1475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87617"/>
            <a:ext cx="8219256" cy="620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2D </a:t>
            </a:r>
            <a:r>
              <a:rPr lang="en-US" altLang="ko-KR" sz="2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en-US" altLang="ko-KR" sz="2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328" y="980728"/>
            <a:ext cx="8282472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Convolution_schematic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2" y="3866355"/>
            <a:ext cx="255270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Screen Shot 2016-07-24 at 11.25.13 P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59" y="2054358"/>
            <a:ext cx="12096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Screen Shot 2016-07-24 at 11.25.24 P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750" y="2302008"/>
            <a:ext cx="704850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846616" y="3085510"/>
            <a:ext cx="97815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data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88804" y="3085510"/>
            <a:ext cx="14750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filter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846616" y="3596596"/>
            <a:ext cx="2329641" cy="233336"/>
          </a:xfrm>
          <a:prstGeom prst="downArrow">
            <a:avLst>
              <a:gd name="adj1" fmla="val 50000"/>
              <a:gd name="adj2" fmla="val 100000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459" y="1624649"/>
            <a:ext cx="3467578" cy="394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2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0"/>
            <a:ext cx="9144000" cy="328074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7544" y="187617"/>
            <a:ext cx="8219256" cy="620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2D Multiple Kernel</a:t>
            </a:r>
            <a:endParaRPr lang="en-US" altLang="ko-KR" sz="2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15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78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7544" y="144085"/>
            <a:ext cx="8219256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altLang="ko-KR" sz="2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328" y="980728"/>
            <a:ext cx="841614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non-linearity (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introduce non-linearity in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non-linear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such as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sigmoid can also be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used,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been found to perform better in most situations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05137" y="5877272"/>
            <a:ext cx="518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Source</a:t>
            </a:r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</a:rPr>
              <a:t>: An Intuitive Explanation of Convolutional Neural </a:t>
            </a:r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Networks (Data Science Blog)</a:t>
            </a:r>
          </a:p>
          <a:p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hlinkClick r:id="rId3"/>
              </a:rPr>
              <a:t>https://ujjwalkarn.me/2016/08/11/intuitive-explanation-convnets</a:t>
            </a:r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  <a:hlinkClick r:id="rId3"/>
              </a:rPr>
              <a:t>/</a:t>
            </a:r>
            <a:endParaRPr lang="ko-KR" altLang="en-US" sz="9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4100" name="Picture 4" descr="Screen Shot 2016-08-07 at 6.18.19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356992"/>
            <a:ext cx="5904656" cy="22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creen Shot 2016-08-10 at 2.23.48 AM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37" r="54951" b="37364"/>
          <a:stretch/>
        </p:blipFill>
        <p:spPr bwMode="auto">
          <a:xfrm>
            <a:off x="323528" y="5291347"/>
            <a:ext cx="23042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Screen Shot 2016-08-10 at 2.23.48 AM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3"/>
          <a:stretch/>
        </p:blipFill>
        <p:spPr bwMode="auto">
          <a:xfrm>
            <a:off x="166281" y="3573016"/>
            <a:ext cx="2608659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44085"/>
            <a:ext cx="8219256" cy="620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  <a:endParaRPr lang="en-US" altLang="ko-KR" sz="2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328" y="980728"/>
            <a:ext cx="828247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dimensionality of each feature map (Pooling)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pooling is to reduce the number of parameters and computations in the network, therefore, controlling overfitting.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purpose is to make the network invariant to small transformations, distortions and translations in the input image.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can be of different types: Max, Average, Sum, etc.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Screen Shot 2016-08-07 at 6.11.53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274" y="3779649"/>
            <a:ext cx="4788656" cy="204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0" y="3954659"/>
            <a:ext cx="3730786" cy="155698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705137" y="5981218"/>
            <a:ext cx="518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Source</a:t>
            </a:r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</a:rPr>
              <a:t>: An Intuitive Explanation of Convolutional Neural </a:t>
            </a:r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Networks (Data Science Blog)</a:t>
            </a:r>
          </a:p>
          <a:p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https://ujjwalkarn.me/2016/08/11/intuitive-explanation-convnets</a:t>
            </a:r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/</a:t>
            </a:r>
            <a:endParaRPr lang="ko-KR" altLang="en-US" sz="9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4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44085"/>
            <a:ext cx="8219256" cy="620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altLang="ko-KR" sz="2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Convolutional Neural Network (CNN</a:t>
            </a:r>
            <a:r>
              <a:rPr lang="en-US" altLang="ko-KR" sz="2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  <a:endParaRPr lang="en-US" altLang="ko-KR" sz="2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4328" y="980728"/>
            <a:ext cx="81281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typical example of CNN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 (2-dimension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⨯ channels)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→ [Convolution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Pooling]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-&gt;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Pooling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→ Fully connected layer                     → Output prediction (Multi-class classification)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Image result for convolutional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86" y="2060848"/>
            <a:ext cx="8123985" cy="193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77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7544" y="144085"/>
            <a:ext cx="8219256" cy="620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(CNN)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328" y="980728"/>
            <a:ext cx="8291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automatically learns the best filters to extract the feature maps for image classifications through back propagation.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33862" y="6237312"/>
            <a:ext cx="3402634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Source: </a:t>
            </a:r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</a:rPr>
              <a:t>Image </a:t>
            </a:r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Kernels demo, </a:t>
            </a:r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hlinkClick r:id="rId3"/>
              </a:rPr>
              <a:t>http://setosa.io/ev/image-kernels</a:t>
            </a:r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  <a:hlinkClick r:id="rId3"/>
              </a:rPr>
              <a:t>/</a:t>
            </a:r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endParaRPr lang="ko-KR" altLang="en-US" sz="9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107849" y="3023909"/>
            <a:ext cx="1510215" cy="57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107849" y="4509120"/>
            <a:ext cx="1510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107849" y="4607260"/>
            <a:ext cx="1510215" cy="64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515234" y="5845238"/>
            <a:ext cx="753732" cy="3768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Emboss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92027" y="3403516"/>
            <a:ext cx="1027845" cy="3768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 detect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483768" y="2005384"/>
            <a:ext cx="772969" cy="3768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Sharpen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5426556" y="2926248"/>
            <a:ext cx="513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5426556" y="4509120"/>
            <a:ext cx="513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5426556" y="5373216"/>
            <a:ext cx="513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990543" y="2180031"/>
            <a:ext cx="1322381" cy="3877466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 pooling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 convolution 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 pooling 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 convolution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직선 화살표 연결선 52"/>
          <p:cNvCxnSpPr>
            <a:stCxn id="37" idx="3"/>
            <a:endCxn id="6" idx="2"/>
          </p:cNvCxnSpPr>
          <p:nvPr/>
        </p:nvCxnSpPr>
        <p:spPr>
          <a:xfrm flipV="1">
            <a:off x="7312924" y="3005684"/>
            <a:ext cx="902738" cy="111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884368" y="1844824"/>
            <a:ext cx="1098378" cy="3768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altLang="ko-KR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48830" y="2305518"/>
            <a:ext cx="12073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 </a:t>
            </a:r>
          </a:p>
          <a:p>
            <a:r>
              <a:rPr lang="en-US" altLang="ko-KR" sz="1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(kernel)</a:t>
            </a:r>
            <a:endParaRPr lang="en-US" altLang="ko-KR" sz="14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36245" y="3265239"/>
            <a:ext cx="1171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maps</a:t>
            </a:r>
            <a:endParaRPr lang="en-US" altLang="ko-KR" sz="14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70279" y="4818660"/>
            <a:ext cx="1047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en-US" altLang="ko-K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8215662" y="2708920"/>
            <a:ext cx="593527" cy="59352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15662" y="3573016"/>
            <a:ext cx="593527" cy="59352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219822" y="5301208"/>
            <a:ext cx="593527" cy="59352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21141" y="2760103"/>
            <a:ext cx="599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Board </a:t>
            </a:r>
          </a:p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(0.54)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242782" y="3615407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</a:t>
            </a:r>
          </a:p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(0.43)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206091" y="5375573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</a:t>
            </a:r>
          </a:p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(0.01)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직선 화살표 연결선 44"/>
          <p:cNvCxnSpPr>
            <a:stCxn id="37" idx="3"/>
            <a:endCxn id="35" idx="2"/>
          </p:cNvCxnSpPr>
          <p:nvPr/>
        </p:nvCxnSpPr>
        <p:spPr>
          <a:xfrm flipV="1">
            <a:off x="7312924" y="3869780"/>
            <a:ext cx="902738" cy="24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7" idx="3"/>
            <a:endCxn id="36" idx="2"/>
          </p:cNvCxnSpPr>
          <p:nvPr/>
        </p:nvCxnSpPr>
        <p:spPr>
          <a:xfrm>
            <a:off x="7312924" y="4118764"/>
            <a:ext cx="906898" cy="147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8188274" y="4437112"/>
            <a:ext cx="593527" cy="59352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215394" y="4490409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</a:p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(0.02)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직선 화살표 연결선 49"/>
          <p:cNvCxnSpPr>
            <a:stCxn id="37" idx="3"/>
            <a:endCxn id="48" idx="2"/>
          </p:cNvCxnSpPr>
          <p:nvPr/>
        </p:nvCxnSpPr>
        <p:spPr>
          <a:xfrm>
            <a:off x="7312924" y="4118764"/>
            <a:ext cx="875350" cy="61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7351430" y="2480763"/>
            <a:ext cx="8777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ko-K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US" altLang="ko-K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611" y="3615407"/>
            <a:ext cx="1645647" cy="12325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9767" y="3772255"/>
            <a:ext cx="688074" cy="68297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0321" y="2049703"/>
            <a:ext cx="1645937" cy="123528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904" y="5010694"/>
            <a:ext cx="1648353" cy="122382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8912" y="5168312"/>
            <a:ext cx="754073" cy="74846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4708" y="2431009"/>
            <a:ext cx="703133" cy="70313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9750" y="3479364"/>
            <a:ext cx="1697674" cy="127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7544" y="144085"/>
            <a:ext cx="8219256" cy="620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Intuitive Understanding of Deep Learning</a:t>
            </a:r>
            <a:endParaRPr lang="en-US" altLang="ko-KR" sz="2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328" y="980728"/>
            <a:ext cx="86158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deep learning?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is “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Learning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to learn and discover how to represent features of data.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(Here, representation means a machine-understandable format)</a:t>
            </a:r>
            <a:endParaRPr lang="en-US" altLang="ko-KR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8103"/>
          <a:stretch/>
        </p:blipFill>
        <p:spPr>
          <a:xfrm>
            <a:off x="323528" y="3262875"/>
            <a:ext cx="3680849" cy="232636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5" y="2977853"/>
            <a:ext cx="4664199" cy="304343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84535" y="2548815"/>
            <a:ext cx="1991753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draw faces?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92197" y="2548815"/>
            <a:ext cx="199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represent faces?</a:t>
            </a:r>
          </a:p>
        </p:txBody>
      </p:sp>
    </p:spTree>
    <p:extLst>
      <p:ext uri="{BB962C8B-B14F-4D97-AF65-F5344CB8AC3E}">
        <p14:creationId xmlns:p14="http://schemas.microsoft.com/office/powerpoint/2010/main" val="13984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7544" y="144085"/>
            <a:ext cx="8219256" cy="620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</a:t>
            </a:r>
            <a:r>
              <a:rPr lang="en-US" altLang="ko-KR" sz="2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(CNN) </a:t>
            </a:r>
            <a:endParaRPr lang="en-US" altLang="ko-KR" sz="2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328" y="980728"/>
            <a:ext cx="8416144" cy="2079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has been considered as a basic deep learning algorithm. Why is CNN superior at feature representations?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 reducing computational complexity (Convolution filter)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feature representation (multiple convolution layers)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Non-linearity and less overfitting (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Rectified Linear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Pooling)</a:t>
            </a:r>
          </a:p>
        </p:txBody>
      </p:sp>
    </p:spTree>
    <p:extLst>
      <p:ext uri="{BB962C8B-B14F-4D97-AF65-F5344CB8AC3E}">
        <p14:creationId xmlns:p14="http://schemas.microsoft.com/office/powerpoint/2010/main" val="6591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305290"/>
            <a:ext cx="468052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감사합니다</a:t>
            </a:r>
            <a:r>
              <a:rPr lang="en-US" altLang="ko-KR" sz="40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528" y="332656"/>
            <a:ext cx="5760640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825995"/>
            <a:ext cx="5472608" cy="31854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endParaRPr lang="en-US" altLang="ko-KR" sz="4400" spc="-150" dirty="0" smtClean="0">
              <a:solidFill>
                <a:schemeClr val="bg1"/>
              </a:solidFill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algn="r"/>
            <a:endParaRPr lang="en-US" altLang="ko-KR" sz="4400" spc="-150" dirty="0">
              <a:solidFill>
                <a:schemeClr val="bg1"/>
              </a:solidFill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4400" spc="-150" dirty="0" smtClean="0">
                <a:solidFill>
                  <a:schemeClr val="bg1"/>
                </a:solidFill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Thank you </a:t>
            </a:r>
            <a:r>
              <a:rPr lang="en-US" altLang="ko-KR" sz="4400" spc="-150" dirty="0" smtClean="0">
                <a:solidFill>
                  <a:schemeClr val="bg1"/>
                </a:solidFill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  <a:sym typeface="Wingdings"/>
              </a:rPr>
              <a:t></a:t>
            </a:r>
            <a:endParaRPr lang="en-US" altLang="ko-KR" sz="4400" spc="-150" dirty="0" smtClean="0">
              <a:solidFill>
                <a:schemeClr val="bg1"/>
              </a:solidFill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algn="r"/>
            <a:endParaRPr lang="en-US" altLang="ko-KR" sz="4400" spc="-150" dirty="0" smtClean="0">
              <a:solidFill>
                <a:schemeClr val="bg1"/>
              </a:solidFill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2500" spc="-150" dirty="0" smtClean="0">
                <a:solidFill>
                  <a:schemeClr val="bg1"/>
                </a:solidFill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Contact Info: </a:t>
            </a:r>
            <a:r>
              <a:rPr lang="en-US" altLang="ko-KR" sz="2500" spc="-15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quantic.jh@gmail.com</a:t>
            </a:r>
            <a:endParaRPr lang="en-US" altLang="ko-KR" sz="2500" spc="-150" dirty="0">
              <a:solidFill>
                <a:schemeClr val="bg1"/>
              </a:solidFill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14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7544" y="144085"/>
            <a:ext cx="8219256" cy="620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(Appendix) </a:t>
            </a:r>
            <a:r>
              <a:rPr lang="en-US" altLang="ko-KR" sz="2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Algorithm of Neural Networks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328" y="980728"/>
            <a:ext cx="8416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method (Back-propagation)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Learning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to minimize the error from the true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in the systematic,  reverse way even for multiple hidden layers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4.bp.blogspot.com/-j91brUgZ5QY/WHeq3iGghmI/AAAAAAAABJ8/Qmmr25maCjomyEGhcHUyBQoSr-by0pTsgCK4B/s400/%25EA%25B7%25B8%25EB%25A6%25BC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5" y="2964090"/>
            <a:ext cx="4408739" cy="21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705137" y="5981218"/>
            <a:ext cx="518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Source</a:t>
            </a:r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</a:rPr>
              <a:t>: Backpropagation </a:t>
            </a:r>
            <a:r>
              <a:rPr lang="ko-KR" altLang="en-US" sz="900" dirty="0">
                <a:solidFill>
                  <a:srgbClr val="222222"/>
                </a:solidFill>
                <a:latin typeface="Arial" panose="020B0604020202020204" pitchFamily="34" charset="0"/>
              </a:rPr>
              <a:t>설명 예제와 함께 완전히 </a:t>
            </a:r>
            <a:r>
              <a:rPr lang="ko-KR" altLang="en-US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이해하기 </a:t>
            </a:r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en-US" altLang="ko-KR" sz="9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Jaejun</a:t>
            </a:r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ko-KR" sz="9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Yoo’s</a:t>
            </a:r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 Playground) </a:t>
            </a:r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http</a:t>
            </a:r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://</a:t>
            </a:r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jaejunyoo.blogspot.com/2017/01/backpropagation.html</a:t>
            </a:r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endParaRPr lang="ko-KR" altLang="en-US" sz="9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56303" y="3366550"/>
                <a:ext cx="3505354" cy="1344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6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goal is to minimize the following error (loss) function,</a:t>
                </a:r>
              </a:p>
              <a:p>
                <a:endParaRPr lang="en-US" altLang="ko-KR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begChr m:val="["/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ko-KR" sz="14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altLang="ko-KR" sz="14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303" y="3366550"/>
                <a:ext cx="3505354" cy="1344342"/>
              </a:xfrm>
              <a:prstGeom prst="rect">
                <a:avLst/>
              </a:prstGeom>
              <a:blipFill>
                <a:blip r:embed="rId5"/>
                <a:stretch>
                  <a:fillRect l="-3652" t="-45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316127" y="2630341"/>
            <a:ext cx="839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values</a:t>
            </a:r>
          </a:p>
        </p:txBody>
      </p:sp>
    </p:spTree>
    <p:extLst>
      <p:ext uri="{BB962C8B-B14F-4D97-AF65-F5344CB8AC3E}">
        <p14:creationId xmlns:p14="http://schemas.microsoft.com/office/powerpoint/2010/main" val="22989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7544" y="144085"/>
            <a:ext cx="8219256" cy="620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(Appendix) Learning Algorithm of Neural Networks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328" y="980728"/>
            <a:ext cx="8416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method (Back-propagation)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Learning parameters to minimize the error from the true value in the systematic,  reverse way even for multiple hidden layers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705137" y="5981218"/>
            <a:ext cx="518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Source</a:t>
            </a:r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</a:rPr>
              <a:t>: Backpropagation </a:t>
            </a:r>
            <a:r>
              <a:rPr lang="ko-KR" altLang="en-US" sz="900" dirty="0">
                <a:solidFill>
                  <a:srgbClr val="222222"/>
                </a:solidFill>
                <a:latin typeface="Arial" panose="020B0604020202020204" pitchFamily="34" charset="0"/>
              </a:rPr>
              <a:t>설명 예제와 함께 완전히 </a:t>
            </a:r>
            <a:r>
              <a:rPr lang="ko-KR" altLang="en-US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이해하기 </a:t>
            </a:r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en-US" altLang="ko-KR" sz="9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Jaejun</a:t>
            </a:r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ko-KR" sz="9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Yoo’s</a:t>
            </a:r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 Playground) </a:t>
            </a:r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  <a:hlinkClick r:id="rId3"/>
              </a:rPr>
              <a:t>http</a:t>
            </a:r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hlinkClick r:id="rId3"/>
              </a:rPr>
              <a:t>://</a:t>
            </a:r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  <a:hlinkClick r:id="rId3"/>
              </a:rPr>
              <a:t>jaejunyoo.blogspot.com/2017/01/backpropagation.html</a:t>
            </a:r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endParaRPr lang="ko-KR" altLang="en-US" sz="9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4098" name="Picture 2" descr="https://4.bp.blogspot.com/-ToU0qS0d-OE/WHerFhK4GaI/AAAAAAAABKE/HdX7mJGS8SEsHZ3l96AOFf4wViX_qJB7QCK4B/s320/%25EA%25B7%25B8%25EB%25A6%25BC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01" y="2735195"/>
            <a:ext cx="30480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60032" y="2780928"/>
                <a:ext cx="3528392" cy="2306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6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Firstly, update the parameters between output and hidden layers.</a:t>
                </a:r>
              </a:p>
              <a:p>
                <a:endParaRPr lang="en-US" altLang="ko-KR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600" i="1" dirty="0" smtClean="0"/>
              </a:p>
              <a:p>
                <a:endParaRPr lang="en-US" altLang="ko-KR" sz="16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16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sz="1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1600" i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780928"/>
                <a:ext cx="3528392" cy="2306401"/>
              </a:xfrm>
              <a:prstGeom prst="rect">
                <a:avLst/>
              </a:prstGeom>
              <a:blipFill>
                <a:blip r:embed="rId5"/>
                <a:stretch>
                  <a:fillRect l="-3454" t="-2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444756" y="2501096"/>
            <a:ext cx="839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values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40352" y="364502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(Chain rule)</a:t>
            </a:r>
          </a:p>
        </p:txBody>
      </p:sp>
    </p:spTree>
    <p:extLst>
      <p:ext uri="{BB962C8B-B14F-4D97-AF65-F5344CB8AC3E}">
        <p14:creationId xmlns:p14="http://schemas.microsoft.com/office/powerpoint/2010/main" val="11074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7544" y="144085"/>
            <a:ext cx="8219256" cy="620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(Appendix) Learning Algorithm of Neural Networks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328" y="980728"/>
            <a:ext cx="8416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method (Back-propagation)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Learning parameters to minimize the error from the true value in the systematic,  reverse way even for multiple hidden layers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705137" y="5981218"/>
            <a:ext cx="518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Source</a:t>
            </a:r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</a:rPr>
              <a:t>: Backpropagation </a:t>
            </a:r>
            <a:r>
              <a:rPr lang="ko-KR" altLang="en-US" sz="900" dirty="0">
                <a:solidFill>
                  <a:srgbClr val="222222"/>
                </a:solidFill>
                <a:latin typeface="Arial" panose="020B0604020202020204" pitchFamily="34" charset="0"/>
              </a:rPr>
              <a:t>설명 예제와 함께 완전히 </a:t>
            </a:r>
            <a:r>
              <a:rPr lang="ko-KR" altLang="en-US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이해하기 </a:t>
            </a:r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en-US" altLang="ko-KR" sz="9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Jaejun</a:t>
            </a:r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ko-KR" sz="9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Yoo’s</a:t>
            </a:r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 Playground) </a:t>
            </a:r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  <a:hlinkClick r:id="rId3"/>
              </a:rPr>
              <a:t>http</a:t>
            </a:r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hlinkClick r:id="rId3"/>
              </a:rPr>
              <a:t>://</a:t>
            </a:r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  <a:hlinkClick r:id="rId3"/>
              </a:rPr>
              <a:t>jaejunyoo.blogspot.com/2017/01/backpropagation.html</a:t>
            </a:r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endParaRPr lang="ko-KR" altLang="en-US" sz="9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5122" name="Picture 2" descr="https://3.bp.blogspot.com/-eYYxEnpGW00/WHeqYq8P32I/AAAAAAAABJ0/6mySoKNK6nE_4O1r-SLI_K-mE9dhDLFqACK4B/s320/%25EA%25B7%25B8%25EB%25A6%25BC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01" y="2736753"/>
            <a:ext cx="30480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88024" y="2492896"/>
                <a:ext cx="3960440" cy="30832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6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Secondly, update the parameters between hidden and input layers.</a:t>
                </a:r>
              </a:p>
              <a:p>
                <a:endParaRPr lang="en-US" altLang="ko-KR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600" i="1" dirty="0" smtClean="0"/>
              </a:p>
              <a:p>
                <a:endParaRPr lang="en-US" altLang="ko-KR" sz="11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den>
                      </m:f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6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ko-KR" sz="16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ko-KR" sz="16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600" i="1" dirty="0" smtClean="0"/>
              </a:p>
              <a:p>
                <a:endParaRPr lang="en-US" altLang="ko-KR" sz="16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sz="1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den>
                      </m:f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16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492896"/>
                <a:ext cx="3960440" cy="3083216"/>
              </a:xfrm>
              <a:prstGeom prst="rect">
                <a:avLst/>
              </a:prstGeom>
              <a:blipFill>
                <a:blip r:embed="rId5"/>
                <a:stretch>
                  <a:fillRect l="-3077" t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444756" y="2501096"/>
            <a:ext cx="839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values</a:t>
            </a:r>
          </a:p>
        </p:txBody>
      </p:sp>
    </p:spTree>
    <p:extLst>
      <p:ext uri="{BB962C8B-B14F-4D97-AF65-F5344CB8AC3E}">
        <p14:creationId xmlns:p14="http://schemas.microsoft.com/office/powerpoint/2010/main" val="35694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7544" y="144085"/>
            <a:ext cx="8219256" cy="620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Intuitive Understanding of Deep Learning</a:t>
            </a:r>
            <a:endParaRPr lang="en-US" altLang="ko-KR" sz="2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328" y="980728"/>
            <a:ext cx="84161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important to well-represent the features of data?</a:t>
            </a:r>
            <a:endParaRPr lang="en-US" altLang="ko-KR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needs to well-represent the features of data?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deep learning outstanding at representation learning?</a:t>
            </a:r>
          </a:p>
        </p:txBody>
      </p:sp>
    </p:spTree>
    <p:extLst>
      <p:ext uri="{BB962C8B-B14F-4D97-AF65-F5344CB8AC3E}">
        <p14:creationId xmlns:p14="http://schemas.microsoft.com/office/powerpoint/2010/main" val="179308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7544" y="144085"/>
            <a:ext cx="8219256" cy="620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Intuitive Understanding of Deep Learning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328" y="980728"/>
            <a:ext cx="40956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important to well-represent the features of data?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needs to well-represent the features of data?</a:t>
            </a:r>
            <a:endParaRPr lang="en-US" altLang="ko-KR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deep learning outstanding at representation learning?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7007" y="1074913"/>
            <a:ext cx="3422648" cy="26961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Ch1. Representational Learning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Ch2. Artificial Neural Networks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7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Ch3. Deep Learning Algorithms 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283968" y="256490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291898" y="129757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307778" y="347454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3524" y="2573069"/>
            <a:ext cx="9147524" cy="144016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0"/>
                  <a:lumOff val="100000"/>
                </a:schemeClr>
              </a:gs>
              <a:gs pos="77000">
                <a:schemeClr val="accent2">
                  <a:lumMod val="20000"/>
                  <a:lumOff val="80000"/>
                </a:schemeClr>
              </a:gs>
              <a:gs pos="45000">
                <a:schemeClr val="accent2">
                  <a:lumMod val="20000"/>
                  <a:lumOff val="80000"/>
                </a:schemeClr>
              </a:gs>
              <a:gs pos="0">
                <a:schemeClr val="bg1">
                  <a:lumMod val="0"/>
                  <a:lumOff val="10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3524" y="2842472"/>
            <a:ext cx="78878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Ch1. Representational Learning</a:t>
            </a:r>
            <a:endParaRPr lang="en-US" altLang="ko-KR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7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AutoShape 2" descr="https://qph.fs.quoracdn.net/main-qimg-04bd679c754d93adfa0ab0000c0a0984.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489" y="2214334"/>
            <a:ext cx="4241330" cy="1230993"/>
          </a:xfrm>
          <a:prstGeom prst="rect">
            <a:avLst/>
          </a:prstGeom>
        </p:spPr>
      </p:pic>
      <p:cxnSp>
        <p:nvCxnSpPr>
          <p:cNvPr id="10" name="직선 연결선 14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67544" y="258388"/>
            <a:ext cx="821925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meaning of Well-Representation of the Data Feature?</a:t>
            </a:r>
          </a:p>
        </p:txBody>
      </p:sp>
      <p:sp>
        <p:nvSpPr>
          <p:cNvPr id="13" name="TextBox 7"/>
          <p:cNvSpPr txBox="1"/>
          <p:nvPr/>
        </p:nvSpPr>
        <p:spPr>
          <a:xfrm>
            <a:off x="404328" y="980728"/>
            <a:ext cx="841614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let's look at an example of what a Representation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can you distinguish the objects?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87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AutoShape 2" descr="https://qph.fs.quoracdn.net/main-qimg-04bd679c754d93adfa0ab0000c0a0984.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489" y="2214334"/>
            <a:ext cx="4241330" cy="1230993"/>
          </a:xfrm>
          <a:prstGeom prst="rect">
            <a:avLst/>
          </a:prstGeom>
        </p:spPr>
      </p:pic>
      <p:cxnSp>
        <p:nvCxnSpPr>
          <p:cNvPr id="10" name="직선 연결선 14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67544" y="258388"/>
            <a:ext cx="821925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meaning of Well-Representation of the Data Feature?</a:t>
            </a:r>
          </a:p>
        </p:txBody>
      </p:sp>
      <p:sp>
        <p:nvSpPr>
          <p:cNvPr id="13" name="TextBox 7"/>
          <p:cNvSpPr txBox="1"/>
          <p:nvPr/>
        </p:nvSpPr>
        <p:spPr>
          <a:xfrm>
            <a:off x="404328" y="980728"/>
            <a:ext cx="841614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let's look at an example of what a Representation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try to solve the problem of Classify the following shape, the number of corners can be used as a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Square: 4 corner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Triangle: 3 corner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Circle: 0 corner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7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5" name="직선 연결선 14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67544" y="258388"/>
            <a:ext cx="821925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meaning of Well-Representation of the Data Feature?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196" y="1959457"/>
            <a:ext cx="4325528" cy="246723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89086" y="1042787"/>
            <a:ext cx="819973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how do we cope if this shape comes in</a:t>
            </a:r>
            <a:r>
              <a:rPr lang="ko-KR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need great expertise in good representation, and Deep Learning automatically learns this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87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3087</TotalTime>
  <Words>1743</Words>
  <Application>Microsoft Macintosh PowerPoint</Application>
  <PresentationFormat>화면 슬라이드 쇼(4:3)</PresentationFormat>
  <Paragraphs>364</Paragraphs>
  <Slides>34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나눔고딕</vt:lpstr>
      <vt:lpstr>나눔명조</vt:lpstr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Jongho Kim</dc:creator>
  <cp:lastModifiedBy>Jongho Kim</cp:lastModifiedBy>
  <cp:revision>338</cp:revision>
  <cp:lastPrinted>2019-04-23T11:36:22Z</cp:lastPrinted>
  <dcterms:created xsi:type="dcterms:W3CDTF">2017-11-16T01:26:47Z</dcterms:created>
  <dcterms:modified xsi:type="dcterms:W3CDTF">2019-04-23T11:36:27Z</dcterms:modified>
</cp:coreProperties>
</file>