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D4B3F-62D6-4502-A0B4-B5C1A60965D1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1E75-9109-4EAB-9B42-9CA04E92F8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36f13c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36f13c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36f13c5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36f13c5f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36f13c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36f13c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1F19-02E5-426B-9835-3F89C5E12A3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w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이벤</a:t>
            </a:r>
            <a:r>
              <a:rPr lang="ko-KR" altLang="en-US" dirty="0"/>
              <a:t>트</a:t>
            </a:r>
            <a:r>
              <a:rPr lang="ko-KR" altLang="en-US" dirty="0" smtClean="0"/>
              <a:t> 기반 통합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패러다임의 변화</a:t>
            </a:r>
            <a:endParaRPr lang="ko-KR" altLang="en-US" dirty="0"/>
          </a:p>
        </p:txBody>
      </p:sp>
      <p:pic>
        <p:nvPicPr>
          <p:cNvPr id="1028" name="Picture 4" descr="https://insights.daffodilsw.com/hs-fs/hubfs/Archna/Monolithic%20vs%20Microservices.png?width=600&amp;name=Monolithic%20vs%20Micro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1"/>
            <a:ext cx="7693320" cy="4000528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214414" y="5857892"/>
            <a:ext cx="7572428" cy="78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서비스간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책임</a:t>
            </a:r>
            <a:r>
              <a:rPr lang="en-US" altLang="ko-KR" sz="4400" dirty="0" smtClean="0">
                <a:latin typeface="+mj-lt"/>
                <a:ea typeface="+mj-ea"/>
                <a:cs typeface="+mj-cs"/>
              </a:rPr>
              <a:t>/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권한분리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원리에 근거하여 </a:t>
            </a:r>
            <a:endParaRPr lang="en-US" altLang="ko-KR" sz="4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느슨한 결합</a:t>
            </a:r>
            <a:r>
              <a:rPr lang="en-US" altLang="ko-KR" sz="4400" dirty="0" smtClean="0">
                <a:latin typeface="+mj-lt"/>
                <a:ea typeface="+mj-ea"/>
                <a:cs typeface="+mj-cs"/>
              </a:rPr>
              <a:t>(decoupling)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의 아키텍처가 구성됨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마이크로서비스</a:t>
            </a:r>
            <a:r>
              <a:rPr lang="ko-KR" altLang="en-US" dirty="0" smtClean="0"/>
              <a:t> 통합</a:t>
            </a:r>
            <a:endParaRPr lang="ko-KR" altLang="en-US" dirty="0"/>
          </a:p>
        </p:txBody>
      </p:sp>
      <p:pic>
        <p:nvPicPr>
          <p:cNvPr id="17410" name="Picture 2" descr="rabbitmq microservices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357299"/>
            <a:ext cx="4429124" cy="50346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9" y="2428868"/>
            <a:ext cx="40559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 API Gateway: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클라이언트의 요청에 대한 통합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 : service discovery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 Message Broker(</a:t>
            </a:r>
            <a:r>
              <a:rPr lang="en-US" altLang="ko-KR" dirty="0" err="1" smtClean="0"/>
              <a:t>RabbitMQ</a:t>
            </a:r>
            <a:r>
              <a:rPr lang="en-US" altLang="ko-KR" dirty="0" smtClean="0"/>
              <a:t>): </a:t>
            </a:r>
          </a:p>
          <a:p>
            <a:r>
              <a:rPr lang="ko-KR" altLang="en-US" dirty="0" smtClean="0"/>
              <a:t>서비스의 이벤트에 대한 통합 처리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큐</a:t>
            </a:r>
            <a:r>
              <a:rPr lang="en-US" altLang="ko-KR" dirty="0" smtClean="0"/>
              <a:t>(Message Queue)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1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3857630"/>
            <a:ext cx="80122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 Producer: </a:t>
            </a:r>
            <a:r>
              <a:rPr lang="ko-KR" altLang="en-US" dirty="0" smtClean="0"/>
              <a:t>메시지 생산자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          Consumer: </a:t>
            </a:r>
            <a:r>
              <a:rPr lang="ko-KR" altLang="en-US" dirty="0" smtClean="0"/>
              <a:t>메시지 소비자</a:t>
            </a:r>
            <a:endParaRPr lang="en-US" altLang="ko-KR" dirty="0" smtClean="0"/>
          </a:p>
          <a:p>
            <a:r>
              <a:rPr lang="en-US" altLang="ko-KR" dirty="0" smtClean="0"/>
              <a:t>. Message Queue: FIFO(First In First Out)</a:t>
            </a:r>
            <a:r>
              <a:rPr lang="ko-KR" altLang="en-US" dirty="0" smtClean="0"/>
              <a:t>의 데이터 구조로 되어있는 메시지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 1:1 </a:t>
            </a:r>
            <a:r>
              <a:rPr lang="ko-KR" altLang="en-US" dirty="0" err="1" smtClean="0"/>
              <a:t>유니캐스트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-cast) </a:t>
            </a:r>
            <a:r>
              <a:rPr lang="ko-KR" altLang="en-US" dirty="0" smtClean="0"/>
              <a:t>방식의 메시지 전송에 적합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메시지 소비자는 </a:t>
            </a:r>
            <a:r>
              <a:rPr lang="en-US" altLang="ko-KR" dirty="0" smtClean="0"/>
              <a:t>polling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listening </a:t>
            </a:r>
            <a:r>
              <a:rPr lang="ko-KR" altLang="en-US" dirty="0" smtClean="0"/>
              <a:t>방식으로 메시지를 수신한다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 polling: </a:t>
            </a:r>
            <a:r>
              <a:rPr lang="ko-KR" altLang="en-US" dirty="0" smtClean="0"/>
              <a:t>주기적으로 조회해 옴</a:t>
            </a:r>
            <a:r>
              <a:rPr lang="en-US" altLang="ko-KR" dirty="0" smtClean="0"/>
              <a:t>,          listening: </a:t>
            </a:r>
            <a:r>
              <a:rPr lang="ko-KR" altLang="en-US" dirty="0" smtClean="0"/>
              <a:t>접속 포트에 응답대기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7818" y="235742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polling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listening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928802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5008" y="228599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polling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listening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pub/sub </a:t>
            </a:r>
            <a:r>
              <a:rPr lang="ko-KR" altLang="en-US" dirty="0" err="1" smtClean="0"/>
              <a:t>메시</a:t>
            </a:r>
            <a:r>
              <a:rPr lang="ko-KR" altLang="en-US" dirty="0" err="1"/>
              <a:t>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4857760"/>
            <a:ext cx="66280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 publisher: </a:t>
            </a:r>
            <a:r>
              <a:rPr lang="ko-KR" altLang="en-US" dirty="0" smtClean="0"/>
              <a:t>메시지 게시자</a:t>
            </a:r>
            <a:endParaRPr lang="en-US" altLang="ko-KR" dirty="0" smtClean="0"/>
          </a:p>
          <a:p>
            <a:r>
              <a:rPr lang="en-US" altLang="ko-KR" dirty="0" smtClean="0"/>
              <a:t>. subscriber: </a:t>
            </a:r>
            <a:r>
              <a:rPr lang="ko-KR" altLang="en-US" dirty="0" smtClean="0"/>
              <a:t>메시지 구독자</a:t>
            </a:r>
            <a:r>
              <a:rPr lang="en-US" altLang="ko-KR" dirty="0" smtClean="0"/>
              <a:t>, topic/exchange</a:t>
            </a:r>
            <a:r>
              <a:rPr lang="ko-KR" altLang="en-US" dirty="0" smtClean="0"/>
              <a:t>에 구독함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 topic/exchange</a:t>
            </a:r>
            <a:r>
              <a:rPr lang="ko-KR" altLang="en-US" dirty="0" smtClean="0"/>
              <a:t>에 구독되어있는 구독자에게 메시지가 전송됨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 1:N: </a:t>
            </a:r>
            <a:r>
              <a:rPr lang="ko-KR" altLang="en-US" dirty="0" err="1" smtClean="0"/>
              <a:t>브로드캐스트</a:t>
            </a:r>
            <a:r>
              <a:rPr lang="en-US" altLang="ko-KR" dirty="0" smtClean="0"/>
              <a:t>(broad-cast)</a:t>
            </a:r>
            <a:r>
              <a:rPr lang="ko-KR" altLang="en-US" dirty="0" smtClean="0"/>
              <a:t>에 적합</a:t>
            </a:r>
            <a:endParaRPr lang="en-US" altLang="ko-KR" dirty="0"/>
          </a:p>
        </p:txBody>
      </p:sp>
      <p:pic>
        <p:nvPicPr>
          <p:cNvPr id="16386" name="Picture 2" descr="https://docs.microsoft.com/en-us/dotnet/architecture/microservices/multi-container-microservice-net-applications/media/image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14556"/>
            <a:ext cx="5786478" cy="2584217"/>
          </a:xfrm>
          <a:prstGeom prst="rect">
            <a:avLst/>
          </a:prstGeom>
          <a:noFill/>
        </p:spPr>
      </p:pic>
      <p:pic>
        <p:nvPicPr>
          <p:cNvPr id="16388" name="Picture 4" descr="https://www.rabbitmq.com/img/tutorials/python-f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7"/>
            <a:ext cx="4038600" cy="1628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10" y="1428736"/>
            <a:ext cx="1413676" cy="188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16" y="1214422"/>
            <a:ext cx="1413676" cy="188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>
            <a:off x="3071802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1928794" y="2071678"/>
            <a:ext cx="178595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 smtClean="0"/>
              <a:t>1-1</a:t>
            </a:r>
            <a:r>
              <a:rPr lang="ko-KR" altLang="en-US" sz="1400" dirty="0" smtClean="0"/>
              <a:t> 요청</a:t>
            </a:r>
            <a:endParaRPr sz="1400"/>
          </a:p>
        </p:txBody>
      </p:sp>
      <p:sp>
        <p:nvSpPr>
          <p:cNvPr id="169" name="Google Shape;169;p18"/>
          <p:cNvSpPr txBox="1"/>
          <p:nvPr/>
        </p:nvSpPr>
        <p:spPr>
          <a:xfrm>
            <a:off x="7643802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 smtClean="0"/>
              <a:t>1-3</a:t>
            </a:r>
            <a:r>
              <a:rPr lang="ko" sz="1400" dirty="0" smtClean="0"/>
              <a:t> </a:t>
            </a:r>
            <a:r>
              <a:rPr lang="ko-KR" altLang="en-US" sz="1400" dirty="0" smtClean="0"/>
              <a:t>처리 </a:t>
            </a:r>
            <a:r>
              <a:rPr lang="ko" sz="1400" dirty="0" smtClean="0"/>
              <a:t>완료</a:t>
            </a:r>
            <a:endParaRPr sz="1400"/>
          </a:p>
        </p:txBody>
      </p:sp>
      <p:sp>
        <p:nvSpPr>
          <p:cNvPr id="181" name="Google Shape;181;p18"/>
          <p:cNvSpPr txBox="1"/>
          <p:nvPr/>
        </p:nvSpPr>
        <p:spPr>
          <a:xfrm>
            <a:off x="7215206" y="2928934"/>
            <a:ext cx="944656" cy="39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 smtClean="0"/>
              <a:t>1-2</a:t>
            </a:r>
            <a:r>
              <a:rPr lang="ko-KR" altLang="en-US" sz="1400" dirty="0" smtClean="0"/>
              <a:t> </a:t>
            </a:r>
            <a:r>
              <a:rPr lang="ko" sz="1400" dirty="0" smtClean="0"/>
              <a:t>처리 </a:t>
            </a:r>
            <a:endParaRPr sz="1400"/>
          </a:p>
        </p:txBody>
      </p:sp>
      <p:sp>
        <p:nvSpPr>
          <p:cNvPr id="21" name="Google Shape;198;p18"/>
          <p:cNvSpPr txBox="1"/>
          <p:nvPr/>
        </p:nvSpPr>
        <p:spPr>
          <a:xfrm>
            <a:off x="928662" y="1214422"/>
            <a:ext cx="2000264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메시지 </a:t>
            </a:r>
            <a:r>
              <a:rPr lang="ko" sz="1200" dirty="0" smtClean="0"/>
              <a:t>생산자 </a:t>
            </a:r>
            <a:r>
              <a:rPr lang="ko" sz="1200" dirty="0"/>
              <a:t>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pic>
        <p:nvPicPr>
          <p:cNvPr id="22" name="Picture 2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9184" y="3194016"/>
            <a:ext cx="871510" cy="871510"/>
          </a:xfrm>
          <a:prstGeom prst="rect">
            <a:avLst/>
          </a:prstGeom>
          <a:noFill/>
        </p:spPr>
      </p:pic>
      <p:sp>
        <p:nvSpPr>
          <p:cNvPr id="23" name="Google Shape;199;p18"/>
          <p:cNvSpPr txBox="1"/>
          <p:nvPr/>
        </p:nvSpPr>
        <p:spPr>
          <a:xfrm>
            <a:off x="6786578" y="1071546"/>
            <a:ext cx="2108528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메시지 </a:t>
            </a:r>
            <a:r>
              <a:rPr lang="ko" sz="1200" dirty="0" smtClean="0"/>
              <a:t>소비자 </a:t>
            </a:r>
            <a:r>
              <a:rPr lang="ko" sz="1200" dirty="0"/>
              <a:t>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pic>
        <p:nvPicPr>
          <p:cNvPr id="24" name="Google Shape;183;p18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500166" y="4349360"/>
            <a:ext cx="381299" cy="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58;p18"/>
          <p:cNvSpPr txBox="1">
            <a:spLocks/>
          </p:cNvSpPr>
          <p:nvPr/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비동기형 처리</a:t>
            </a:r>
            <a:r>
              <a:rPr kumimoji="0" lang="en-US" altLang="ko-K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(asyncronous processing)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Google Shape;163;p18"/>
          <p:cNvSpPr txBox="1"/>
          <p:nvPr/>
        </p:nvSpPr>
        <p:spPr>
          <a:xfrm>
            <a:off x="2000232" y="3000372"/>
            <a:ext cx="214314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/>
              <a:t>2-1 </a:t>
            </a:r>
            <a:r>
              <a:rPr lang="ko-KR" altLang="en-US" sz="1400" dirty="0" smtClean="0"/>
              <a:t>다음 프로세스 처리</a:t>
            </a:r>
            <a:endParaRPr sz="1400"/>
          </a:p>
        </p:txBody>
      </p:sp>
      <p:pic>
        <p:nvPicPr>
          <p:cNvPr id="28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500166" y="3071810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377785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63;p18"/>
          <p:cNvSpPr txBox="1"/>
          <p:nvPr/>
        </p:nvSpPr>
        <p:spPr>
          <a:xfrm>
            <a:off x="2000232" y="3706418"/>
            <a:ext cx="2643206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 smtClean="0"/>
              <a:t>2-2 </a:t>
            </a:r>
            <a:r>
              <a:rPr lang="ko-KR" altLang="en-US" sz="1400" dirty="0" smtClean="0"/>
              <a:t>다음 프로세스 완료</a:t>
            </a:r>
            <a:endParaRPr sz="1400"/>
          </a:p>
        </p:txBody>
      </p:sp>
      <p:sp>
        <p:nvSpPr>
          <p:cNvPr id="31" name="Google Shape;163;p18"/>
          <p:cNvSpPr txBox="1"/>
          <p:nvPr/>
        </p:nvSpPr>
        <p:spPr>
          <a:xfrm>
            <a:off x="2000232" y="4349360"/>
            <a:ext cx="2000264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 smtClean="0"/>
              <a:t>1</a:t>
            </a:r>
            <a:r>
              <a:rPr lang="en-US" altLang="ko" sz="1400" dirty="0" smtClean="0"/>
              <a:t>-2 </a:t>
            </a:r>
            <a:r>
              <a:rPr lang="ko-KR" altLang="en-US" sz="1400" dirty="0" err="1" smtClean="0"/>
              <a:t>처리중으로</a:t>
            </a:r>
            <a:r>
              <a:rPr lang="ko-KR" altLang="en-US" sz="1400" dirty="0" smtClean="0"/>
              <a:t> 표시</a:t>
            </a:r>
            <a:endParaRPr sz="1400"/>
          </a:p>
        </p:txBody>
      </p:sp>
      <p:cxnSp>
        <p:nvCxnSpPr>
          <p:cNvPr id="33" name="Google Shape;195;p18"/>
          <p:cNvCxnSpPr/>
          <p:nvPr/>
        </p:nvCxnSpPr>
        <p:spPr>
          <a:xfrm rot="5400000">
            <a:off x="2180903" y="2676825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61;p18"/>
          <p:cNvCxnSpPr/>
          <p:nvPr/>
        </p:nvCxnSpPr>
        <p:spPr>
          <a:xfrm>
            <a:off x="6000760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715140" y="2928934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7286612" y="4929198"/>
            <a:ext cx="428100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500063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69;p18"/>
          <p:cNvSpPr txBox="1"/>
          <p:nvPr/>
        </p:nvSpPr>
        <p:spPr>
          <a:xfrm>
            <a:off x="2071670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 smtClean="0"/>
              <a:t>1-4</a:t>
            </a:r>
            <a:r>
              <a:rPr lang="ko" sz="1400" dirty="0" smtClean="0"/>
              <a:t> 완료</a:t>
            </a:r>
            <a:endParaRPr sz="1400"/>
          </a:p>
        </p:txBody>
      </p:sp>
      <p:cxnSp>
        <p:nvCxnSpPr>
          <p:cNvPr id="47" name="Google Shape;195;p18"/>
          <p:cNvCxnSpPr/>
          <p:nvPr/>
        </p:nvCxnSpPr>
        <p:spPr>
          <a:xfrm rot="5400000">
            <a:off x="2181697" y="3533287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95;p18"/>
          <p:cNvCxnSpPr/>
          <p:nvPr/>
        </p:nvCxnSpPr>
        <p:spPr>
          <a:xfrm rot="5400000">
            <a:off x="2181697" y="4180381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95;p18"/>
          <p:cNvCxnSpPr/>
          <p:nvPr/>
        </p:nvCxnSpPr>
        <p:spPr>
          <a:xfrm rot="5400000">
            <a:off x="7037405" y="4035429"/>
            <a:ext cx="1071570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192880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478632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Google Shape;161;p18"/>
          <p:cNvCxnSpPr/>
          <p:nvPr/>
        </p:nvCxnSpPr>
        <p:spPr>
          <a:xfrm rot="10800000">
            <a:off x="6072198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61;p18"/>
          <p:cNvCxnSpPr/>
          <p:nvPr/>
        </p:nvCxnSpPr>
        <p:spPr>
          <a:xfrm rot="10800000">
            <a:off x="3143240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198;p18"/>
          <p:cNvSpPr txBox="1"/>
          <p:nvPr/>
        </p:nvSpPr>
        <p:spPr>
          <a:xfrm>
            <a:off x="6715140" y="5429264"/>
            <a:ext cx="1875452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메시지 </a:t>
            </a:r>
            <a:r>
              <a:rPr lang="ko" sz="1200" dirty="0" smtClean="0"/>
              <a:t>생산자 </a:t>
            </a:r>
            <a:r>
              <a:rPr lang="ko" sz="1200" dirty="0"/>
              <a:t>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sp>
        <p:nvSpPr>
          <p:cNvPr id="61" name="Google Shape;199;p18"/>
          <p:cNvSpPr txBox="1"/>
          <p:nvPr/>
        </p:nvSpPr>
        <p:spPr>
          <a:xfrm>
            <a:off x="857224" y="5572140"/>
            <a:ext cx="2143140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메시지 </a:t>
            </a:r>
            <a:r>
              <a:rPr lang="ko" sz="1200" dirty="0" smtClean="0"/>
              <a:t>소비자 </a:t>
            </a:r>
            <a:r>
              <a:rPr lang="ko" sz="1200" dirty="0"/>
              <a:t>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sp>
        <p:nvSpPr>
          <p:cNvPr id="62" name="Google Shape;163;p18"/>
          <p:cNvSpPr txBox="1"/>
          <p:nvPr/>
        </p:nvSpPr>
        <p:spPr>
          <a:xfrm>
            <a:off x="3000364" y="5857892"/>
            <a:ext cx="4429156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 AWS management console, </a:t>
            </a:r>
            <a:r>
              <a:rPr lang="ko-KR" altLang="en-US" sz="1400" dirty="0" smtClean="0"/>
              <a:t>주문처리 시스템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Message </a:t>
            </a:r>
            <a:r>
              <a:rPr lang="ko" dirty="0"/>
              <a:t>Queue 제품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28" y="2643182"/>
            <a:ext cx="2680251" cy="78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438" y="2428868"/>
            <a:ext cx="3341825" cy="103758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3811850" y="1432367"/>
            <a:ext cx="13224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오픈 소스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290" y="4000504"/>
            <a:ext cx="2410050" cy="205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4214810" y="4214818"/>
            <a:ext cx="6702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상용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3570" y="4429132"/>
            <a:ext cx="1204500" cy="1154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5;p23"/>
          <p:cNvSpPr txBox="1"/>
          <p:nvPr/>
        </p:nvSpPr>
        <p:spPr>
          <a:xfrm>
            <a:off x="5643570" y="5572140"/>
            <a:ext cx="3286148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JMS(java </a:t>
            </a:r>
            <a:r>
              <a:rPr lang="en-US" dirty="0" err="1" smtClean="0">
                <a:solidFill>
                  <a:schemeClr val="dk1"/>
                </a:solidFill>
              </a:rPr>
              <a:t>messging</a:t>
            </a:r>
            <a:r>
              <a:rPr lang="en-US" dirty="0" smtClean="0">
                <a:solidFill>
                  <a:schemeClr val="dk1"/>
                </a:solidFill>
              </a:rPr>
              <a:t> service)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뉴욕 증권시장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58;p18"/>
          <p:cNvSpPr txBox="1">
            <a:spLocks/>
          </p:cNvSpPr>
          <p:nvPr/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실습 예제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주문정보 조회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전송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" name="Picture 2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4357694"/>
            <a:ext cx="728634" cy="728634"/>
          </a:xfrm>
          <a:prstGeom prst="rect">
            <a:avLst/>
          </a:prstGeom>
          <a:noFill/>
        </p:spPr>
      </p:pic>
      <p:sp>
        <p:nvSpPr>
          <p:cNvPr id="35" name="직사각형 34"/>
          <p:cNvSpPr/>
          <p:nvPr/>
        </p:nvSpPr>
        <p:spPr>
          <a:xfrm>
            <a:off x="642910" y="3000372"/>
            <a:ext cx="3000396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28860" y="257174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commerce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85786" y="3214686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</a:rPr>
              <a:t>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4414" y="3786190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85786" y="4357694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repository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14546" y="3796948"/>
            <a:ext cx="1214446" cy="3571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producer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3714752"/>
            <a:ext cx="993771" cy="50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직사각형 51"/>
          <p:cNvSpPr/>
          <p:nvPr/>
        </p:nvSpPr>
        <p:spPr>
          <a:xfrm>
            <a:off x="5643570" y="3000372"/>
            <a:ext cx="2928958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786710" y="257174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sales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286644" y="3714752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86644" y="4357694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repository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57884" y="3714752"/>
            <a:ext cx="1214446" cy="3571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consumer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5" name="원통 64"/>
          <p:cNvSpPr/>
          <p:nvPr/>
        </p:nvSpPr>
        <p:spPr>
          <a:xfrm>
            <a:off x="857224" y="5357826"/>
            <a:ext cx="1000132" cy="5715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867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1214422"/>
            <a:ext cx="726026" cy="689085"/>
          </a:xfrm>
          <a:prstGeom prst="rect">
            <a:avLst/>
          </a:prstGeom>
          <a:noFill/>
        </p:spPr>
      </p:pic>
      <p:cxnSp>
        <p:nvCxnSpPr>
          <p:cNvPr id="67" name="직선 화살표 연결선 66"/>
          <p:cNvCxnSpPr/>
          <p:nvPr/>
        </p:nvCxnSpPr>
        <p:spPr>
          <a:xfrm rot="5400000">
            <a:off x="1250133" y="253602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5400000" flipH="1" flipV="1">
            <a:off x="892943" y="253602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0034" y="221455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</a:t>
            </a:r>
          </a:p>
          <a:p>
            <a:r>
              <a:rPr lang="en-US" altLang="ko-KR" sz="1200" dirty="0" smtClean="0"/>
              <a:t>(query)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643042" y="221455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POST</a:t>
            </a:r>
          </a:p>
          <a:p>
            <a:r>
              <a:rPr lang="en-US" altLang="ko-KR" sz="1200" dirty="0" smtClean="0"/>
              <a:t>(command)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0100" y="185736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REST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3500430" y="3929066"/>
            <a:ext cx="7127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143504" y="3929066"/>
            <a:ext cx="7127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5400000">
            <a:off x="1500960" y="36494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rot="5400000">
            <a:off x="1505674" y="42140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5400000">
            <a:off x="1358084" y="492840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원통 89"/>
          <p:cNvSpPr/>
          <p:nvPr/>
        </p:nvSpPr>
        <p:spPr>
          <a:xfrm>
            <a:off x="7554748" y="5286388"/>
            <a:ext cx="714380" cy="5715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rot="5400000" flipH="1" flipV="1">
            <a:off x="570678" y="3929066"/>
            <a:ext cx="8580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rot="5400000" flipH="1" flipV="1">
            <a:off x="715142" y="499984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928794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7000892" y="3929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rot="5400000">
            <a:off x="7787504" y="414258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rot="5400000">
            <a:off x="7644628" y="492840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57620" y="5143512"/>
            <a:ext cx="2357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AMQP</a:t>
            </a:r>
          </a:p>
          <a:p>
            <a:r>
              <a:rPr lang="en-US" altLang="ko-KR" sz="1600" b="1" dirty="0" smtClean="0"/>
              <a:t>(Advanced </a:t>
            </a:r>
            <a:r>
              <a:rPr lang="en-US" altLang="ko-KR" b="1" dirty="0" smtClean="0"/>
              <a:t>Message</a:t>
            </a:r>
            <a:r>
              <a:rPr lang="en-US" altLang="ko-KR" sz="1600" b="1" dirty="0" smtClean="0"/>
              <a:t> </a:t>
            </a:r>
          </a:p>
          <a:p>
            <a:r>
              <a:rPr lang="en-US" altLang="ko-KR" sz="1600" b="1" dirty="0" smtClean="0"/>
              <a:t>Queue Protocol)</a:t>
            </a:r>
            <a:endParaRPr lang="ko-KR" alt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3372" y="32861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Queue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248</Words>
  <Application>Microsoft Office PowerPoint</Application>
  <PresentationFormat>화면 슬라이드 쇼(4:3)</PresentationFormat>
  <Paragraphs>74</Paragraphs>
  <Slides>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이벤트 기반 통합 구현</vt:lpstr>
      <vt:lpstr>애플리케이션 패러다임의 변화</vt:lpstr>
      <vt:lpstr>마이크로서비스 통합</vt:lpstr>
      <vt:lpstr>메시지 큐(Message Queue)</vt:lpstr>
      <vt:lpstr>pub/sub 메시징</vt:lpstr>
      <vt:lpstr>슬라이드 6</vt:lpstr>
      <vt:lpstr>Message Queue 제품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메시지 큐 기반 통합 구현</dc:title>
  <dc:creator>30</dc:creator>
  <cp:lastModifiedBy>30</cp:lastModifiedBy>
  <cp:revision>96</cp:revision>
  <dcterms:created xsi:type="dcterms:W3CDTF">2019-09-23T23:48:26Z</dcterms:created>
  <dcterms:modified xsi:type="dcterms:W3CDTF">2019-09-24T02:32:48Z</dcterms:modified>
</cp:coreProperties>
</file>