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14400213" cy="6858000"/>
  <p:notesSz cx="6858000" cy="9144000"/>
  <p:embeddedFontLst>
    <p:embeddedFont>
      <p:font typeface="SUIT ExtraBold" pitchFamily="2" charset="-127"/>
      <p:bold r:id="rId4"/>
    </p:embeddedFont>
    <p:embeddedFont>
      <p:font typeface="SUIT Medium" pitchFamily="2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0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8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4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3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3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18F3-294B-4207-951B-748651DC76B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BAF2-B610-4B46-965F-C505B2E9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FCFEBB-A2F2-45B4-9775-E1B9B8FE9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7" y="1413244"/>
            <a:ext cx="8325750" cy="384502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11B5778-D04C-4818-A667-56DF83128B17}"/>
              </a:ext>
            </a:extLst>
          </p:cNvPr>
          <p:cNvSpPr/>
          <p:nvPr/>
        </p:nvSpPr>
        <p:spPr>
          <a:xfrm>
            <a:off x="460797" y="1419534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C5B03-7920-4017-BB62-B2F6586AB362}"/>
              </a:ext>
            </a:extLst>
          </p:cNvPr>
          <p:cNvSpPr/>
          <p:nvPr/>
        </p:nvSpPr>
        <p:spPr>
          <a:xfrm>
            <a:off x="4946378" y="1109142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2D7825-50AE-4FFD-844F-B1535174014E}"/>
              </a:ext>
            </a:extLst>
          </p:cNvPr>
          <p:cNvCxnSpPr>
            <a:cxnSpLocks/>
          </p:cNvCxnSpPr>
          <p:nvPr/>
        </p:nvCxnSpPr>
        <p:spPr>
          <a:xfrm>
            <a:off x="5042852" y="1272728"/>
            <a:ext cx="0" cy="2726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200273BC-48DE-4A3E-84D6-B42A7AD24C4B}"/>
              </a:ext>
            </a:extLst>
          </p:cNvPr>
          <p:cNvSpPr/>
          <p:nvPr/>
        </p:nvSpPr>
        <p:spPr>
          <a:xfrm>
            <a:off x="701981" y="1419534"/>
            <a:ext cx="163048" cy="19294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2728C135-8907-4056-A2DC-3B76EF6C12DF}"/>
              </a:ext>
            </a:extLst>
          </p:cNvPr>
          <p:cNvSpPr/>
          <p:nvPr/>
        </p:nvSpPr>
        <p:spPr>
          <a:xfrm>
            <a:off x="713474" y="1612481"/>
            <a:ext cx="164608" cy="233423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128F49-47C3-4A6C-85EB-81B740A2DB4E}"/>
              </a:ext>
            </a:extLst>
          </p:cNvPr>
          <p:cNvSpPr/>
          <p:nvPr/>
        </p:nvSpPr>
        <p:spPr>
          <a:xfrm>
            <a:off x="462452" y="2683126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0BECFD3-4570-4B27-924E-59C0F7911548}"/>
              </a:ext>
            </a:extLst>
          </p:cNvPr>
          <p:cNvSpPr/>
          <p:nvPr/>
        </p:nvSpPr>
        <p:spPr>
          <a:xfrm>
            <a:off x="714422" y="3946721"/>
            <a:ext cx="150607" cy="131154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9B7268-0CE6-4BF8-916E-CD4D3A9E9524}"/>
              </a:ext>
            </a:extLst>
          </p:cNvPr>
          <p:cNvSpPr/>
          <p:nvPr/>
        </p:nvSpPr>
        <p:spPr>
          <a:xfrm>
            <a:off x="479688" y="4506019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CFE70-6BD0-4EE8-BC11-8838105A514B}"/>
              </a:ext>
            </a:extLst>
          </p:cNvPr>
          <p:cNvSpPr/>
          <p:nvPr/>
        </p:nvSpPr>
        <p:spPr>
          <a:xfrm>
            <a:off x="9430305" y="2703050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34FF35E8-5705-417E-8D60-520A66F797DC}"/>
              </a:ext>
            </a:extLst>
          </p:cNvPr>
          <p:cNvSpPr/>
          <p:nvPr/>
        </p:nvSpPr>
        <p:spPr>
          <a:xfrm rot="10800000">
            <a:off x="9205726" y="1409048"/>
            <a:ext cx="226227" cy="278095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867B91A2-CB94-48AE-8E49-78428DE3F3C2}"/>
              </a:ext>
            </a:extLst>
          </p:cNvPr>
          <p:cNvSpPr/>
          <p:nvPr/>
        </p:nvSpPr>
        <p:spPr>
          <a:xfrm rot="16200000">
            <a:off x="5729849" y="2022803"/>
            <a:ext cx="211568" cy="674019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84AC9-02E3-4765-9368-46E2722DB068}"/>
              </a:ext>
            </a:extLst>
          </p:cNvPr>
          <p:cNvSpPr/>
          <p:nvPr/>
        </p:nvSpPr>
        <p:spPr>
          <a:xfrm>
            <a:off x="5739159" y="5527533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A18DD-33C0-43B1-AF52-3AE11D830FAE}"/>
              </a:ext>
            </a:extLst>
          </p:cNvPr>
          <p:cNvSpPr/>
          <p:nvPr/>
        </p:nvSpPr>
        <p:spPr>
          <a:xfrm>
            <a:off x="-1" y="0"/>
            <a:ext cx="14400213" cy="279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46C12-8671-4903-9E8D-235281045C6F}"/>
              </a:ext>
            </a:extLst>
          </p:cNvPr>
          <p:cNvSpPr txBox="1"/>
          <p:nvPr/>
        </p:nvSpPr>
        <p:spPr>
          <a:xfrm>
            <a:off x="0" y="19940"/>
            <a:ext cx="263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SUIT ExtraBold" pitchFamily="2" charset="-127"/>
                <a:ea typeface="SUIT ExtraBold" pitchFamily="2" charset="-127"/>
              </a:rPr>
              <a:t>메인</a:t>
            </a:r>
            <a:r>
              <a:rPr lang="en-US" altLang="ko-KR" sz="1000" dirty="0">
                <a:solidFill>
                  <a:schemeClr val="bg1"/>
                </a:solidFill>
                <a:latin typeface="SUIT ExtraBold" pitchFamily="2" charset="-127"/>
                <a:ea typeface="SUIT ExtraBold" pitchFamily="2" charset="-127"/>
              </a:rPr>
              <a:t>HUD</a:t>
            </a:r>
            <a:endParaRPr lang="ko-KR" altLang="en-US" sz="1000" dirty="0">
              <a:solidFill>
                <a:schemeClr val="bg1"/>
              </a:solidFill>
              <a:latin typeface="SUIT ExtraBold" pitchFamily="2" charset="-127"/>
              <a:ea typeface="SUIT ExtraBold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DC494F-9ECB-4FBE-81F4-D75B94FED273}"/>
              </a:ext>
            </a:extLst>
          </p:cNvPr>
          <p:cNvSpPr/>
          <p:nvPr/>
        </p:nvSpPr>
        <p:spPr>
          <a:xfrm>
            <a:off x="9815812" y="279918"/>
            <a:ext cx="4581659" cy="6578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5B6E8-DF35-4033-846C-900881F869F6}"/>
              </a:ext>
            </a:extLst>
          </p:cNvPr>
          <p:cNvSpPr txBox="1"/>
          <p:nvPr/>
        </p:nvSpPr>
        <p:spPr>
          <a:xfrm>
            <a:off x="9912284" y="420059"/>
            <a:ext cx="258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① </a:t>
            </a:r>
            <a:r>
              <a:rPr lang="ko-KR" altLang="en-US" sz="1000" dirty="0" err="1">
                <a:latin typeface="SUIT ExtraBold" pitchFamily="2" charset="-127"/>
                <a:ea typeface="SUIT ExtraBold" pitchFamily="2" charset="-127"/>
              </a:rPr>
              <a:t>인게임</a:t>
            </a:r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 날짜 및 시간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8D7C5-D841-4363-8AD0-C76B278564E0}"/>
              </a:ext>
            </a:extLst>
          </p:cNvPr>
          <p:cNvSpPr txBox="1"/>
          <p:nvPr/>
        </p:nvSpPr>
        <p:spPr>
          <a:xfrm>
            <a:off x="10121061" y="1260287"/>
            <a:ext cx="398738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캐릭터 초상화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캐릭터 </a:t>
            </a:r>
            <a:r>
              <a:rPr lang="ko-KR" altLang="en-US" sz="1000" dirty="0" err="1">
                <a:latin typeface="SUIT Medium" pitchFamily="2" charset="-127"/>
                <a:ea typeface="SUIT Medium" pitchFamily="2" charset="-127"/>
              </a:rPr>
              <a:t>스탯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버프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/</a:t>
            </a:r>
            <a:r>
              <a:rPr lang="ko-KR" altLang="en-US" sz="1000" dirty="0" err="1">
                <a:latin typeface="SUIT Medium" pitchFamily="2" charset="-127"/>
                <a:ea typeface="SUIT Medium" pitchFamily="2" charset="-127"/>
              </a:rPr>
              <a:t>디버프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상태 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(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허기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,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목마름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,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청결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,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행복도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4F291-2486-4100-880F-E660EBE2FBAE}"/>
              </a:ext>
            </a:extLst>
          </p:cNvPr>
          <p:cNvSpPr txBox="1"/>
          <p:nvPr/>
        </p:nvSpPr>
        <p:spPr>
          <a:xfrm>
            <a:off x="9912284" y="1040189"/>
            <a:ext cx="258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② </a:t>
            </a:r>
            <a:r>
              <a:rPr lang="ko-KR" altLang="en-US" sz="1000" dirty="0" err="1">
                <a:latin typeface="SUIT ExtraBold" pitchFamily="2" charset="-127"/>
                <a:ea typeface="SUIT ExtraBold" pitchFamily="2" charset="-127"/>
              </a:rPr>
              <a:t>인게임</a:t>
            </a:r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 캐릭터 상태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7CF19-CAAF-4AE2-ADDA-D2223187C2B3}"/>
              </a:ext>
            </a:extLst>
          </p:cNvPr>
          <p:cNvSpPr txBox="1"/>
          <p:nvPr/>
        </p:nvSpPr>
        <p:spPr>
          <a:xfrm>
            <a:off x="9912284" y="2334191"/>
            <a:ext cx="258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③ 메뉴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1F33D-5C8C-49B1-9291-02459BAF59FF}"/>
              </a:ext>
            </a:extLst>
          </p:cNvPr>
          <p:cNvSpPr txBox="1"/>
          <p:nvPr/>
        </p:nvSpPr>
        <p:spPr>
          <a:xfrm>
            <a:off x="10121061" y="2530220"/>
            <a:ext cx="398738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목표 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: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메인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/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서브 퀘스트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제작법 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: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아이템 제작 방법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상태 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: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장비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및 건강 정보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지도 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: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수집한 지도 및 현재 위치에 대한 정보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7D6761-B879-4FBE-B6E0-6CEC0FDE1B1A}"/>
              </a:ext>
            </a:extLst>
          </p:cNvPr>
          <p:cNvSpPr txBox="1"/>
          <p:nvPr/>
        </p:nvSpPr>
        <p:spPr>
          <a:xfrm>
            <a:off x="9912283" y="3599322"/>
            <a:ext cx="258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④ 현재 위치 일러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021C84-ADE0-4518-9801-692A3EE51BE9}"/>
              </a:ext>
            </a:extLst>
          </p:cNvPr>
          <p:cNvSpPr txBox="1"/>
          <p:nvPr/>
        </p:nvSpPr>
        <p:spPr>
          <a:xfrm>
            <a:off x="10121060" y="3795351"/>
            <a:ext cx="398738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현재 위치에 대한 일러스트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(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애니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FF162E-7AED-4CA0-AC53-1A1D1CF00F97}"/>
              </a:ext>
            </a:extLst>
          </p:cNvPr>
          <p:cNvSpPr txBox="1"/>
          <p:nvPr/>
        </p:nvSpPr>
        <p:spPr>
          <a:xfrm>
            <a:off x="9912283" y="4165786"/>
            <a:ext cx="258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⑤ </a:t>
            </a:r>
            <a:r>
              <a:rPr lang="ko-KR" altLang="en-US" sz="1000" dirty="0" err="1">
                <a:latin typeface="SUIT ExtraBold" pitchFamily="2" charset="-127"/>
                <a:ea typeface="SUIT ExtraBold" pitchFamily="2" charset="-127"/>
              </a:rPr>
              <a:t>인게임</a:t>
            </a:r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 행동 선택지 영역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C81419-21EA-4109-B94E-B4357C964E7E}"/>
              </a:ext>
            </a:extLst>
          </p:cNvPr>
          <p:cNvSpPr txBox="1"/>
          <p:nvPr/>
        </p:nvSpPr>
        <p:spPr>
          <a:xfrm>
            <a:off x="10121060" y="4361815"/>
            <a:ext cx="398738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현재 위치에서 어떤 행동을 할 것인지에 대한 정보 출력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DE43E-DC04-43E8-A706-6E678D1A3CD4}"/>
              </a:ext>
            </a:extLst>
          </p:cNvPr>
          <p:cNvSpPr txBox="1"/>
          <p:nvPr/>
        </p:nvSpPr>
        <p:spPr>
          <a:xfrm>
            <a:off x="9912283" y="4694777"/>
            <a:ext cx="258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SUIT ExtraBold" pitchFamily="2" charset="-127"/>
                <a:ea typeface="SUIT ExtraBold" pitchFamily="2" charset="-127"/>
              </a:rPr>
              <a:t>⑥ 보유중인 아이템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8D3A4B-53CD-4392-A3ED-7DA8865E0F8E}"/>
              </a:ext>
            </a:extLst>
          </p:cNvPr>
          <p:cNvSpPr txBox="1"/>
          <p:nvPr/>
        </p:nvSpPr>
        <p:spPr>
          <a:xfrm>
            <a:off x="10121060" y="4890806"/>
            <a:ext cx="398738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보유중인 아이템 나열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026D1A-C523-4983-B8A0-89E7070E3038}"/>
              </a:ext>
            </a:extLst>
          </p:cNvPr>
          <p:cNvSpPr txBox="1"/>
          <p:nvPr/>
        </p:nvSpPr>
        <p:spPr>
          <a:xfrm>
            <a:off x="10102728" y="623841"/>
            <a:ext cx="398738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SUIT Medium" pitchFamily="2" charset="-127"/>
                <a:ea typeface="SUIT Medium" pitchFamily="2" charset="-127"/>
              </a:rPr>
              <a:t>인게임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 날짜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(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디데이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)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및 시간</a:t>
            </a:r>
            <a:r>
              <a:rPr lang="en-US" altLang="ko-KR" sz="1000" dirty="0">
                <a:latin typeface="SUIT Medium" pitchFamily="2" charset="-127"/>
                <a:ea typeface="SUIT Medium" pitchFamily="2" charset="-127"/>
              </a:rPr>
              <a:t>, </a:t>
            </a:r>
            <a:r>
              <a:rPr lang="ko-KR" altLang="en-US" sz="1000" dirty="0">
                <a:latin typeface="SUIT Medium" pitchFamily="2" charset="-127"/>
                <a:ea typeface="SUIT Medium" pitchFamily="2" charset="-127"/>
              </a:rPr>
              <a:t>날씨정보</a:t>
            </a:r>
            <a:endParaRPr lang="en-US" altLang="ko-KR" sz="1000" dirty="0">
              <a:latin typeface="SUIT Medium" pitchFamily="2" charset="-127"/>
              <a:ea typeface="SUIT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53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FCFEBB-A2F2-45B4-9775-E1B9B8FE9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71587" r="405"/>
          <a:stretch/>
        </p:blipFill>
        <p:spPr>
          <a:xfrm>
            <a:off x="599512" y="787154"/>
            <a:ext cx="8777550" cy="142544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EDC5B03-7920-4017-BB62-B2F6586AB362}"/>
              </a:ext>
            </a:extLst>
          </p:cNvPr>
          <p:cNvSpPr/>
          <p:nvPr/>
        </p:nvSpPr>
        <p:spPr>
          <a:xfrm>
            <a:off x="189237" y="847589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2D7825-50AE-4FFD-844F-B1535174014E}"/>
              </a:ext>
            </a:extLst>
          </p:cNvPr>
          <p:cNvCxnSpPr>
            <a:cxnSpLocks/>
          </p:cNvCxnSpPr>
          <p:nvPr/>
        </p:nvCxnSpPr>
        <p:spPr>
          <a:xfrm>
            <a:off x="322928" y="944062"/>
            <a:ext cx="3710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A18DD-33C0-43B1-AF52-3AE11D830FAE}"/>
              </a:ext>
            </a:extLst>
          </p:cNvPr>
          <p:cNvSpPr/>
          <p:nvPr/>
        </p:nvSpPr>
        <p:spPr>
          <a:xfrm>
            <a:off x="-1" y="0"/>
            <a:ext cx="14400213" cy="279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46C12-8671-4903-9E8D-235281045C6F}"/>
              </a:ext>
            </a:extLst>
          </p:cNvPr>
          <p:cNvSpPr txBox="1"/>
          <p:nvPr/>
        </p:nvSpPr>
        <p:spPr>
          <a:xfrm>
            <a:off x="0" y="19940"/>
            <a:ext cx="263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SUIT ExtraBold" pitchFamily="2" charset="-127"/>
                <a:ea typeface="SUIT ExtraBold" pitchFamily="2" charset="-127"/>
              </a:rPr>
              <a:t>⑥ 보유중인 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DC494F-9ECB-4FBE-81F4-D75B94FED273}"/>
              </a:ext>
            </a:extLst>
          </p:cNvPr>
          <p:cNvSpPr/>
          <p:nvPr/>
        </p:nvSpPr>
        <p:spPr>
          <a:xfrm>
            <a:off x="9815812" y="279918"/>
            <a:ext cx="4581659" cy="6578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5B6E8-DF35-4033-846C-900881F869F6}"/>
              </a:ext>
            </a:extLst>
          </p:cNvPr>
          <p:cNvSpPr txBox="1"/>
          <p:nvPr/>
        </p:nvSpPr>
        <p:spPr>
          <a:xfrm>
            <a:off x="9912284" y="313615"/>
            <a:ext cx="258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① 아이템 무게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026D1A-C523-4983-B8A0-89E7070E3038}"/>
              </a:ext>
            </a:extLst>
          </p:cNvPr>
          <p:cNvSpPr txBox="1"/>
          <p:nvPr/>
        </p:nvSpPr>
        <p:spPr>
          <a:xfrm>
            <a:off x="10102728" y="1023057"/>
            <a:ext cx="41085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[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수용 가능한 무게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]/[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보유중인 모든 장비에 대한 무게 총 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]*100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표시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스트링 키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Weight_Percent_Txt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사용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({0} =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아래 백분율 표시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35B627-D911-4D3F-B4C5-B40A140ABBFD}"/>
              </a:ext>
            </a:extLst>
          </p:cNvPr>
          <p:cNvSpPr/>
          <p:nvPr/>
        </p:nvSpPr>
        <p:spPr>
          <a:xfrm>
            <a:off x="262942" y="1547947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E7442726-19EB-468B-8C5F-944C8363BD13}"/>
              </a:ext>
            </a:extLst>
          </p:cNvPr>
          <p:cNvSpPr/>
          <p:nvPr/>
        </p:nvSpPr>
        <p:spPr>
          <a:xfrm>
            <a:off x="505213" y="1100971"/>
            <a:ext cx="130213" cy="10869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2128DE4-97D9-4D10-BDA3-D306E5FDD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0" t="73601" r="38727" b="951"/>
          <a:stretch/>
        </p:blipFill>
        <p:spPr>
          <a:xfrm>
            <a:off x="1331042" y="3262736"/>
            <a:ext cx="1815808" cy="2141869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F6D7478-6A7D-488B-8A00-E41A26BEA84B}"/>
              </a:ext>
            </a:extLst>
          </p:cNvPr>
          <p:cNvSpPr/>
          <p:nvPr/>
        </p:nvSpPr>
        <p:spPr>
          <a:xfrm>
            <a:off x="1206167" y="3448373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0564BE-62EE-4446-948F-2F0B508EC9CB}"/>
              </a:ext>
            </a:extLst>
          </p:cNvPr>
          <p:cNvCxnSpPr>
            <a:cxnSpLocks/>
          </p:cNvCxnSpPr>
          <p:nvPr/>
        </p:nvCxnSpPr>
        <p:spPr>
          <a:xfrm>
            <a:off x="1339858" y="3544846"/>
            <a:ext cx="3710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E649B19-6764-448F-BCF8-44B7398CC85E}"/>
              </a:ext>
            </a:extLst>
          </p:cNvPr>
          <p:cNvSpPr/>
          <p:nvPr/>
        </p:nvSpPr>
        <p:spPr>
          <a:xfrm>
            <a:off x="1395984" y="4202907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870C6D7-C0BE-49BC-8920-89D7042519D0}"/>
              </a:ext>
            </a:extLst>
          </p:cNvPr>
          <p:cNvCxnSpPr>
            <a:cxnSpLocks/>
          </p:cNvCxnSpPr>
          <p:nvPr/>
        </p:nvCxnSpPr>
        <p:spPr>
          <a:xfrm>
            <a:off x="1529675" y="4299380"/>
            <a:ext cx="3710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54FEB7B-C1F2-49A4-BCE9-2E19F3AE572C}"/>
              </a:ext>
            </a:extLst>
          </p:cNvPr>
          <p:cNvSpPr/>
          <p:nvPr/>
        </p:nvSpPr>
        <p:spPr>
          <a:xfrm>
            <a:off x="1042011" y="5026864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E8C6CA0-17B8-4EA5-A701-213955D7C4FA}"/>
              </a:ext>
            </a:extLst>
          </p:cNvPr>
          <p:cNvCxnSpPr>
            <a:cxnSpLocks/>
          </p:cNvCxnSpPr>
          <p:nvPr/>
        </p:nvCxnSpPr>
        <p:spPr>
          <a:xfrm>
            <a:off x="1175702" y="5123337"/>
            <a:ext cx="3710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A0EC582-95F5-4988-A960-8D303AD15241}"/>
              </a:ext>
            </a:extLst>
          </p:cNvPr>
          <p:cNvSpPr/>
          <p:nvPr/>
        </p:nvSpPr>
        <p:spPr>
          <a:xfrm>
            <a:off x="3415413" y="5063691"/>
            <a:ext cx="192947" cy="1929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69EB302-A618-449A-817C-D85EB4C6F9C9}"/>
              </a:ext>
            </a:extLst>
          </p:cNvPr>
          <p:cNvCxnSpPr>
            <a:cxnSpLocks/>
          </p:cNvCxnSpPr>
          <p:nvPr/>
        </p:nvCxnSpPr>
        <p:spPr>
          <a:xfrm>
            <a:off x="3044383" y="5160165"/>
            <a:ext cx="3710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5317F41E-65D1-4DB3-A4C6-6744ED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72427" r="76813" b="23026"/>
          <a:stretch/>
        </p:blipFill>
        <p:spPr>
          <a:xfrm>
            <a:off x="10121060" y="579627"/>
            <a:ext cx="795226" cy="380281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D0F3B1-95A9-425E-889D-F45C57344F3E}"/>
              </a:ext>
            </a:extLst>
          </p:cNvPr>
          <p:cNvSpPr/>
          <p:nvPr/>
        </p:nvSpPr>
        <p:spPr>
          <a:xfrm>
            <a:off x="9970030" y="1613737"/>
            <a:ext cx="4273222" cy="6372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A59A34-DA04-4B62-92E1-58A86FAC94E8}"/>
              </a:ext>
            </a:extLst>
          </p:cNvPr>
          <p:cNvSpPr txBox="1"/>
          <p:nvPr/>
        </p:nvSpPr>
        <p:spPr>
          <a:xfrm>
            <a:off x="9813071" y="1623085"/>
            <a:ext cx="410857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ItemTable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[Weight </a:t>
            </a: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컬럼값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]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*[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보유중인 해당 아이템 개수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]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총합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E38425-720D-4908-A8B8-41EB0EAAD5E4}"/>
              </a:ext>
            </a:extLst>
          </p:cNvPr>
          <p:cNvCxnSpPr>
            <a:cxnSpLocks/>
          </p:cNvCxnSpPr>
          <p:nvPr/>
        </p:nvCxnSpPr>
        <p:spPr>
          <a:xfrm>
            <a:off x="10078456" y="1935276"/>
            <a:ext cx="3577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DD6D4F-02E9-43D6-BC85-27A40C1015B0}"/>
              </a:ext>
            </a:extLst>
          </p:cNvPr>
          <p:cNvSpPr txBox="1"/>
          <p:nvPr/>
        </p:nvSpPr>
        <p:spPr>
          <a:xfrm>
            <a:off x="9813071" y="1920048"/>
            <a:ext cx="410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선택중인 캐릭터에 해당하는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MainCharacterTable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Weight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컬럼 값</a:t>
            </a: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E09ACF-6558-4221-8A2D-AFBC0E8EADB9}"/>
              </a:ext>
            </a:extLst>
          </p:cNvPr>
          <p:cNvSpPr txBox="1"/>
          <p:nvPr/>
        </p:nvSpPr>
        <p:spPr>
          <a:xfrm>
            <a:off x="13549785" y="1781030"/>
            <a:ext cx="81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* 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9D5785-EF2A-461A-88FF-5D69A224D80F}"/>
              </a:ext>
            </a:extLst>
          </p:cNvPr>
          <p:cNvSpPr txBox="1"/>
          <p:nvPr/>
        </p:nvSpPr>
        <p:spPr>
          <a:xfrm>
            <a:off x="9912284" y="3258268"/>
            <a:ext cx="258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② 아이템 종류 필터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1D4FB7-478B-47BF-AE93-86F3E31F46AC}"/>
              </a:ext>
            </a:extLst>
          </p:cNvPr>
          <p:cNvSpPr txBox="1"/>
          <p:nvPr/>
        </p:nvSpPr>
        <p:spPr>
          <a:xfrm>
            <a:off x="10102728" y="3510183"/>
            <a:ext cx="410857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위측부터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ItemType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이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Weapon, Material, Food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순으로 터치하여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on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할 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,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해당하는 타입 아이템만 보이도록 설정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기본 설정은 모두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On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인 상태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</a:t>
            </a: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모두 선택 해제는 불가능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(</a:t>
            </a: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선택해제하려고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하면 토스트 메시지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Exception_Fail_Toast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출력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18EAEE-9632-4D45-B0F6-B79A6A159498}"/>
              </a:ext>
            </a:extLst>
          </p:cNvPr>
          <p:cNvSpPr txBox="1"/>
          <p:nvPr/>
        </p:nvSpPr>
        <p:spPr>
          <a:xfrm>
            <a:off x="9912284" y="5404605"/>
            <a:ext cx="258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③ 아이템 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79820-B439-47AD-9B77-787438BAD45E}"/>
              </a:ext>
            </a:extLst>
          </p:cNvPr>
          <p:cNvSpPr txBox="1"/>
          <p:nvPr/>
        </p:nvSpPr>
        <p:spPr>
          <a:xfrm>
            <a:off x="10102728" y="5656520"/>
            <a:ext cx="410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ItemTable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Name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과 연결된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String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출력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5357E6-6DC3-419E-BCE9-41D2AC2FB77A}"/>
              </a:ext>
            </a:extLst>
          </p:cNvPr>
          <p:cNvSpPr txBox="1"/>
          <p:nvPr/>
        </p:nvSpPr>
        <p:spPr>
          <a:xfrm>
            <a:off x="9912284" y="6098021"/>
            <a:ext cx="258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④ 아이템 아이콘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1A902E-23B7-42DE-8589-16CCB2BF753A}"/>
              </a:ext>
            </a:extLst>
          </p:cNvPr>
          <p:cNvSpPr txBox="1"/>
          <p:nvPr/>
        </p:nvSpPr>
        <p:spPr>
          <a:xfrm>
            <a:off x="10102728" y="6349936"/>
            <a:ext cx="410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ItemTable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Icon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과 연결된 위치의 아이템 아이콘 출력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10AD50-F3D7-46AE-BB80-156C96C59F0A}"/>
              </a:ext>
            </a:extLst>
          </p:cNvPr>
          <p:cNvSpPr/>
          <p:nvPr/>
        </p:nvSpPr>
        <p:spPr>
          <a:xfrm>
            <a:off x="5218579" y="3258268"/>
            <a:ext cx="4581659" cy="36018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949564-BD24-4865-9C5D-86D386394765}"/>
              </a:ext>
            </a:extLst>
          </p:cNvPr>
          <p:cNvSpPr txBox="1"/>
          <p:nvPr/>
        </p:nvSpPr>
        <p:spPr>
          <a:xfrm>
            <a:off x="5319940" y="5034730"/>
            <a:ext cx="258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⑥ 아이템 묶음</a:t>
            </a:r>
            <a:r>
              <a:rPr lang="en-US" altLang="ko-KR" sz="900" dirty="0">
                <a:latin typeface="SUIT ExtraBold" pitchFamily="2" charset="-127"/>
                <a:ea typeface="SUIT ExtraBold" pitchFamily="2" charset="-127"/>
              </a:rPr>
              <a:t>(</a:t>
            </a:r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중첩</a:t>
            </a:r>
            <a:r>
              <a:rPr lang="en-US" altLang="ko-KR" sz="900" dirty="0">
                <a:latin typeface="SUIT ExtraBold" pitchFamily="2" charset="-127"/>
                <a:ea typeface="SUIT ExtraBold" pitchFamily="2" charset="-127"/>
              </a:rPr>
              <a:t>)</a:t>
            </a:r>
            <a:endParaRPr lang="ko-KR" altLang="en-US" sz="900" dirty="0">
              <a:latin typeface="SUIT ExtraBold" pitchFamily="2" charset="-127"/>
              <a:ea typeface="SUIT ExtraBold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75A9A8-D1CA-4D74-A760-86DD30F91F73}"/>
              </a:ext>
            </a:extLst>
          </p:cNvPr>
          <p:cNvSpPr txBox="1"/>
          <p:nvPr/>
        </p:nvSpPr>
        <p:spPr>
          <a:xfrm>
            <a:off x="5510383" y="5286645"/>
            <a:ext cx="4258443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각 아이템별로 최대 중첩이 가능한 개수가 존재함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이는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ItemTable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MaxCount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컬럼 값 을 사용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스트링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Count_Txt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사용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({0} =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중첩된 아이템 개수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중첩되는 아이템 기준은 아래의 조건을 가져야 한다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① 동일한 아이템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ID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인 항목</a:t>
            </a: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② 내구도가 동일한 항목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(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내구도가 다르면 다른 묶음으로 처리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A8DAD-2CEA-411B-86CB-337E4F1D5383}"/>
              </a:ext>
            </a:extLst>
          </p:cNvPr>
          <p:cNvSpPr txBox="1"/>
          <p:nvPr/>
        </p:nvSpPr>
        <p:spPr>
          <a:xfrm>
            <a:off x="5319940" y="3373684"/>
            <a:ext cx="2583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SUIT ExtraBold" pitchFamily="2" charset="-127"/>
                <a:ea typeface="SUIT ExtraBold" pitchFamily="2" charset="-127"/>
              </a:rPr>
              <a:t>⑤ 내구도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2593A-78AE-46DE-ADCD-303B3B1FD21F}"/>
              </a:ext>
            </a:extLst>
          </p:cNvPr>
          <p:cNvSpPr txBox="1"/>
          <p:nvPr/>
        </p:nvSpPr>
        <p:spPr>
          <a:xfrm>
            <a:off x="5510383" y="3625599"/>
            <a:ext cx="425844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해당 아이템이 생성된 기준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100%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에서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ItemTable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의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DurabilityTime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값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(</a:t>
            </a: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분단위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시간이 지나면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Durability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값 만큼 내구도가 깎임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(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소수점 한자리까지 사용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Ex.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DurabilityTime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=10, Durability=2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라면 인게임에서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10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분이 지나면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2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만큼 내구도가 닳는다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스트링 키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Weight_Percent_Txt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사용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({0} =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위 남은 내구도 표시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내구도가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0</a:t>
            </a: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이되면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해당 아이템은 소멸처리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SUIT Medium" pitchFamily="2" charset="-127"/>
              <a:ea typeface="SUIT Medium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35995E-A1D1-4111-859F-CC55A8A79623}"/>
              </a:ext>
            </a:extLst>
          </p:cNvPr>
          <p:cNvSpPr txBox="1"/>
          <p:nvPr/>
        </p:nvSpPr>
        <p:spPr>
          <a:xfrm>
            <a:off x="10121060" y="2320185"/>
            <a:ext cx="41085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소수점은 버림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무게는 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100%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가 넘어가면  추가 아이템을  수용할 수 없다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ㄴ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</a:t>
            </a:r>
            <a:r>
              <a:rPr lang="ko-KR" altLang="en-US" sz="900" dirty="0" err="1">
                <a:latin typeface="SUIT Medium" pitchFamily="2" charset="-127"/>
                <a:ea typeface="SUIT Medium" pitchFamily="2" charset="-127"/>
              </a:rPr>
              <a:t>가득찬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 상태에서 수용 시도 시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,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토스트 메시지 </a:t>
            </a:r>
            <a:r>
              <a:rPr lang="en-US" altLang="ko-KR" sz="900" dirty="0" err="1">
                <a:latin typeface="SUIT Medium" pitchFamily="2" charset="-127"/>
                <a:ea typeface="SUIT Medium" pitchFamily="2" charset="-127"/>
              </a:rPr>
              <a:t>Full_Fail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_ Toast </a:t>
            </a:r>
            <a:r>
              <a:rPr lang="ko-KR" altLang="en-US" sz="900" dirty="0">
                <a:latin typeface="SUIT Medium" pitchFamily="2" charset="-127"/>
                <a:ea typeface="SUIT Medium" pitchFamily="2" charset="-127"/>
              </a:rPr>
              <a:t>출력 후 거부처리</a:t>
            </a:r>
            <a:r>
              <a:rPr lang="en-US" altLang="ko-KR" sz="900" dirty="0">
                <a:latin typeface="SUIT Medium" pitchFamily="2" charset="-127"/>
                <a:ea typeface="SUIT Medium" pitchFamily="2" charset="-127"/>
              </a:rPr>
              <a:t>. 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84FEE92-5A2C-4959-8E13-5EA4C0B22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084"/>
          <a:stretch/>
        </p:blipFill>
        <p:spPr>
          <a:xfrm>
            <a:off x="10391322" y="3966168"/>
            <a:ext cx="438110" cy="40068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D258B37-7115-494F-8168-B561EBC8E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08" b="32076"/>
          <a:stretch/>
        </p:blipFill>
        <p:spPr>
          <a:xfrm>
            <a:off x="10966634" y="3970727"/>
            <a:ext cx="438110" cy="40068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E067081-3750-4273-A56B-F98D5E27D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95" b="-811"/>
          <a:stretch/>
        </p:blipFill>
        <p:spPr>
          <a:xfrm>
            <a:off x="11541946" y="3966167"/>
            <a:ext cx="438110" cy="40068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B7163CD-255C-427B-B11F-A3405B8DC441}"/>
              </a:ext>
            </a:extLst>
          </p:cNvPr>
          <p:cNvSpPr txBox="1"/>
          <p:nvPr/>
        </p:nvSpPr>
        <p:spPr>
          <a:xfrm>
            <a:off x="10246623" y="4365655"/>
            <a:ext cx="727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SUIT ExtraBold" pitchFamily="2" charset="-127"/>
                <a:ea typeface="SUIT ExtraBold" pitchFamily="2" charset="-127"/>
              </a:rPr>
              <a:t>Weapon</a:t>
            </a:r>
            <a:endParaRPr lang="ko-KR" altLang="en-US" sz="600" dirty="0">
              <a:latin typeface="SUIT ExtraBold" pitchFamily="2" charset="-127"/>
              <a:ea typeface="SUIT ExtraBold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D7BC20-312A-438E-802A-EC2A88D53667}"/>
              </a:ext>
            </a:extLst>
          </p:cNvPr>
          <p:cNvSpPr txBox="1"/>
          <p:nvPr/>
        </p:nvSpPr>
        <p:spPr>
          <a:xfrm>
            <a:off x="10829432" y="4369616"/>
            <a:ext cx="727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SUIT ExtraBold" pitchFamily="2" charset="-127"/>
                <a:ea typeface="SUIT ExtraBold" pitchFamily="2" charset="-127"/>
              </a:rPr>
              <a:t>Material</a:t>
            </a:r>
            <a:endParaRPr lang="ko-KR" altLang="en-US" sz="600" dirty="0">
              <a:latin typeface="SUIT ExtraBold" pitchFamily="2" charset="-127"/>
              <a:ea typeface="SUIT ExtraBold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AF5659-E2D0-42CB-9287-0D845B2094C2}"/>
              </a:ext>
            </a:extLst>
          </p:cNvPr>
          <p:cNvSpPr txBox="1"/>
          <p:nvPr/>
        </p:nvSpPr>
        <p:spPr>
          <a:xfrm>
            <a:off x="11395830" y="4364852"/>
            <a:ext cx="727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SUIT ExtraBold" pitchFamily="2" charset="-127"/>
                <a:ea typeface="SUIT ExtraBold" pitchFamily="2" charset="-127"/>
              </a:rPr>
              <a:t>Food </a:t>
            </a:r>
            <a:endParaRPr lang="ko-KR" altLang="en-US" sz="600" dirty="0">
              <a:latin typeface="SUIT ExtraBold" pitchFamily="2" charset="-127"/>
              <a:ea typeface="SUIT ExtraBold" pitchFamily="2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ED3FA433-5137-46EC-9D6C-DEAE29C58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08" b="32076"/>
          <a:stretch/>
        </p:blipFill>
        <p:spPr>
          <a:xfrm>
            <a:off x="13311680" y="4397998"/>
            <a:ext cx="438110" cy="40068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05F77B8-1BA1-4D68-885B-9AA985E6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763" y="4404321"/>
            <a:ext cx="445251" cy="39436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8F6CA49-94A1-4051-B0E0-80A67F4D954B}"/>
              </a:ext>
            </a:extLst>
          </p:cNvPr>
          <p:cNvSpPr txBox="1"/>
          <p:nvPr/>
        </p:nvSpPr>
        <p:spPr>
          <a:xfrm>
            <a:off x="13166441" y="4810616"/>
            <a:ext cx="727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SUIT ExtraBold" pitchFamily="2" charset="-127"/>
                <a:ea typeface="SUIT ExtraBold" pitchFamily="2" charset="-127"/>
              </a:rPr>
              <a:t>ON</a:t>
            </a:r>
            <a:endParaRPr lang="ko-KR" altLang="en-US" sz="600" dirty="0">
              <a:latin typeface="SUIT ExtraBold" pitchFamily="2" charset="-127"/>
              <a:ea typeface="SUIT ExtraBold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65A0E3-E42C-4628-87E3-FA6347F21B13}"/>
              </a:ext>
            </a:extLst>
          </p:cNvPr>
          <p:cNvSpPr txBox="1"/>
          <p:nvPr/>
        </p:nvSpPr>
        <p:spPr>
          <a:xfrm>
            <a:off x="13669964" y="4810616"/>
            <a:ext cx="727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SUIT ExtraBold" pitchFamily="2" charset="-127"/>
                <a:ea typeface="SUIT ExtraBold" pitchFamily="2" charset="-127"/>
              </a:rPr>
              <a:t>OFF</a:t>
            </a:r>
            <a:endParaRPr lang="ko-KR" altLang="en-US" sz="600" dirty="0">
              <a:latin typeface="SUIT ExtraBold" pitchFamily="2" charset="-127"/>
              <a:ea typeface="SUIT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9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419</Words>
  <Application>Microsoft Office PowerPoint</Application>
  <PresentationFormat>사용자 지정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Calibri</vt:lpstr>
      <vt:lpstr>SUIT Medium</vt:lpstr>
      <vt:lpstr>SUIT ExtraBold</vt:lpstr>
      <vt:lpstr>Arial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tjwogus97</dc:creator>
  <cp:lastModifiedBy>tjwogus97</cp:lastModifiedBy>
  <cp:revision>13</cp:revision>
  <dcterms:created xsi:type="dcterms:W3CDTF">2023-10-03T11:42:09Z</dcterms:created>
  <dcterms:modified xsi:type="dcterms:W3CDTF">2023-10-03T14:06:51Z</dcterms:modified>
</cp:coreProperties>
</file>