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8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1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7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7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2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5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A97D-A9C5-4285-99A5-3BB842222A0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46CA-B10D-4960-876C-9D261E17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_dFJOSR-aF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0807" y="443205"/>
            <a:ext cx="3935186" cy="119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Loose Coupling</a:t>
            </a:r>
          </a:p>
        </p:txBody>
      </p:sp>
      <p:sp>
        <p:nvSpPr>
          <p:cNvPr id="5" name="타원 4"/>
          <p:cNvSpPr/>
          <p:nvPr/>
        </p:nvSpPr>
        <p:spPr>
          <a:xfrm>
            <a:off x="5068855" y="622818"/>
            <a:ext cx="2857500" cy="1012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27533" y="2044182"/>
            <a:ext cx="2857500" cy="1012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Light-weight Protocol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68855" y="2044182"/>
            <a:ext cx="2857500" cy="131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한가지 일을 하되 잘하라 </a:t>
            </a:r>
            <a:r>
              <a:rPr lang="en-US" altLang="ko-KR" dirty="0" smtClean="0"/>
              <a:t>(Do one thing and do it well)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27533" y="3465546"/>
            <a:ext cx="2857500" cy="1012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Flexible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27533" y="4799824"/>
            <a:ext cx="2857500" cy="1012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Scale-out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068855" y="3465546"/>
            <a:ext cx="2857500" cy="10123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Event-driven development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068855" y="4799824"/>
            <a:ext cx="2857500" cy="10123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Reactive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58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9" y="1350216"/>
            <a:ext cx="8686800" cy="41828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58469" y="1523222"/>
            <a:ext cx="3034004" cy="113600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절차지향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서비스의 생명주기</a:t>
            </a:r>
            <a:r>
              <a:rPr lang="en-US" altLang="ko-KR" dirty="0" smtClean="0">
                <a:solidFill>
                  <a:schemeClr val="tx1"/>
                </a:solidFill>
              </a:rPr>
              <a:t>(life-cycle)</a:t>
            </a:r>
            <a:r>
              <a:rPr lang="ko-KR" altLang="en-US" dirty="0" smtClean="0">
                <a:solidFill>
                  <a:schemeClr val="tx1"/>
                </a:solidFill>
              </a:rPr>
              <a:t>동안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</a:t>
            </a:r>
            <a:r>
              <a:rPr lang="ko-KR" altLang="en-US" dirty="0" smtClean="0">
                <a:solidFill>
                  <a:schemeClr val="tx1"/>
                </a:solidFill>
              </a:rPr>
              <a:t>의 상태가 </a:t>
            </a:r>
            <a:r>
              <a:rPr lang="en-US" altLang="ko-KR" dirty="0" err="1" smtClean="0">
                <a:solidFill>
                  <a:schemeClr val="tx1"/>
                </a:solidFill>
              </a:rPr>
              <a:t>Syncronize</a:t>
            </a:r>
            <a:r>
              <a:rPr lang="ko-KR" altLang="en-US" dirty="0" smtClean="0">
                <a:solidFill>
                  <a:schemeClr val="tx1"/>
                </a:solidFill>
              </a:rPr>
              <a:t>하게 유지되어야 한다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en-US" altLang="ko-KR" dirty="0" err="1" smtClean="0">
                <a:solidFill>
                  <a:schemeClr val="tx1"/>
                </a:solidFill>
              </a:rPr>
              <a:t>stateful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058469" y="3435997"/>
            <a:ext cx="3034004" cy="151855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객체지향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서비스의 생명주기동안 </a:t>
            </a:r>
            <a:r>
              <a:rPr lang="ko-KR" altLang="en-US" b="1" dirty="0" smtClean="0">
                <a:solidFill>
                  <a:schemeClr val="tx1"/>
                </a:solidFill>
              </a:rPr>
              <a:t>객체</a:t>
            </a:r>
            <a:r>
              <a:rPr lang="ko-KR" altLang="en-US" dirty="0" smtClean="0">
                <a:solidFill>
                  <a:schemeClr val="tx1"/>
                </a:solidFill>
              </a:rPr>
              <a:t>의 상태가 </a:t>
            </a:r>
            <a:r>
              <a:rPr lang="en-US" altLang="ko-KR" dirty="0" err="1" smtClean="0">
                <a:solidFill>
                  <a:schemeClr val="tx1"/>
                </a:solidFill>
              </a:rPr>
              <a:t>Syncronize</a:t>
            </a:r>
            <a:r>
              <a:rPr lang="ko-KR" altLang="en-US" dirty="0" smtClean="0">
                <a:solidFill>
                  <a:schemeClr val="tx1"/>
                </a:solidFill>
              </a:rPr>
              <a:t>하게 유지되어야 한다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en-US" altLang="ko-KR" dirty="0" err="1" smtClean="0">
                <a:solidFill>
                  <a:schemeClr val="tx1"/>
                </a:solidFill>
              </a:rPr>
              <a:t>stateful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669" y="5610030"/>
            <a:ext cx="11720804" cy="6997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데이터 중심에서 객체 중심으로 변화된 </a:t>
            </a:r>
            <a:r>
              <a:rPr lang="en-US" altLang="ko-KR" dirty="0" smtClean="0">
                <a:solidFill>
                  <a:schemeClr val="tx1"/>
                </a:solidFill>
              </a:rPr>
              <a:t>Paradigm</a:t>
            </a:r>
            <a:r>
              <a:rPr lang="ko-KR" altLang="en-US" dirty="0" smtClean="0">
                <a:solidFill>
                  <a:schemeClr val="tx1"/>
                </a:solidFill>
              </a:rPr>
              <a:t>은 시스템이 보다 유연해질 수 있는 움직임이다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1669" y="207217"/>
            <a:ext cx="11720804" cy="6997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1.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lt"/>
              </a:rPr>
              <a:t>절차지향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객체지향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7" y="1091681"/>
            <a:ext cx="6572250" cy="35429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64176" y="1411256"/>
            <a:ext cx="3935186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Model: Business</a:t>
            </a:r>
            <a:r>
              <a:rPr lang="ko-KR" altLang="en-US" dirty="0" smtClean="0">
                <a:solidFill>
                  <a:schemeClr val="tx1"/>
                </a:solidFill>
              </a:rPr>
              <a:t>를 구성하는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동작단위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서비스 중심으로 클라이언트의 </a:t>
            </a:r>
            <a:r>
              <a:rPr lang="en-US" altLang="ko-KR" dirty="0" smtClean="0">
                <a:solidFill>
                  <a:schemeClr val="tx1"/>
                </a:solidFill>
              </a:rPr>
              <a:t>needs</a:t>
            </a:r>
            <a:r>
              <a:rPr lang="ko-KR" altLang="en-US" dirty="0" smtClean="0">
                <a:solidFill>
                  <a:schemeClr val="tx1"/>
                </a:solidFill>
              </a:rPr>
              <a:t>를 구현하는 핵심 요소가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(a.k.a. Service Layer, Data Layer)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64176" y="2681385"/>
            <a:ext cx="3935186" cy="236181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Controller: </a:t>
            </a:r>
            <a:r>
              <a:rPr lang="ko-KR" altLang="en-US" dirty="0" smtClean="0">
                <a:solidFill>
                  <a:schemeClr val="tx1"/>
                </a:solidFill>
              </a:rPr>
              <a:t>사용자가 서비스를 이용하기 위해 접근하는 매개체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컨트롤러와 모델이 역할이 구분됨으로써 </a:t>
            </a:r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Model</a:t>
            </a:r>
            <a:r>
              <a:rPr lang="ko-KR" altLang="en-US" dirty="0" smtClean="0">
                <a:solidFill>
                  <a:schemeClr val="tx1"/>
                </a:solidFill>
              </a:rPr>
              <a:t>의 구현 방식에 의존성을 최소화한다</a:t>
            </a:r>
            <a:r>
              <a:rPr lang="en-US" altLang="ko-KR" dirty="0" smtClean="0">
                <a:solidFill>
                  <a:schemeClr val="tx1"/>
                </a:solidFill>
              </a:rPr>
              <a:t>. (Controller</a:t>
            </a:r>
            <a:r>
              <a:rPr lang="ko-KR" altLang="en-US" dirty="0" smtClean="0">
                <a:solidFill>
                  <a:schemeClr val="tx1"/>
                </a:solidFill>
              </a:rPr>
              <a:t>가 호환할 수 있는 </a:t>
            </a:r>
            <a:r>
              <a:rPr lang="en-US" altLang="ko-KR" dirty="0" smtClean="0">
                <a:solidFill>
                  <a:schemeClr val="tx1"/>
                </a:solidFill>
              </a:rPr>
              <a:t>Language </a:t>
            </a:r>
            <a:r>
              <a:rPr lang="ko-KR" altLang="en-US" dirty="0" smtClean="0">
                <a:solidFill>
                  <a:schemeClr val="tx1"/>
                </a:solidFill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</a:rPr>
              <a:t>Framework</a:t>
            </a:r>
            <a:r>
              <a:rPr lang="ko-KR" altLang="en-US" dirty="0" smtClean="0">
                <a:solidFill>
                  <a:schemeClr val="tx1"/>
                </a:solidFill>
              </a:rPr>
              <a:t>가 사용되어야 한다</a:t>
            </a:r>
            <a:r>
              <a:rPr lang="en-US" altLang="ko-KR" dirty="0" smtClean="0">
                <a:solidFill>
                  <a:schemeClr val="tx1"/>
                </a:solidFill>
              </a:rPr>
              <a:t>.)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(Protocol</a:t>
            </a:r>
            <a:r>
              <a:rPr lang="ko-KR" altLang="en-US" dirty="0" smtClean="0">
                <a:solidFill>
                  <a:schemeClr val="tx1"/>
                </a:solidFill>
              </a:rPr>
              <a:t>의 개념과 흡사하다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64176" y="5121341"/>
            <a:ext cx="3935186" cy="149406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View: </a:t>
            </a:r>
            <a:r>
              <a:rPr lang="ko-KR" altLang="en-US" dirty="0" smtClean="0">
                <a:solidFill>
                  <a:schemeClr val="tx1"/>
                </a:solidFill>
              </a:rPr>
              <a:t>사용자 편의성에 집중된 </a:t>
            </a:r>
            <a:r>
              <a:rPr lang="en-US" altLang="ko-KR" dirty="0" smtClean="0">
                <a:solidFill>
                  <a:schemeClr val="tx1"/>
                </a:solidFill>
              </a:rPr>
              <a:t>UI. Model</a:t>
            </a:r>
            <a:r>
              <a:rPr lang="ko-KR" altLang="en-US" dirty="0" smtClean="0">
                <a:solidFill>
                  <a:schemeClr val="tx1"/>
                </a:solidFill>
              </a:rPr>
              <a:t>로부터 전달받은 응답 데이터 </a:t>
            </a:r>
            <a:r>
              <a:rPr lang="en-US" altLang="ko-KR" dirty="0" smtClean="0">
                <a:solidFill>
                  <a:schemeClr val="tx1"/>
                </a:solidFill>
              </a:rPr>
              <a:t>(Response)</a:t>
            </a:r>
            <a:r>
              <a:rPr lang="ko-KR" altLang="en-US" dirty="0" smtClean="0">
                <a:solidFill>
                  <a:schemeClr val="tx1"/>
                </a:solidFill>
              </a:rPr>
              <a:t>를 사용자 편의에 맞춰 다양한 형태로 </a:t>
            </a:r>
            <a:r>
              <a:rPr lang="en-US" altLang="ko-KR" dirty="0" smtClean="0">
                <a:solidFill>
                  <a:schemeClr val="tx1"/>
                </a:solidFill>
              </a:rPr>
              <a:t>Rendering</a:t>
            </a:r>
            <a:r>
              <a:rPr lang="ko-KR" altLang="en-US" dirty="0" smtClean="0">
                <a:solidFill>
                  <a:schemeClr val="tx1"/>
                </a:solidFill>
              </a:rPr>
              <a:t>할 수 있어야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947" y="4716624"/>
            <a:ext cx="7465461" cy="171216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객체지향 프로그래밍을 구현하는 디자인 패턴의 종류이며</a:t>
            </a:r>
            <a:r>
              <a:rPr lang="en-US" altLang="ko-KR" dirty="0" smtClean="0">
                <a:solidFill>
                  <a:schemeClr val="tx1"/>
                </a:solidFill>
              </a:rPr>
              <a:t> 1990</a:t>
            </a:r>
            <a:r>
              <a:rPr lang="ko-KR" altLang="en-US" dirty="0" smtClean="0">
                <a:solidFill>
                  <a:schemeClr val="tx1"/>
                </a:solidFill>
              </a:rPr>
              <a:t>년대 초에 표준처럼 등장하였고 가장 널리 쓰이면서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현재도 울며 </a:t>
            </a:r>
            <a:r>
              <a:rPr lang="ko-KR" altLang="en-US" dirty="0" err="1" smtClean="0">
                <a:solidFill>
                  <a:schemeClr val="tx1"/>
                </a:solidFill>
              </a:rPr>
              <a:t>겨자먹기로</a:t>
            </a:r>
            <a:r>
              <a:rPr lang="ko-KR" altLang="en-US" dirty="0" smtClean="0">
                <a:solidFill>
                  <a:schemeClr val="tx1"/>
                </a:solidFill>
              </a:rPr>
              <a:t> 많은 국내 기업들이 사용하고 있는 디자인 패턴이다</a:t>
            </a:r>
            <a:r>
              <a:rPr lang="en-US" altLang="ko-KR" dirty="0" smtClean="0">
                <a:solidFill>
                  <a:schemeClr val="tx1"/>
                </a:solidFill>
              </a:rPr>
              <a:t>. Monolithic</a:t>
            </a:r>
            <a:r>
              <a:rPr lang="ko-KR" altLang="en-US" dirty="0" smtClean="0">
                <a:solidFill>
                  <a:schemeClr val="tx1"/>
                </a:solidFill>
              </a:rPr>
              <a:t>의 대표적인 애플리케이션 모델이며</a:t>
            </a:r>
            <a:r>
              <a:rPr lang="en-US" altLang="ko-KR" dirty="0" smtClean="0">
                <a:solidFill>
                  <a:schemeClr val="tx1"/>
                </a:solidFill>
              </a:rPr>
              <a:t>, 2000</a:t>
            </a:r>
            <a:r>
              <a:rPr lang="ko-KR" altLang="en-US" dirty="0" smtClean="0">
                <a:solidFill>
                  <a:schemeClr val="tx1"/>
                </a:solidFill>
              </a:rPr>
              <a:t>년대 초반까지도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잘 만든 애플리케이션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개는</a:t>
            </a:r>
            <a:r>
              <a:rPr lang="en-US" altLang="ko-KR" dirty="0" smtClean="0">
                <a:solidFill>
                  <a:schemeClr val="tx1"/>
                </a:solidFill>
              </a:rPr>
              <a:t> 10</a:t>
            </a:r>
            <a:r>
              <a:rPr lang="ko-KR" altLang="en-US" dirty="0" smtClean="0">
                <a:solidFill>
                  <a:schemeClr val="tx1"/>
                </a:solidFill>
              </a:rPr>
              <a:t>개의 애플리케이션이 부럽지 않다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를 주장하는 사람들의 근거가 되어주는 </a:t>
            </a:r>
            <a:r>
              <a:rPr lang="ko-KR" altLang="en-US" dirty="0" err="1" smtClean="0">
                <a:solidFill>
                  <a:schemeClr val="tx1"/>
                </a:solidFill>
              </a:rPr>
              <a:t>사상이기도</a:t>
            </a:r>
            <a:r>
              <a:rPr lang="ko-KR" altLang="en-US" dirty="0" smtClean="0">
                <a:solidFill>
                  <a:schemeClr val="tx1"/>
                </a:solidFill>
              </a:rPr>
              <a:t> 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1669" y="207217"/>
            <a:ext cx="11720804" cy="6997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2. MVC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패턴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0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669" y="207217"/>
            <a:ext cx="11720804" cy="6997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3. SOA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9" y="2294359"/>
            <a:ext cx="11720804" cy="41506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1669" y="1027338"/>
            <a:ext cx="11720804" cy="1146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IT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산업이 발전되면서 단일 시스템으로의 서비스는 가치가 줄어들었고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기존에 구축된 서비스와의 연계를 위해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Web-service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의 사용률이 증가하였다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당연히 기업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(Service Provider)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에서는 기존에 구축된 서비스를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신규 구축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하기보다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이용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할 수 있는 방식을 선호하였고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, 2004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년부터 이 개념을 이용하여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Architecture Re-Building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을 시도하는 기업이 늘어났다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9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669" y="207217"/>
            <a:ext cx="11720804" cy="6997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3. SOA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1669" y="1027338"/>
            <a:ext cx="11720804" cy="1146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MSA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 개발에 앞서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SOA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에 대한 개념을 알아두면 도움이 될 듯 하다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국내 서적이나 레퍼런스보다는 아래 링크의 영상이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SOA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등장배경부터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</a:rPr>
              <a:t>아키텍쳐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 개념에 대한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</a:rPr>
              <a:t>요약설명이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 잘 되어 있어 첨부한다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자막이 없는 것이 단점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!)</a:t>
            </a:r>
          </a:p>
          <a:p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  <a:hlinkClick r:id="rId2"/>
              </a:rPr>
              <a:t>https://youtu.be/_dFJOSR-aFs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9" y="2294359"/>
            <a:ext cx="11720804" cy="44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669" y="207217"/>
            <a:ext cx="11720804" cy="6997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. MSA (</a:t>
            </a:r>
            <a:r>
              <a:rPr lang="en-US" altLang="ko-KR" sz="2400" dirty="0" err="1" smtClean="0">
                <a:solidFill>
                  <a:schemeClr val="tx1"/>
                </a:solidFill>
                <a:latin typeface="+mj-lt"/>
              </a:rPr>
              <a:t>Microservice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Architecture)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1669" y="1027338"/>
            <a:ext cx="11720804" cy="171586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비즈니스 요구사항이 다양해지면서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특히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B2C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환경에서는 더욱 더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시스템에 속해 있는 각각의 기능들은 요구사항에 유연하게 대응할 수 있어야 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기존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Monolithic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시스템들은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side effect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의 영향으로 이러한 요구사항들을 유연하게 대처할 수 없고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, SOA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가 대안이 될 수 있지만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SOA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도 서비스간의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계약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”(contraction)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이 존재하므로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coupling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이 잔재한다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 - </a:t>
            </a:r>
            <a:r>
              <a:rPr lang="en-US" altLang="ko-KR" i="1" dirty="0" smtClean="0">
                <a:solidFill>
                  <a:schemeClr val="tx1"/>
                </a:solidFill>
                <a:latin typeface="+mj-lt"/>
              </a:rPr>
              <a:t>SOA(Service Oriented Architecture) </a:t>
            </a:r>
            <a:r>
              <a:rPr lang="ko-KR" altLang="en-US" i="1" dirty="0" smtClean="0">
                <a:solidFill>
                  <a:schemeClr val="tx1"/>
                </a:solidFill>
                <a:latin typeface="+mj-lt"/>
              </a:rPr>
              <a:t>의 통신 프로토콜은 </a:t>
            </a:r>
            <a:r>
              <a:rPr lang="en-US" altLang="ko-KR" i="1" dirty="0" smtClean="0">
                <a:solidFill>
                  <a:schemeClr val="tx1"/>
                </a:solidFill>
                <a:latin typeface="+mj-lt"/>
              </a:rPr>
              <a:t>SOAP (Simple Object Access Protocol) </a:t>
            </a:r>
            <a:r>
              <a:rPr lang="ko-KR" altLang="en-US" i="1" dirty="0" smtClean="0">
                <a:solidFill>
                  <a:schemeClr val="tx1"/>
                </a:solidFill>
                <a:latin typeface="+mj-lt"/>
              </a:rPr>
              <a:t>기반이다</a:t>
            </a:r>
            <a:r>
              <a:rPr lang="en-US" altLang="ko-KR" i="1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i="1" dirty="0" smtClean="0">
                <a:solidFill>
                  <a:schemeClr val="tx1"/>
                </a:solidFill>
                <a:latin typeface="+mj-lt"/>
              </a:rPr>
              <a:t>이를 보완하기 위해 </a:t>
            </a:r>
            <a:r>
              <a:rPr lang="en-US" altLang="ko-KR" i="1" dirty="0" smtClean="0">
                <a:solidFill>
                  <a:schemeClr val="tx1"/>
                </a:solidFill>
                <a:latin typeface="+mj-lt"/>
              </a:rPr>
              <a:t>REST API</a:t>
            </a:r>
            <a:r>
              <a:rPr lang="ko-KR" altLang="en-US" i="1" dirty="0" smtClean="0">
                <a:solidFill>
                  <a:schemeClr val="tx1"/>
                </a:solidFill>
                <a:latin typeface="+mj-lt"/>
              </a:rPr>
              <a:t>가 등장하였고</a:t>
            </a:r>
            <a:r>
              <a:rPr lang="en-US" altLang="ko-KR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i="1" dirty="0" smtClean="0">
                <a:solidFill>
                  <a:schemeClr val="tx1"/>
                </a:solidFill>
                <a:latin typeface="+mj-lt"/>
              </a:rPr>
              <a:t>효과는 굉장했다</a:t>
            </a:r>
            <a:r>
              <a:rPr lang="en-US" altLang="ko-KR" i="1" dirty="0" smtClean="0">
                <a:solidFill>
                  <a:schemeClr val="tx1"/>
                </a:solidFill>
                <a:latin typeface="+mj-lt"/>
              </a:rPr>
              <a:t>!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이 외에 서비스의 확장성도 중요한 이슈가 되었는데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, MSA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는 이 부분도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Monolithic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보다 효율적으로 구성할 수 있다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9" y="2863526"/>
            <a:ext cx="11720804" cy="36305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58612" y="5803641"/>
            <a:ext cx="1464906" cy="38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초기 디자인</a:t>
            </a:r>
            <a:endParaRPr lang="en-US" altLang="ko-KR" b="1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1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669" y="207217"/>
            <a:ext cx="11720804" cy="6997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. MSA (</a:t>
            </a:r>
            <a:r>
              <a:rPr lang="en-US" altLang="ko-KR" sz="2400" dirty="0" err="1" smtClean="0">
                <a:solidFill>
                  <a:schemeClr val="tx1"/>
                </a:solidFill>
                <a:latin typeface="+mj-lt"/>
              </a:rPr>
              <a:t>Microservice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Architecture)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4" y="2315936"/>
            <a:ext cx="4653449" cy="40016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9" y="2315936"/>
            <a:ext cx="6999515" cy="44255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0464" y="3906220"/>
            <a:ext cx="1922107" cy="38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+mj-lt"/>
              </a:rPr>
              <a:t>Big data Platform</a:t>
            </a:r>
            <a:r>
              <a:rPr lang="ko-KR" altLang="en-US" sz="1100" b="1" dirty="0" smtClean="0">
                <a:solidFill>
                  <a:srgbClr val="FF0000"/>
                </a:solidFill>
                <a:latin typeface="+mj-lt"/>
              </a:rPr>
              <a:t>이 필요한 이유</a:t>
            </a:r>
            <a:r>
              <a:rPr lang="en-US" altLang="ko-KR" sz="1100" b="1" dirty="0" smtClean="0">
                <a:solidFill>
                  <a:srgbClr val="FF0000"/>
                </a:solidFill>
                <a:latin typeface="+mj-lt"/>
              </a:rPr>
              <a:t>(e.g. ELK Stack)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0464" y="4419404"/>
            <a:ext cx="1922107" cy="38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solidFill>
                  <a:srgbClr val="FF0000"/>
                </a:solidFill>
                <a:latin typeface="+mj-lt"/>
              </a:rPr>
              <a:t>Reactive, MOM</a:t>
            </a:r>
            <a:r>
              <a:rPr lang="ko-KR" altLang="en-US" sz="1100" b="1" dirty="0" smtClean="0">
                <a:solidFill>
                  <a:srgbClr val="FF0000"/>
                </a:solidFill>
                <a:latin typeface="+mj-lt"/>
              </a:rPr>
              <a:t>이</a:t>
            </a:r>
            <a:r>
              <a:rPr lang="en-US" altLang="ko-KR" sz="11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j-lt"/>
              </a:rPr>
              <a:t>필요한 이유</a:t>
            </a:r>
            <a:endParaRPr lang="en-US" altLang="ko-KR" sz="11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0464" y="4875961"/>
            <a:ext cx="1922107" cy="5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+mj-lt"/>
              </a:rPr>
              <a:t>가상화 배포가 필요한 이유</a:t>
            </a:r>
            <a:r>
              <a:rPr lang="en-US" altLang="ko-KR" sz="1100" b="1" dirty="0" smtClean="0">
                <a:solidFill>
                  <a:srgbClr val="FF0000"/>
                </a:solidFill>
                <a:latin typeface="+mj-lt"/>
              </a:rPr>
              <a:t>(Docker, Kubernetes)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0464" y="5511367"/>
            <a:ext cx="1922107" cy="33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+mj-lt"/>
              </a:rPr>
              <a:t>Circuit Breaker</a:t>
            </a:r>
            <a:r>
              <a:rPr lang="ko-KR" altLang="en-US" sz="1100" b="1" dirty="0" smtClean="0">
                <a:solidFill>
                  <a:srgbClr val="FF0000"/>
                </a:solidFill>
                <a:latin typeface="+mj-lt"/>
              </a:rPr>
              <a:t>가 필요한 이유</a:t>
            </a:r>
            <a:endParaRPr lang="en-US" altLang="ko-KR" sz="11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0464" y="5953060"/>
            <a:ext cx="1922107" cy="671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+mj-lt"/>
              </a:rPr>
              <a:t>IMDG, MOM</a:t>
            </a:r>
            <a:r>
              <a:rPr lang="ko-KR" altLang="en-US" sz="1100" b="1" dirty="0" smtClean="0">
                <a:solidFill>
                  <a:srgbClr val="FF0000"/>
                </a:solidFill>
                <a:latin typeface="+mj-lt"/>
              </a:rPr>
              <a:t>이 필요한 이유</a:t>
            </a:r>
            <a:endParaRPr lang="en-US" altLang="ko-KR" sz="11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1669" y="1027338"/>
            <a:ext cx="11720804" cy="1179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유연성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(Flexible),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느슨한 결합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(Loose Coupling),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확장성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(Scale-out)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등의 압도적인 장점이 있지만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, MSA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를 도입하였을 때의 단점도 존재한다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아래 왼쪽 표는 장단점 중 일부 정리가 된 부분에 대한 내용이며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현재의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MSA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모델에서는 이 단점도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cover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할 수 있는 수단이 나타났는데 항목별로 기술하였다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오른쪽 아래의 그림은 초기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MSA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모델에서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Message Queue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가 추가된 모델을 간략히 표현한 그림이다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4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549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Jongho Kim</dc:creator>
  <cp:lastModifiedBy>Jongho Kim</cp:lastModifiedBy>
  <cp:revision>17</cp:revision>
  <dcterms:created xsi:type="dcterms:W3CDTF">2021-05-13T14:26:22Z</dcterms:created>
  <dcterms:modified xsi:type="dcterms:W3CDTF">2021-05-13T17:39:42Z</dcterms:modified>
</cp:coreProperties>
</file>