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&#46300;&#46972;&#51060;&#48652;\%5b&#45436;&#47928;%5d\CHI2015%20Smart%20Architecture%20Interface\SIGCHI2015\5-Experiments\experiment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&#46300;&#46972;&#51060;&#48652;\%5b&#45436;&#47928;%5d\CHI2015%20Smart%20Architecture%20Interface\SIGCHI2015\5-Experiments\experiments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428355814512426E-2"/>
          <c:y val="0.13522650439486139"/>
          <c:w val="0.89628608776957497"/>
          <c:h val="0.764372394627142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'Sheet4 (2)'!$A$37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'Sheet4 (2)'!$C$36:$L$36</c:f>
                <c:numCache>
                  <c:formatCode>General</c:formatCode>
                  <c:ptCount val="10"/>
                  <c:pt idx="0">
                    <c:v>7</c:v>
                  </c:pt>
                  <c:pt idx="1">
                    <c:v>2.75</c:v>
                  </c:pt>
                  <c:pt idx="2">
                    <c:v>18.5</c:v>
                  </c:pt>
                  <c:pt idx="3">
                    <c:v>17.75</c:v>
                  </c:pt>
                  <c:pt idx="4">
                    <c:v>15</c:v>
                  </c:pt>
                  <c:pt idx="5">
                    <c:v>12.25</c:v>
                  </c:pt>
                  <c:pt idx="6">
                    <c:v>17.75</c:v>
                  </c:pt>
                  <c:pt idx="7">
                    <c:v>6.25</c:v>
                  </c:pt>
                  <c:pt idx="8">
                    <c:v>32</c:v>
                  </c:pt>
                  <c:pt idx="9">
                    <c:v>23.25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'Sheet4 (2)'!$C$1:$L$2</c:f>
              <c:multiLvlStrCache>
                <c:ptCount val="10"/>
                <c:lvl>
                  <c:pt idx="0">
                    <c:v>Conventional</c:v>
                  </c:pt>
                  <c:pt idx="1">
                    <c:v>Proposed</c:v>
                  </c:pt>
                  <c:pt idx="2">
                    <c:v>Conventional</c:v>
                  </c:pt>
                  <c:pt idx="3">
                    <c:v>Proposed</c:v>
                  </c:pt>
                  <c:pt idx="4">
                    <c:v>Conventional</c:v>
                  </c:pt>
                  <c:pt idx="5">
                    <c:v>Proposed</c:v>
                  </c:pt>
                  <c:pt idx="6">
                    <c:v>Conventional</c:v>
                  </c:pt>
                  <c:pt idx="7">
                    <c:v>Proposed</c:v>
                  </c:pt>
                  <c:pt idx="8">
                    <c:v>Conventional</c:v>
                  </c:pt>
                  <c:pt idx="9">
                    <c:v>Proposed</c:v>
                  </c:pt>
                </c:lvl>
                <c:lvl>
                  <c:pt idx="0">
                    <c:v>task 1</c:v>
                  </c:pt>
                  <c:pt idx="2">
                    <c:v>task 2</c:v>
                  </c:pt>
                  <c:pt idx="4">
                    <c:v>task 3</c:v>
                  </c:pt>
                  <c:pt idx="6">
                    <c:v>task 4</c:v>
                  </c:pt>
                  <c:pt idx="8">
                    <c:v>task 5</c:v>
                  </c:pt>
                </c:lvl>
              </c:multiLvlStrCache>
            </c:multiLvlStrRef>
          </c:cat>
          <c:val>
            <c:numRef>
              <c:f>'Sheet4 (2)'!$C$37:$L$37</c:f>
              <c:numCache>
                <c:formatCode>General</c:formatCode>
                <c:ptCount val="10"/>
                <c:pt idx="0">
                  <c:v>31</c:v>
                </c:pt>
                <c:pt idx="1">
                  <c:v>18.75</c:v>
                </c:pt>
                <c:pt idx="2">
                  <c:v>54.5</c:v>
                </c:pt>
                <c:pt idx="3">
                  <c:v>45.75</c:v>
                </c:pt>
                <c:pt idx="4">
                  <c:v>64</c:v>
                </c:pt>
                <c:pt idx="5">
                  <c:v>46.25</c:v>
                </c:pt>
                <c:pt idx="6">
                  <c:v>57.75</c:v>
                </c:pt>
                <c:pt idx="7">
                  <c:v>52.25</c:v>
                </c:pt>
                <c:pt idx="8">
                  <c:v>128</c:v>
                </c:pt>
                <c:pt idx="9">
                  <c:v>95.25</c:v>
                </c:pt>
              </c:numCache>
            </c:numRef>
          </c:val>
        </c:ser>
        <c:ser>
          <c:idx val="1"/>
          <c:order val="1"/>
          <c:tx>
            <c:strRef>
              <c:f>'Sheet4 (2)'!$A$38</c:f>
              <c:strCache>
                <c:ptCount val="1"/>
                <c:pt idx="0">
                  <c:v>Median-Q1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multiLvlStrRef>
              <c:f>'Sheet4 (2)'!$C$1:$L$2</c:f>
              <c:multiLvlStrCache>
                <c:ptCount val="10"/>
                <c:lvl>
                  <c:pt idx="0">
                    <c:v>Conventional</c:v>
                  </c:pt>
                  <c:pt idx="1">
                    <c:v>Proposed</c:v>
                  </c:pt>
                  <c:pt idx="2">
                    <c:v>Conventional</c:v>
                  </c:pt>
                  <c:pt idx="3">
                    <c:v>Proposed</c:v>
                  </c:pt>
                  <c:pt idx="4">
                    <c:v>Conventional</c:v>
                  </c:pt>
                  <c:pt idx="5">
                    <c:v>Proposed</c:v>
                  </c:pt>
                  <c:pt idx="6">
                    <c:v>Conventional</c:v>
                  </c:pt>
                  <c:pt idx="7">
                    <c:v>Proposed</c:v>
                  </c:pt>
                  <c:pt idx="8">
                    <c:v>Conventional</c:v>
                  </c:pt>
                  <c:pt idx="9">
                    <c:v>Proposed</c:v>
                  </c:pt>
                </c:lvl>
                <c:lvl>
                  <c:pt idx="0">
                    <c:v>task 1</c:v>
                  </c:pt>
                  <c:pt idx="2">
                    <c:v>task 2</c:v>
                  </c:pt>
                  <c:pt idx="4">
                    <c:v>task 3</c:v>
                  </c:pt>
                  <c:pt idx="6">
                    <c:v>task 4</c:v>
                  </c:pt>
                  <c:pt idx="8">
                    <c:v>task 5</c:v>
                  </c:pt>
                </c:lvl>
              </c:multiLvlStrCache>
            </c:multiLvlStrRef>
          </c:cat>
          <c:val>
            <c:numRef>
              <c:f>'Sheet4 (2)'!$C$38:$L$38</c:f>
              <c:numCache>
                <c:formatCode>General</c:formatCode>
                <c:ptCount val="10"/>
                <c:pt idx="0">
                  <c:v>16</c:v>
                </c:pt>
                <c:pt idx="1">
                  <c:v>4.75</c:v>
                </c:pt>
                <c:pt idx="2">
                  <c:v>12.5</c:v>
                </c:pt>
                <c:pt idx="3">
                  <c:v>3.75</c:v>
                </c:pt>
                <c:pt idx="4">
                  <c:v>23</c:v>
                </c:pt>
                <c:pt idx="5">
                  <c:v>10.75</c:v>
                </c:pt>
                <c:pt idx="6">
                  <c:v>31.25</c:v>
                </c:pt>
                <c:pt idx="7">
                  <c:v>18.75</c:v>
                </c:pt>
                <c:pt idx="8">
                  <c:v>25</c:v>
                </c:pt>
                <c:pt idx="9">
                  <c:v>21.75</c:v>
                </c:pt>
              </c:numCache>
            </c:numRef>
          </c:val>
        </c:ser>
        <c:ser>
          <c:idx val="2"/>
          <c:order val="2"/>
          <c:tx>
            <c:strRef>
              <c:f>'Sheet4 (2)'!$A$39</c:f>
              <c:strCache>
                <c:ptCount val="1"/>
                <c:pt idx="0">
                  <c:v>Q3-Median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>
                  <a:lumMod val="50000"/>
                  <a:lumOff val="50000"/>
                  <a:alpha val="66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'Sheet4 (2)'!$C$40:$L$40</c:f>
                <c:numCache>
                  <c:formatCode>General</c:formatCode>
                  <c:ptCount val="10"/>
                  <c:pt idx="0">
                    <c:v>9.75</c:v>
                  </c:pt>
                  <c:pt idx="1">
                    <c:v>49.25</c:v>
                  </c:pt>
                  <c:pt idx="2">
                    <c:v>24.75</c:v>
                  </c:pt>
                  <c:pt idx="3">
                    <c:v>28</c:v>
                  </c:pt>
                  <c:pt idx="4">
                    <c:v>27.25</c:v>
                  </c:pt>
                  <c:pt idx="5">
                    <c:v>39.75</c:v>
                  </c:pt>
                  <c:pt idx="6">
                    <c:v>20.25</c:v>
                  </c:pt>
                  <c:pt idx="7">
                    <c:v>46.25</c:v>
                  </c:pt>
                  <c:pt idx="8">
                    <c:v>46.25</c:v>
                  </c:pt>
                  <c:pt idx="9">
                    <c:v>18.75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'Sheet4 (2)'!$C$1:$L$2</c:f>
              <c:multiLvlStrCache>
                <c:ptCount val="10"/>
                <c:lvl>
                  <c:pt idx="0">
                    <c:v>Conventional</c:v>
                  </c:pt>
                  <c:pt idx="1">
                    <c:v>Proposed</c:v>
                  </c:pt>
                  <c:pt idx="2">
                    <c:v>Conventional</c:v>
                  </c:pt>
                  <c:pt idx="3">
                    <c:v>Proposed</c:v>
                  </c:pt>
                  <c:pt idx="4">
                    <c:v>Conventional</c:v>
                  </c:pt>
                  <c:pt idx="5">
                    <c:v>Proposed</c:v>
                  </c:pt>
                  <c:pt idx="6">
                    <c:v>Conventional</c:v>
                  </c:pt>
                  <c:pt idx="7">
                    <c:v>Proposed</c:v>
                  </c:pt>
                  <c:pt idx="8">
                    <c:v>Conventional</c:v>
                  </c:pt>
                  <c:pt idx="9">
                    <c:v>Proposed</c:v>
                  </c:pt>
                </c:lvl>
                <c:lvl>
                  <c:pt idx="0">
                    <c:v>task 1</c:v>
                  </c:pt>
                  <c:pt idx="2">
                    <c:v>task 2</c:v>
                  </c:pt>
                  <c:pt idx="4">
                    <c:v>task 3</c:v>
                  </c:pt>
                  <c:pt idx="6">
                    <c:v>task 4</c:v>
                  </c:pt>
                  <c:pt idx="8">
                    <c:v>task 5</c:v>
                  </c:pt>
                </c:lvl>
              </c:multiLvlStrCache>
            </c:multiLvlStrRef>
          </c:cat>
          <c:val>
            <c:numRef>
              <c:f>'Sheet4 (2)'!$C$39:$L$39</c:f>
              <c:numCache>
                <c:formatCode>General</c:formatCode>
                <c:ptCount val="10"/>
                <c:pt idx="0">
                  <c:v>16.25</c:v>
                </c:pt>
                <c:pt idx="1">
                  <c:v>9.25</c:v>
                </c:pt>
                <c:pt idx="2">
                  <c:v>17.25</c:v>
                </c:pt>
                <c:pt idx="3">
                  <c:v>7.5</c:v>
                </c:pt>
                <c:pt idx="4">
                  <c:v>23.75</c:v>
                </c:pt>
                <c:pt idx="5">
                  <c:v>5.25</c:v>
                </c:pt>
                <c:pt idx="6">
                  <c:v>32.75</c:v>
                </c:pt>
                <c:pt idx="7">
                  <c:v>14.75</c:v>
                </c:pt>
                <c:pt idx="8">
                  <c:v>38.75</c:v>
                </c:pt>
                <c:pt idx="9">
                  <c:v>27.25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0677088"/>
        <c:axId val="1770685792"/>
      </c:barChart>
      <c:catAx>
        <c:axId val="177067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770685792"/>
        <c:crosses val="autoZero"/>
        <c:auto val="1"/>
        <c:lblAlgn val="ctr"/>
        <c:lblOffset val="100"/>
        <c:noMultiLvlLbl val="0"/>
      </c:catAx>
      <c:valAx>
        <c:axId val="17706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Completion Time (sec)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77067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Shared only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Sheet1!$B$1:$M$3</c:f>
              <c:multiLvlStrCache>
                <c:ptCount val="12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Q5</c:v>
                  </c:pt>
                  <c:pt idx="5">
                    <c:v>Q6</c:v>
                  </c:pt>
                  <c:pt idx="6">
                    <c:v>Q7</c:v>
                  </c:pt>
                  <c:pt idx="7">
                    <c:v>Q8</c:v>
                  </c:pt>
                  <c:pt idx="8">
                    <c:v>Q9</c:v>
                  </c:pt>
                  <c:pt idx="9">
                    <c:v>Q10</c:v>
                  </c:pt>
                  <c:pt idx="10">
                    <c:v>Q11</c:v>
                  </c:pt>
                  <c:pt idx="11">
                    <c:v>Q12</c:v>
                  </c:pt>
                </c:lvl>
                <c:lvl>
                  <c:pt idx="0">
                    <c:v>Perceived Usefulness</c:v>
                  </c:pt>
                  <c:pt idx="6">
                    <c:v>Perceived Ease Of Use</c:v>
                  </c:pt>
                </c:lvl>
              </c:multiLvlStrCache>
            </c:multiLvl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3.8</c:v>
                </c:pt>
                <c:pt idx="1">
                  <c:v>5.6</c:v>
                </c:pt>
                <c:pt idx="2">
                  <c:v>3.45</c:v>
                </c:pt>
                <c:pt idx="3">
                  <c:v>4.8</c:v>
                </c:pt>
                <c:pt idx="4">
                  <c:v>5.25</c:v>
                </c:pt>
                <c:pt idx="5">
                  <c:v>5.7</c:v>
                </c:pt>
                <c:pt idx="6">
                  <c:v>6.1</c:v>
                </c:pt>
                <c:pt idx="7">
                  <c:v>5.65</c:v>
                </c:pt>
                <c:pt idx="8">
                  <c:v>3.85</c:v>
                </c:pt>
                <c:pt idx="9">
                  <c:v>4.7</c:v>
                </c:pt>
                <c:pt idx="10">
                  <c:v>3.85</c:v>
                </c:pt>
                <c:pt idx="11">
                  <c:v>5.55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Shared+Personal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Sheet1!$B$1:$M$3</c:f>
              <c:multiLvlStrCache>
                <c:ptCount val="12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  <c:pt idx="4">
                    <c:v>Q5</c:v>
                  </c:pt>
                  <c:pt idx="5">
                    <c:v>Q6</c:v>
                  </c:pt>
                  <c:pt idx="6">
                    <c:v>Q7</c:v>
                  </c:pt>
                  <c:pt idx="7">
                    <c:v>Q8</c:v>
                  </c:pt>
                  <c:pt idx="8">
                    <c:v>Q9</c:v>
                  </c:pt>
                  <c:pt idx="9">
                    <c:v>Q10</c:v>
                  </c:pt>
                  <c:pt idx="10">
                    <c:v>Q11</c:v>
                  </c:pt>
                  <c:pt idx="11">
                    <c:v>Q12</c:v>
                  </c:pt>
                </c:lvl>
                <c:lvl>
                  <c:pt idx="0">
                    <c:v>Perceived Usefulness</c:v>
                  </c:pt>
                  <c:pt idx="6">
                    <c:v>Perceived Ease Of Use</c:v>
                  </c:pt>
                </c:lvl>
              </c:multiLvlStrCache>
            </c:multiLvl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5.75</c:v>
                </c:pt>
                <c:pt idx="1">
                  <c:v>5.9</c:v>
                </c:pt>
                <c:pt idx="2">
                  <c:v>5.15</c:v>
                </c:pt>
                <c:pt idx="3">
                  <c:v>5.3</c:v>
                </c:pt>
                <c:pt idx="4">
                  <c:v>5.15</c:v>
                </c:pt>
                <c:pt idx="5">
                  <c:v>5.9</c:v>
                </c:pt>
                <c:pt idx="6">
                  <c:v>4.5999999999999996</c:v>
                </c:pt>
                <c:pt idx="7">
                  <c:v>5.25</c:v>
                </c:pt>
                <c:pt idx="8">
                  <c:v>4.0999999999999996</c:v>
                </c:pt>
                <c:pt idx="9">
                  <c:v>5.35</c:v>
                </c:pt>
                <c:pt idx="10">
                  <c:v>5.45</c:v>
                </c:pt>
                <c:pt idx="11">
                  <c:v>4.8499999999999996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769054624"/>
        <c:axId val="1769058432"/>
      </c:barChart>
      <c:catAx>
        <c:axId val="1769054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769058432"/>
        <c:crosses val="autoZero"/>
        <c:auto val="1"/>
        <c:lblAlgn val="ctr"/>
        <c:lblOffset val="100"/>
        <c:noMultiLvlLbl val="0"/>
      </c:catAx>
      <c:valAx>
        <c:axId val="1769058432"/>
        <c:scaling>
          <c:orientation val="minMax"/>
          <c:max val="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76905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5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6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F9D5-1338-4D10-A5D1-ABCE50920A40}" type="datetimeFigureOut">
              <a:rPr lang="ko-KR" altLang="en-US" smtClean="0"/>
              <a:t>2014-09-22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8473-A8BE-428B-A8DE-469D61A3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56733" y="97431"/>
            <a:ext cx="10278532" cy="6663136"/>
            <a:chOff x="0" y="0"/>
            <a:chExt cx="7243763" cy="4695825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720679216"/>
                </p:ext>
              </p:extLst>
            </p:nvPr>
          </p:nvGraphicFramePr>
          <p:xfrm>
            <a:off x="0" y="0"/>
            <a:ext cx="7243763" cy="46958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그룹 6"/>
            <p:cNvGrpSpPr/>
            <p:nvPr/>
          </p:nvGrpSpPr>
          <p:grpSpPr>
            <a:xfrm>
              <a:off x="1616795" y="152400"/>
              <a:ext cx="1390650" cy="252000"/>
              <a:chOff x="1616795" y="152400"/>
              <a:chExt cx="1390650" cy="252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616795" y="152400"/>
                <a:ext cx="252000" cy="25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6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950170" y="152400"/>
                <a:ext cx="1057275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</a:t>
                </a:r>
                <a:endParaRPr lang="ko-KR" altLang="en-US" sz="1000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45195" y="152400"/>
              <a:ext cx="1704975" cy="252000"/>
              <a:chOff x="245195" y="152400"/>
              <a:chExt cx="1704975" cy="252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45195" y="152400"/>
                <a:ext cx="252000" cy="252000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8570" y="152400"/>
                <a:ext cx="13716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Book</a:t>
                </a:r>
                <a:r>
                  <a:rPr lang="en-US" altLang="ko-KR" sz="1000" b="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2D Blueprints</a:t>
                </a:r>
                <a:endParaRPr lang="ko-KR" altLang="en-US" sz="1000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95346" y="658362"/>
              <a:ext cx="4470142" cy="1306454"/>
              <a:chOff x="795346" y="865844"/>
              <a:chExt cx="13187214" cy="461526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95346" y="1180040"/>
                <a:ext cx="847725" cy="4301064"/>
                <a:chOff x="795346" y="1180040"/>
                <a:chExt cx="847725" cy="4301064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948275" y="1190014"/>
                  <a:ext cx="541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948275" y="5201252"/>
                  <a:ext cx="541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flipV="1">
                  <a:off x="1212857" y="1180040"/>
                  <a:ext cx="0" cy="4301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직사각형 28"/>
                <p:cNvSpPr/>
                <p:nvPr/>
              </p:nvSpPr>
              <p:spPr>
                <a:xfrm>
                  <a:off x="795346" y="1678059"/>
                  <a:ext cx="847725" cy="14382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95346" y="3116331"/>
                  <a:ext cx="847725" cy="590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643071" y="865844"/>
                <a:ext cx="12339489" cy="612999"/>
                <a:chOff x="1643071" y="865844"/>
                <a:chExt cx="12339489" cy="612999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1643071" y="1198989"/>
                  <a:ext cx="171926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17"/>
                <p:cNvSpPr txBox="1"/>
                <p:nvPr/>
              </p:nvSpPr>
              <p:spPr>
                <a:xfrm>
                  <a:off x="3362333" y="865844"/>
                  <a:ext cx="10620227" cy="61299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Maximum</a:t>
                  </a:r>
                  <a:endParaRPr lang="ko-KR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752608" y="1344914"/>
                <a:ext cx="12229946" cy="612999"/>
                <a:chOff x="1752608" y="1344914"/>
                <a:chExt cx="12229946" cy="61299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>
                  <a:off x="1752608" y="1678059"/>
                  <a:ext cx="1609725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1"/>
                <p:cNvSpPr txBox="1"/>
                <p:nvPr/>
              </p:nvSpPr>
              <p:spPr>
                <a:xfrm>
                  <a:off x="3362331" y="1344914"/>
                  <a:ext cx="10620223" cy="61299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Third Quartile</a:t>
                  </a:r>
                  <a:endParaRPr lang="ko-KR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752608" y="2783189"/>
                <a:ext cx="12229947" cy="612999"/>
                <a:chOff x="1752608" y="2783189"/>
                <a:chExt cx="12229947" cy="612999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>
                  <a:off x="1752608" y="3116331"/>
                  <a:ext cx="1609725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4"/>
                <p:cNvSpPr txBox="1"/>
                <p:nvPr/>
              </p:nvSpPr>
              <p:spPr>
                <a:xfrm>
                  <a:off x="3362329" y="2783189"/>
                  <a:ext cx="10620226" cy="61299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Median</a:t>
                  </a:r>
                  <a:endParaRPr lang="ko-KR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1752608" y="3373740"/>
                <a:ext cx="12229946" cy="612999"/>
                <a:chOff x="1752608" y="3373740"/>
                <a:chExt cx="12229946" cy="612999"/>
              </a:xfrm>
            </p:grpSpPr>
            <p:cxnSp>
              <p:nvCxnSpPr>
                <p:cNvPr id="18" name="직선 연결선 17"/>
                <p:cNvCxnSpPr/>
                <p:nvPr/>
              </p:nvCxnSpPr>
              <p:spPr>
                <a:xfrm>
                  <a:off x="1752608" y="3706882"/>
                  <a:ext cx="1609725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27"/>
                <p:cNvSpPr txBox="1"/>
                <p:nvPr/>
              </p:nvSpPr>
              <p:spPr>
                <a:xfrm>
                  <a:off x="3362331" y="3373740"/>
                  <a:ext cx="10620223" cy="61299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First Quartile</a:t>
                  </a:r>
                  <a:endParaRPr lang="ko-KR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1643071" y="4868105"/>
                <a:ext cx="12339483" cy="612999"/>
                <a:chOff x="1643071" y="4868105"/>
                <a:chExt cx="12339483" cy="612999"/>
              </a:xfrm>
            </p:grpSpPr>
            <p:cxnSp>
              <p:nvCxnSpPr>
                <p:cNvPr id="16" name="직선 연결선 15"/>
                <p:cNvCxnSpPr/>
                <p:nvPr/>
              </p:nvCxnSpPr>
              <p:spPr>
                <a:xfrm>
                  <a:off x="1643071" y="5201248"/>
                  <a:ext cx="171926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30"/>
                <p:cNvSpPr txBox="1"/>
                <p:nvPr/>
              </p:nvSpPr>
              <p:spPr>
                <a:xfrm>
                  <a:off x="3362324" y="4868105"/>
                  <a:ext cx="10620230" cy="61299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Minimum</a:t>
                  </a:r>
                  <a:endParaRPr lang="ko-KR" altLang="en-US" sz="1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90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115604"/>
              </p:ext>
            </p:extLst>
          </p:nvPr>
        </p:nvGraphicFramePr>
        <p:xfrm>
          <a:off x="2000250" y="60440"/>
          <a:ext cx="8191500" cy="673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2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33426" y="593885"/>
            <a:ext cx="9925200" cy="5670000"/>
            <a:chOff x="1133426" y="593885"/>
            <a:chExt cx="9925200" cy="5670000"/>
          </a:xfrm>
        </p:grpSpPr>
        <p:sp>
          <p:nvSpPr>
            <p:cNvPr id="5" name="직사각형 4"/>
            <p:cNvSpPr/>
            <p:nvPr/>
          </p:nvSpPr>
          <p:spPr>
            <a:xfrm>
              <a:off x="1133426" y="593885"/>
              <a:ext cx="9925200" cy="56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426" y="594114"/>
              <a:ext cx="9925148" cy="5669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03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/>
          <a:stretch/>
        </p:blipFill>
        <p:spPr>
          <a:xfrm>
            <a:off x="0" y="0"/>
            <a:ext cx="8210550" cy="68579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91174" y="5923048"/>
            <a:ext cx="145103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LeapMotion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972038"/>
            <a:ext cx="15007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Smart Phone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22" y="1"/>
            <a:ext cx="4024478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42622" y="405376"/>
            <a:ext cx="207772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Camera</a:t>
            </a:r>
            <a:b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Asus Xtion PRO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3537" y="1966313"/>
            <a:ext cx="194600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Projector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Wine PICO-C3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8113" y="334785"/>
            <a:ext cx="178330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Vertical display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5802" y="3228944"/>
            <a:ext cx="208262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Horizontal display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9395" y="4571928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AnotoPen</a:t>
            </a:r>
            <a:endParaRPr lang="ko-KR" altLang="en-US" sz="20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Jonghoon Seo</dc:creator>
  <cp:lastModifiedBy>Jonghoon Seo</cp:lastModifiedBy>
  <cp:revision>8</cp:revision>
  <dcterms:created xsi:type="dcterms:W3CDTF">2014-09-22T08:04:58Z</dcterms:created>
  <dcterms:modified xsi:type="dcterms:W3CDTF">2014-09-22T15:38:39Z</dcterms:modified>
</cp:coreProperties>
</file>