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87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478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432"/>
          </a:xfrm>
        </p:spPr>
        <p:txBody>
          <a:bodyPr anchor="ctr">
            <a:normAutofit/>
          </a:bodyPr>
          <a:lstStyle>
            <a:lvl1pPr>
              <a:defRPr sz="3200" b="1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67064"/>
            <a:ext cx="10515600" cy="5009900"/>
          </a:xfrm>
        </p:spPr>
        <p:txBody>
          <a:bodyPr/>
          <a:lstStyle>
            <a:lvl1pPr marL="360363" indent="-3603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 sz="2400" b="1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806450" indent="-3492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l"/>
              <a:tabLst/>
              <a:defRPr sz="2000" b="1">
                <a:latin typeface="NanumGothic" panose="020D0604000000000000" pitchFamily="34" charset="-127"/>
                <a:ea typeface="NanumGothic" panose="020D0604000000000000" pitchFamily="34" charset="-127"/>
              </a:defRPr>
            </a:lvl2pPr>
            <a:lvl3pPr marL="1246188" indent="-3317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ppleColorEmoji"/>
              <a:buChar char="◾️"/>
              <a:tabLst/>
              <a:defRPr sz="1800">
                <a:latin typeface="NanumGothic" panose="020D0604000000000000" pitchFamily="34" charset="-127"/>
                <a:ea typeface="NanumGothic" panose="020D0604000000000000" pitchFamily="34" charset="-127"/>
              </a:defRPr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600">
                <a:latin typeface="NanumGothic" panose="020D0604000000000000" pitchFamily="34" charset="-127"/>
                <a:ea typeface="NanumGothic" panose="020D0604000000000000" pitchFamily="34" charset="-127"/>
              </a:defRPr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600">
                <a:latin typeface="NanumGothic" panose="020D0604000000000000" pitchFamily="34" charset="-127"/>
                <a:ea typeface="NanumGothic" panose="020D0604000000000000" pitchFamily="34" charset="-127"/>
              </a:defRPr>
            </a:lvl5pPr>
          </a:lstStyle>
          <a:p>
            <a:pPr lvl="0"/>
            <a:r>
              <a:rPr kumimoji="1" lang="ko-KR" altLang="en-US" smtClean="0"/>
              <a:t>마스터 텍스트 스타일을 편집합니다</a:t>
            </a:r>
          </a:p>
          <a:p>
            <a:pPr lvl="1"/>
            <a:r>
              <a:rPr kumimoji="1" lang="ko-KR" altLang="en-US" smtClean="0"/>
              <a:t>둘째 수준</a:t>
            </a:r>
          </a:p>
          <a:p>
            <a:pPr lvl="2"/>
            <a:r>
              <a:rPr kumimoji="1" lang="ko-KR" altLang="en-US" smtClean="0"/>
              <a:t>셋째 수준</a:t>
            </a:r>
          </a:p>
          <a:p>
            <a:pPr lvl="3"/>
            <a:r>
              <a:rPr kumimoji="1" lang="ko-KR" altLang="en-US" smtClean="0"/>
              <a:t>넷째 수준</a:t>
            </a:r>
          </a:p>
          <a:p>
            <a:pPr lvl="4"/>
            <a:r>
              <a:rPr kumimoji="1" lang="ko-KR" altLang="en-US" smtClean="0"/>
              <a:t>다섯째 수준</a:t>
            </a:r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9D03-A604-4B7B-880C-BE10EB9C9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37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432"/>
          </a:xfrm>
        </p:spPr>
        <p:txBody>
          <a:bodyPr anchor="ctr">
            <a:normAutofit/>
          </a:bodyPr>
          <a:lstStyle>
            <a:lvl1pPr>
              <a:defRPr sz="3200" b="1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67064"/>
            <a:ext cx="5257800" cy="5009900"/>
          </a:xfrm>
        </p:spPr>
        <p:txBody>
          <a:bodyPr/>
          <a:lstStyle>
            <a:lvl1pPr marL="360363" indent="-3603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 sz="2400" b="1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806450" indent="-3492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l"/>
              <a:tabLst/>
              <a:defRPr sz="2000" b="1">
                <a:latin typeface="NanumGothic" panose="020D0604000000000000" pitchFamily="34" charset="-127"/>
                <a:ea typeface="NanumGothic" panose="020D0604000000000000" pitchFamily="34" charset="-127"/>
              </a:defRPr>
            </a:lvl2pPr>
            <a:lvl3pPr marL="1246188" indent="-3317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ppleColorEmoji"/>
              <a:buChar char="◾️"/>
              <a:tabLst/>
              <a:defRPr sz="1800">
                <a:latin typeface="NanumGothic" panose="020D0604000000000000" pitchFamily="34" charset="-127"/>
                <a:ea typeface="NanumGothic" panose="020D0604000000000000" pitchFamily="34" charset="-127"/>
              </a:defRPr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600">
                <a:latin typeface="NanumGothic" panose="020D0604000000000000" pitchFamily="34" charset="-127"/>
                <a:ea typeface="NanumGothic" panose="020D0604000000000000" pitchFamily="34" charset="-127"/>
              </a:defRPr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600">
                <a:latin typeface="NanumGothic" panose="020D0604000000000000" pitchFamily="34" charset="-127"/>
                <a:ea typeface="NanumGothic" panose="020D0604000000000000" pitchFamily="34" charset="-127"/>
              </a:defRPr>
            </a:lvl5pPr>
          </a:lstStyle>
          <a:p>
            <a:pPr lvl="0"/>
            <a:r>
              <a:rPr kumimoji="1" lang="ko-KR" altLang="en-US" smtClean="0"/>
              <a:t>마스터 텍스트 스타일을 편집합니다</a:t>
            </a:r>
          </a:p>
          <a:p>
            <a:pPr lvl="1"/>
            <a:r>
              <a:rPr kumimoji="1" lang="ko-KR" altLang="en-US" smtClean="0"/>
              <a:t>둘째 수준</a:t>
            </a:r>
          </a:p>
          <a:p>
            <a:pPr lvl="2"/>
            <a:r>
              <a:rPr kumimoji="1" lang="ko-KR" altLang="en-US" smtClean="0"/>
              <a:t>셋째 수준</a:t>
            </a:r>
          </a:p>
          <a:p>
            <a:pPr lvl="3"/>
            <a:r>
              <a:rPr kumimoji="1" lang="ko-KR" altLang="en-US" smtClean="0"/>
              <a:t>넷째 수준</a:t>
            </a:r>
          </a:p>
          <a:p>
            <a:pPr lvl="4"/>
            <a:r>
              <a:rPr kumimoji="1" lang="ko-KR" altLang="en-US" smtClean="0"/>
              <a:t>다섯째 수준</a:t>
            </a:r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9D03-A604-4B7B-880C-BE10EB9C9FE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4EA6F36B-7A38-3A40-8135-88C1C6EBF54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5998" y="1167064"/>
            <a:ext cx="5257801" cy="5009900"/>
          </a:xfrm>
        </p:spPr>
        <p:txBody>
          <a:bodyPr/>
          <a:lstStyle>
            <a:lvl1pPr marL="360363" indent="-3603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 sz="2400" b="1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806450" indent="-3492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l"/>
              <a:tabLst/>
              <a:defRPr sz="2000" b="1">
                <a:latin typeface="NanumGothic" panose="020D0604000000000000" pitchFamily="34" charset="-127"/>
                <a:ea typeface="NanumGothic" panose="020D0604000000000000" pitchFamily="34" charset="-127"/>
              </a:defRPr>
            </a:lvl2pPr>
            <a:lvl3pPr marL="1246188" indent="-3317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ppleColorEmoji"/>
              <a:buChar char="◾️"/>
              <a:tabLst/>
              <a:defRPr sz="1800">
                <a:latin typeface="NanumGothic" panose="020D0604000000000000" pitchFamily="34" charset="-127"/>
                <a:ea typeface="NanumGothic" panose="020D0604000000000000" pitchFamily="34" charset="-127"/>
              </a:defRPr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600">
                <a:latin typeface="NanumGothic" panose="020D0604000000000000" pitchFamily="34" charset="-127"/>
                <a:ea typeface="NanumGothic" panose="020D0604000000000000" pitchFamily="34" charset="-127"/>
              </a:defRPr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600">
                <a:latin typeface="NanumGothic" panose="020D0604000000000000" pitchFamily="34" charset="-127"/>
                <a:ea typeface="NanumGothic" panose="020D0604000000000000" pitchFamily="34" charset="-127"/>
              </a:defRPr>
            </a:lvl5pPr>
          </a:lstStyle>
          <a:p>
            <a:pPr lvl="0"/>
            <a:r>
              <a:rPr kumimoji="1" lang="ko-KR" altLang="en-US" smtClean="0"/>
              <a:t>마스터 텍스트 스타일을 편집합니다</a:t>
            </a:r>
          </a:p>
          <a:p>
            <a:pPr lvl="1"/>
            <a:r>
              <a:rPr kumimoji="1" lang="ko-KR" altLang="en-US" smtClean="0"/>
              <a:t>둘째 수준</a:t>
            </a:r>
          </a:p>
          <a:p>
            <a:pPr lvl="2"/>
            <a:r>
              <a:rPr kumimoji="1" lang="ko-KR" altLang="en-US" smtClean="0"/>
              <a:t>셋째 수준</a:t>
            </a:r>
          </a:p>
          <a:p>
            <a:pPr lvl="3"/>
            <a:r>
              <a:rPr kumimoji="1" lang="ko-KR" altLang="en-US" smtClean="0"/>
              <a:t>넷째 수준</a:t>
            </a:r>
          </a:p>
          <a:p>
            <a:pPr lvl="4"/>
            <a:r>
              <a:rPr kumimoji="1" lang="ko-KR" altLang="en-US" smtClean="0"/>
              <a:t>다섯째 수준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57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432"/>
          </a:xfrm>
        </p:spPr>
        <p:txBody>
          <a:bodyPr anchor="ctr">
            <a:normAutofit/>
          </a:bodyPr>
          <a:lstStyle>
            <a:lvl1pPr>
              <a:defRPr sz="3200" b="1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67064"/>
            <a:ext cx="10515600" cy="1303004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80000"/>
              <a:buFontTx/>
              <a:buNone/>
              <a:tabLst/>
              <a:defRPr sz="2000" b="1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806450" indent="-3492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l"/>
              <a:tabLst/>
              <a:defRPr sz="2000" b="1">
                <a:latin typeface="NanumGothic" panose="020D0604000000000000" pitchFamily="34" charset="-127"/>
                <a:ea typeface="NanumGothic" panose="020D0604000000000000" pitchFamily="34" charset="-127"/>
              </a:defRPr>
            </a:lvl2pPr>
            <a:lvl3pPr marL="1246188" indent="-3317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ppleColorEmoji"/>
              <a:buChar char="◾️"/>
              <a:tabLst/>
              <a:defRPr sz="1800">
                <a:latin typeface="NanumGothic" panose="020D0604000000000000" pitchFamily="34" charset="-127"/>
                <a:ea typeface="NanumGothic" panose="020D0604000000000000" pitchFamily="34" charset="-127"/>
              </a:defRPr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600">
                <a:latin typeface="NanumGothic" panose="020D0604000000000000" pitchFamily="34" charset="-127"/>
                <a:ea typeface="NanumGothic" panose="020D0604000000000000" pitchFamily="34" charset="-127"/>
              </a:defRPr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600">
                <a:latin typeface="NanumGothic" panose="020D0604000000000000" pitchFamily="34" charset="-127"/>
                <a:ea typeface="NanumGothic" panose="020D0604000000000000" pitchFamily="34" charset="-127"/>
              </a:defRPr>
            </a:lvl5pPr>
          </a:lstStyle>
          <a:p>
            <a:pPr lvl="0"/>
            <a:r>
              <a:rPr kumimoji="1"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9D03-A604-4B7B-880C-BE10EB9C9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64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8A9D03-A604-4B7B-880C-BE10EB9C9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47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tif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A9D03-A604-4B7B-880C-BE10EB9C9FE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71FF29F2-3429-1E4D-9081-DBB781D721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4305"/>
          <a:stretch/>
        </p:blipFill>
        <p:spPr>
          <a:xfrm>
            <a:off x="203126" y="6311900"/>
            <a:ext cx="4014844" cy="365125"/>
          </a:xfrm>
          <a:prstGeom prst="rect">
            <a:avLst/>
          </a:prstGeom>
        </p:spPr>
      </p:pic>
      <p:cxnSp>
        <p:nvCxnSpPr>
          <p:cNvPr id="9" name="직선 연결선[R] 8">
            <a:extLst>
              <a:ext uri="{FF2B5EF4-FFF2-40B4-BE49-F238E27FC236}">
                <a16:creationId xmlns="" xmlns:a16="http://schemas.microsoft.com/office/drawing/2014/main" id="{936AD7A9-FDE3-814F-9140-172442FB2740}"/>
              </a:ext>
            </a:extLst>
          </p:cNvPr>
          <p:cNvCxnSpPr/>
          <p:nvPr/>
        </p:nvCxnSpPr>
        <p:spPr>
          <a:xfrm>
            <a:off x="103695" y="6274192"/>
            <a:ext cx="11962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00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84817" y="3176293"/>
            <a:ext cx="2343895" cy="3077753"/>
            <a:chOff x="1358860" y="3093949"/>
            <a:chExt cx="2860208" cy="375572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C21D6178-522E-41E7-A9DE-B4631B9D04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b="3544"/>
            <a:stretch/>
          </p:blipFill>
          <p:spPr>
            <a:xfrm>
              <a:off x="1358860" y="4037372"/>
              <a:ext cx="2578825" cy="281229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968977" y="3093949"/>
              <a:ext cx="1250091" cy="1221494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6286DC0-D6E4-4E9C-B8A8-135C0AA173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66" y="5467131"/>
            <a:ext cx="834042" cy="83404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483AA9C-9F22-4586-9CFE-B83529C8AB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Machine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A86F4B0-5E92-42AC-8C55-BAE002502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By MC Kong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44150" y="6367312"/>
            <a:ext cx="211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Machine Shop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84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C3089F4-7CB5-49DC-B820-5DB42B67B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Interrupts</a:t>
            </a:r>
          </a:p>
          <a:p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Resources: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PreemptiveResource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화살표: 원형 3">
            <a:extLst>
              <a:ext uri="{FF2B5EF4-FFF2-40B4-BE49-F238E27FC236}">
                <a16:creationId xmlns:a16="http://schemas.microsoft.com/office/drawing/2014/main" xmlns="" id="{DC0B2C6D-32CF-4668-A978-32DA75D35A24}"/>
              </a:ext>
            </a:extLst>
          </p:cNvPr>
          <p:cNvSpPr/>
          <p:nvPr/>
        </p:nvSpPr>
        <p:spPr>
          <a:xfrm>
            <a:off x="1270635" y="1928630"/>
            <a:ext cx="1104900" cy="1104900"/>
          </a:xfrm>
          <a:prstGeom prst="circularArrow">
            <a:avLst>
              <a:gd name="adj1" fmla="val 11485"/>
              <a:gd name="adj2" fmla="val 1231174"/>
              <a:gd name="adj3" fmla="val 20516135"/>
              <a:gd name="adj4" fmla="val 642816"/>
              <a:gd name="adj5" fmla="val 99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14AE3F0-1DB5-4FD8-88A7-F5212C346D22}"/>
              </a:ext>
            </a:extLst>
          </p:cNvPr>
          <p:cNvSpPr txBox="1"/>
          <p:nvPr/>
        </p:nvSpPr>
        <p:spPr>
          <a:xfrm>
            <a:off x="1334929" y="2342580"/>
            <a:ext cx="976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Process</a:t>
            </a:r>
            <a:endParaRPr lang="ko-KR" altLang="en-US" sz="12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36F591E3-C3C7-47D8-B89C-298FE669962E}"/>
              </a:ext>
            </a:extLst>
          </p:cNvPr>
          <p:cNvGrpSpPr/>
          <p:nvPr/>
        </p:nvGrpSpPr>
        <p:grpSpPr>
          <a:xfrm>
            <a:off x="2096930" y="2342579"/>
            <a:ext cx="1519236" cy="276999"/>
            <a:chOff x="2439830" y="2951183"/>
            <a:chExt cx="1519236" cy="276999"/>
          </a:xfrm>
        </p:grpSpPr>
        <p:sp>
          <p:nvSpPr>
            <p:cNvPr id="6" name="화살표: 왼쪽 5">
              <a:extLst>
                <a:ext uri="{FF2B5EF4-FFF2-40B4-BE49-F238E27FC236}">
                  <a16:creationId xmlns:a16="http://schemas.microsoft.com/office/drawing/2014/main" xmlns="" id="{0DC3E837-56AD-4259-BC7B-958E0691BBCF}"/>
                </a:ext>
              </a:extLst>
            </p:cNvPr>
            <p:cNvSpPr/>
            <p:nvPr/>
          </p:nvSpPr>
          <p:spPr>
            <a:xfrm>
              <a:off x="2439830" y="3020434"/>
              <a:ext cx="579596" cy="138499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BF8EC9BF-5A0A-471D-B24F-DDE19DADCB5D}"/>
                </a:ext>
              </a:extLst>
            </p:cNvPr>
            <p:cNvSpPr txBox="1"/>
            <p:nvPr/>
          </p:nvSpPr>
          <p:spPr>
            <a:xfrm>
              <a:off x="2982754" y="2951183"/>
              <a:ext cx="976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Interrupt!</a:t>
              </a:r>
              <a:endParaRPr lang="ko-KR" altLang="en-US" sz="1200" b="1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A4C9F294-D033-4DEC-9567-01CF87BD26B2}"/>
              </a:ext>
            </a:extLst>
          </p:cNvPr>
          <p:cNvGrpSpPr/>
          <p:nvPr/>
        </p:nvGrpSpPr>
        <p:grpSpPr>
          <a:xfrm>
            <a:off x="3482814" y="1360711"/>
            <a:ext cx="7558565" cy="846931"/>
            <a:chOff x="3482814" y="1981606"/>
            <a:chExt cx="7558565" cy="846931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xmlns="" id="{E99019BF-4930-4AE6-B9D8-BF647C73D14D}"/>
                </a:ext>
              </a:extLst>
            </p:cNvPr>
            <p:cNvGrpSpPr/>
            <p:nvPr/>
          </p:nvGrpSpPr>
          <p:grpSpPr>
            <a:xfrm>
              <a:off x="3482814" y="1981606"/>
              <a:ext cx="2155985" cy="846931"/>
              <a:chOff x="3482814" y="1981606"/>
              <a:chExt cx="2155985" cy="846931"/>
            </a:xfrm>
          </p:grpSpPr>
          <p:sp>
            <p:nvSpPr>
              <p:cNvPr id="10" name="말풍선: 사각형 9">
                <a:extLst>
                  <a:ext uri="{FF2B5EF4-FFF2-40B4-BE49-F238E27FC236}">
                    <a16:creationId xmlns:a16="http://schemas.microsoft.com/office/drawing/2014/main" xmlns="" id="{8E7010AE-585C-4405-9269-D599076B35E2}"/>
                  </a:ext>
                </a:extLst>
              </p:cNvPr>
              <p:cNvSpPr/>
              <p:nvPr/>
            </p:nvSpPr>
            <p:spPr>
              <a:xfrm>
                <a:off x="3482814" y="1981606"/>
                <a:ext cx="2155985" cy="846931"/>
              </a:xfrm>
              <a:prstGeom prst="wedgeRectCallout">
                <a:avLst>
                  <a:gd name="adj1" fmla="val -46226"/>
                  <a:gd name="adj2" fmla="val 78549"/>
                </a:avLst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xmlns="" id="{47DF30E2-F248-4A49-BB77-A28E0E3E3D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20915" y="2050458"/>
                <a:ext cx="2058042" cy="709225"/>
              </a:xfrm>
              <a:prstGeom prst="rect">
                <a:avLst/>
              </a:prstGeom>
            </p:spPr>
          </p:pic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xmlns="" id="{510EC68E-2DAF-4F7D-BF5E-342EEBCD3F32}"/>
                  </a:ext>
                </a:extLst>
              </p:cNvPr>
              <p:cNvSpPr/>
              <p:nvPr/>
            </p:nvSpPr>
            <p:spPr>
              <a:xfrm>
                <a:off x="3587590" y="2120900"/>
                <a:ext cx="2000892" cy="645133"/>
              </a:xfrm>
              <a:prstGeom prst="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B9763965-71B8-4819-810B-03710D0FBB92}"/>
                </a:ext>
              </a:extLst>
            </p:cNvPr>
            <p:cNvSpPr txBox="1"/>
            <p:nvPr/>
          </p:nvSpPr>
          <p:spPr>
            <a:xfrm>
              <a:off x="5683732" y="2258800"/>
              <a:ext cx="5357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: </a:t>
              </a:r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프로세스 중간에 끼어들어서 먼저 실행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B5497BAC-36D0-49DF-AEB5-3BA4B8774FE3}"/>
              </a:ext>
            </a:extLst>
          </p:cNvPr>
          <p:cNvGrpSpPr/>
          <p:nvPr/>
        </p:nvGrpSpPr>
        <p:grpSpPr>
          <a:xfrm>
            <a:off x="1266826" y="3897285"/>
            <a:ext cx="1409700" cy="1925236"/>
            <a:chOff x="1266826" y="4676225"/>
            <a:chExt cx="1409700" cy="192523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58E3990E-2105-4E8C-AF85-7F4373F9FB9A}"/>
                </a:ext>
              </a:extLst>
            </p:cNvPr>
            <p:cNvSpPr/>
            <p:nvPr/>
          </p:nvSpPr>
          <p:spPr>
            <a:xfrm>
              <a:off x="1266826" y="4930141"/>
              <a:ext cx="1409700" cy="16713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AEA947A0-2847-414D-9313-9948148E4DB0}"/>
                </a:ext>
              </a:extLst>
            </p:cNvPr>
            <p:cNvSpPr/>
            <p:nvPr/>
          </p:nvSpPr>
          <p:spPr>
            <a:xfrm>
              <a:off x="1588397" y="4676225"/>
              <a:ext cx="76655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/>
                <a:t>Resource</a:t>
              </a:r>
              <a:endParaRPr lang="ko-KR" altLang="en-US" sz="1050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4275FA70-FE38-4A83-B090-7A0D472BA182}"/>
              </a:ext>
            </a:extLst>
          </p:cNvPr>
          <p:cNvGrpSpPr/>
          <p:nvPr/>
        </p:nvGrpSpPr>
        <p:grpSpPr>
          <a:xfrm>
            <a:off x="5348840" y="3897284"/>
            <a:ext cx="1494320" cy="1925237"/>
            <a:chOff x="1224516" y="4676224"/>
            <a:chExt cx="1494320" cy="1925237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72969663-5D53-4F80-9A86-051D631C8E75}"/>
                </a:ext>
              </a:extLst>
            </p:cNvPr>
            <p:cNvSpPr/>
            <p:nvPr/>
          </p:nvSpPr>
          <p:spPr>
            <a:xfrm>
              <a:off x="1266826" y="4930141"/>
              <a:ext cx="1409700" cy="16713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0493D007-DF12-4FDA-9E53-B7247DB7566D}"/>
                </a:ext>
              </a:extLst>
            </p:cNvPr>
            <p:cNvSpPr/>
            <p:nvPr/>
          </p:nvSpPr>
          <p:spPr>
            <a:xfrm>
              <a:off x="1224516" y="4676224"/>
              <a:ext cx="149432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/>
                <a:t>PreemptiveResource</a:t>
              </a:r>
              <a:endParaRPr lang="ko-KR" altLang="en-US" sz="1050" b="1" dirty="0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2D9AFDD9-9FE4-4577-978E-31DC7BA4D881}"/>
              </a:ext>
            </a:extLst>
          </p:cNvPr>
          <p:cNvSpPr/>
          <p:nvPr/>
        </p:nvSpPr>
        <p:spPr>
          <a:xfrm>
            <a:off x="1339215" y="4220451"/>
            <a:ext cx="1264920" cy="41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Request #1</a:t>
            </a:r>
            <a:endParaRPr lang="ko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D97F009B-42FF-4343-A53A-E8E3757D8FD5}"/>
              </a:ext>
            </a:extLst>
          </p:cNvPr>
          <p:cNvSpPr/>
          <p:nvPr/>
        </p:nvSpPr>
        <p:spPr>
          <a:xfrm>
            <a:off x="1329690" y="4701637"/>
            <a:ext cx="1264920" cy="41193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Request #2</a:t>
            </a:r>
            <a:endParaRPr lang="ko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7B270BF-B7A8-4A9D-90D1-2510CFA456B5}"/>
              </a:ext>
            </a:extLst>
          </p:cNvPr>
          <p:cNvSpPr/>
          <p:nvPr/>
        </p:nvSpPr>
        <p:spPr>
          <a:xfrm>
            <a:off x="1339215" y="5182823"/>
            <a:ext cx="1264920" cy="41193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Request #3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5D668E2-2439-4DAE-B305-278BF973EA6C}"/>
              </a:ext>
            </a:extLst>
          </p:cNvPr>
          <p:cNvSpPr txBox="1"/>
          <p:nvPr/>
        </p:nvSpPr>
        <p:spPr>
          <a:xfrm>
            <a:off x="2739390" y="4692161"/>
            <a:ext cx="23221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기존의</a:t>
            </a:r>
            <a:r>
              <a:rPr lang="en-US" altLang="ko-KR" sz="11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Resource</a:t>
            </a:r>
            <a:r>
              <a:rPr lang="ko-KR" altLang="en-US" sz="11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는 </a:t>
            </a:r>
            <a:endParaRPr lang="en-US" altLang="ko-KR" sz="11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11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Request</a:t>
            </a:r>
            <a:r>
              <a:rPr lang="ko-KR" altLang="en-US" sz="11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를 순서대로 처리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1576B504-0E16-444A-B875-A67514E60734}"/>
              </a:ext>
            </a:extLst>
          </p:cNvPr>
          <p:cNvSpPr/>
          <p:nvPr/>
        </p:nvSpPr>
        <p:spPr>
          <a:xfrm>
            <a:off x="5463540" y="4220451"/>
            <a:ext cx="1264920" cy="41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Priority=</a:t>
            </a:r>
            <a:r>
              <a:rPr lang="en-US" altLang="ko-KR" sz="700" b="1" dirty="0"/>
              <a:t>2</a:t>
            </a:r>
            <a:endParaRPr lang="en-US" altLang="ko-KR" sz="1200" b="1" dirty="0"/>
          </a:p>
          <a:p>
            <a:pPr algn="ctr"/>
            <a:r>
              <a:rPr lang="en-US" altLang="ko-KR" sz="1200" dirty="0"/>
              <a:t>Request #1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9000C4F-4F17-457E-A93B-C1D89FB331EA}"/>
              </a:ext>
            </a:extLst>
          </p:cNvPr>
          <p:cNvSpPr/>
          <p:nvPr/>
        </p:nvSpPr>
        <p:spPr>
          <a:xfrm>
            <a:off x="5454015" y="4701637"/>
            <a:ext cx="1264920" cy="41193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Priority=</a:t>
            </a:r>
            <a:r>
              <a:rPr lang="en-US" altLang="ko-KR" sz="800" b="1" dirty="0"/>
              <a:t>2</a:t>
            </a:r>
            <a:endParaRPr lang="en-US" altLang="ko-KR" sz="1200" b="1" dirty="0"/>
          </a:p>
          <a:p>
            <a:pPr algn="ctr"/>
            <a:r>
              <a:rPr lang="en-US" altLang="ko-KR" sz="1200" dirty="0"/>
              <a:t>Request #2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991DDAD0-CDFE-452D-A077-1F4CD112BAE3}"/>
              </a:ext>
            </a:extLst>
          </p:cNvPr>
          <p:cNvSpPr/>
          <p:nvPr/>
        </p:nvSpPr>
        <p:spPr>
          <a:xfrm>
            <a:off x="7002780" y="4209747"/>
            <a:ext cx="1264920" cy="41193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Priority=</a:t>
            </a:r>
            <a:r>
              <a:rPr lang="en-US" altLang="ko-KR" sz="800" b="1" dirty="0"/>
              <a:t>1</a:t>
            </a:r>
            <a:endParaRPr lang="en-US" altLang="ko-KR" sz="1200" b="1" dirty="0"/>
          </a:p>
          <a:p>
            <a:pPr algn="ctr"/>
            <a:r>
              <a:rPr lang="en-US" altLang="ko-KR" sz="1200" dirty="0"/>
              <a:t>Request #3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A0C18C5-2881-49BC-BDA0-6344F6EB47FE}"/>
              </a:ext>
            </a:extLst>
          </p:cNvPr>
          <p:cNvSpPr txBox="1"/>
          <p:nvPr/>
        </p:nvSpPr>
        <p:spPr>
          <a:xfrm>
            <a:off x="6863714" y="4701637"/>
            <a:ext cx="3286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Preemptive Resource</a:t>
            </a:r>
            <a:r>
              <a:rPr lang="ko-KR" altLang="en-US" sz="11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는</a:t>
            </a:r>
            <a:endParaRPr lang="en-US" altLang="ko-KR" sz="11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1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우선순위에 따라 기존의 자원을 쫓아내고</a:t>
            </a:r>
            <a:r>
              <a:rPr lang="en-US" altLang="ko-KR" sz="11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(interrupt),</a:t>
            </a:r>
          </a:p>
          <a:p>
            <a:r>
              <a:rPr lang="en-US" altLang="ko-KR" sz="11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Resource</a:t>
            </a:r>
            <a:r>
              <a:rPr lang="ko-KR" altLang="en-US" sz="11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를 점유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7886D4E-D9DE-4FCB-B3D3-4156EA5AD965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 smtClean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Covers</a:t>
            </a:r>
            <a:endParaRPr lang="ko-KR" altLang="en-US" sz="3600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  <a:ea typeface="a시월구일3" panose="02020600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344150" y="6367312"/>
            <a:ext cx="211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Machine Shop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16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0.00078 0.07014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3495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7.40741E-7 L 1.25E-6 0.07014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95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11022E-16 L -0.12617 0.00162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4" grpId="1" uiExpand="1" animBg="1"/>
      <p:bldP spid="5" grpId="0" uiExpand="1"/>
      <p:bldP spid="24" grpId="0" animBg="1"/>
      <p:bldP spid="25" grpId="0" animBg="1"/>
      <p:bldP spid="26" grpId="0" animBg="1"/>
      <p:bldP spid="27" grpId="0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452746" y="1334942"/>
            <a:ext cx="913252" cy="1179916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8486899" y="2374505"/>
            <a:ext cx="240142" cy="2517301"/>
            <a:chOff x="7449149" y="1900214"/>
            <a:chExt cx="240142" cy="2517301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0809" y="1900214"/>
              <a:ext cx="238482" cy="519550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9149" y="2894797"/>
              <a:ext cx="238482" cy="519550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9149" y="3897965"/>
              <a:ext cx="238482" cy="519550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8D97D89-E00F-49A4-9FB5-0FCE603CA36D}"/>
              </a:ext>
            </a:extLst>
          </p:cNvPr>
          <p:cNvSpPr/>
          <p:nvPr/>
        </p:nvSpPr>
        <p:spPr>
          <a:xfrm>
            <a:off x="2300970" y="2248593"/>
            <a:ext cx="1760220" cy="3002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5B7A565-CAC5-43EC-A8F7-D4551213D3E6}"/>
              </a:ext>
            </a:extLst>
          </p:cNvPr>
          <p:cNvSpPr/>
          <p:nvPr/>
        </p:nvSpPr>
        <p:spPr>
          <a:xfrm>
            <a:off x="2378171" y="2312451"/>
            <a:ext cx="1605818" cy="60737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Priority=2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부업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4074A84-7BE6-456D-820C-394722411544}"/>
              </a:ext>
            </a:extLst>
          </p:cNvPr>
          <p:cNvSpPr txBox="1"/>
          <p:nvPr/>
        </p:nvSpPr>
        <p:spPr>
          <a:xfrm>
            <a:off x="2468610" y="1820303"/>
            <a:ext cx="142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수리공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7455227" y="2476184"/>
            <a:ext cx="877749" cy="2350497"/>
            <a:chOff x="5448300" y="1859280"/>
            <a:chExt cx="1051560" cy="23504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71CAD89A-C036-44C3-B9C9-384F2483E597}"/>
                </a:ext>
              </a:extLst>
            </p:cNvPr>
            <p:cNvSpPr txBox="1"/>
            <p:nvPr/>
          </p:nvSpPr>
          <p:spPr>
            <a:xfrm>
              <a:off x="5448300" y="1859280"/>
              <a:ext cx="10515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기계 </a:t>
              </a:r>
              <a:r>
                <a:rPr lang="en-US" altLang="ko-KR" sz="1400" b="1" dirty="0"/>
                <a:t>#1</a:t>
              </a:r>
              <a:endParaRPr lang="ko-KR" altLang="en-US" sz="14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0DD1742C-049B-491A-9B37-FA60B3CE5D05}"/>
                </a:ext>
              </a:extLst>
            </p:cNvPr>
            <p:cNvSpPr txBox="1"/>
            <p:nvPr/>
          </p:nvSpPr>
          <p:spPr>
            <a:xfrm>
              <a:off x="5448300" y="2883360"/>
              <a:ext cx="10515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기계 </a:t>
              </a:r>
              <a:r>
                <a:rPr lang="en-US" altLang="ko-KR" sz="1400" b="1" dirty="0"/>
                <a:t>#2</a:t>
              </a:r>
              <a:endParaRPr lang="ko-KR" altLang="en-US" sz="14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CF56692D-EAEB-4CD4-B1AE-4A78E47061CE}"/>
                </a:ext>
              </a:extLst>
            </p:cNvPr>
            <p:cNvSpPr txBox="1"/>
            <p:nvPr/>
          </p:nvSpPr>
          <p:spPr>
            <a:xfrm>
              <a:off x="5448300" y="3902000"/>
              <a:ext cx="10515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기계 </a:t>
              </a:r>
              <a:r>
                <a:rPr lang="en-US" altLang="ko-KR" sz="1400" b="1" dirty="0"/>
                <a:t>#3</a:t>
              </a:r>
              <a:endParaRPr lang="ko-KR" altLang="en-US" sz="1400" b="1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173C698-7073-49B8-A2DE-61FA9F4A4175}"/>
              </a:ext>
            </a:extLst>
          </p:cNvPr>
          <p:cNvSpPr txBox="1"/>
          <p:nvPr/>
        </p:nvSpPr>
        <p:spPr>
          <a:xfrm>
            <a:off x="6486880" y="4838518"/>
            <a:ext cx="1051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.</a:t>
            </a:r>
          </a:p>
          <a:p>
            <a:pPr algn="ctr"/>
            <a:r>
              <a:rPr lang="en-US" altLang="ko-KR" sz="2800" b="1" dirty="0"/>
              <a:t>.</a:t>
            </a:r>
          </a:p>
          <a:p>
            <a:pPr algn="ctr"/>
            <a:r>
              <a:rPr lang="en-US" altLang="ko-KR" sz="2800" b="1" dirty="0"/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E6286DC0-D6E4-4E9C-B8A8-135C0AA173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98302" y="1472459"/>
            <a:ext cx="790496" cy="790496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6582378" y="2150538"/>
            <a:ext cx="860564" cy="2893448"/>
            <a:chOff x="7841538" y="1623500"/>
            <a:chExt cx="860564" cy="2893448"/>
          </a:xfrm>
        </p:grpSpPr>
        <p:pic>
          <p:nvPicPr>
            <p:cNvPr id="14" name="Picture 2" descr="automatic machine, bottle machine, factory machine, food factory, packing machine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1538" y="2637744"/>
              <a:ext cx="860564" cy="860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automatic machine, bottle machine, factory machine, food factory, packing machine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1538" y="1623500"/>
              <a:ext cx="860564" cy="860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automatic machine, bottle machine, factory machine, food factory, packing machine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1538" y="3656384"/>
              <a:ext cx="860564" cy="860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그룹 25"/>
          <p:cNvGrpSpPr/>
          <p:nvPr/>
        </p:nvGrpSpPr>
        <p:grpSpPr>
          <a:xfrm rot="5400000">
            <a:off x="5978285" y="2421845"/>
            <a:ext cx="442533" cy="416453"/>
            <a:chOff x="4445760" y="1953300"/>
            <a:chExt cx="757700" cy="713046"/>
          </a:xfrm>
        </p:grpSpPr>
        <p:grpSp>
          <p:nvGrpSpPr>
            <p:cNvPr id="19" name="그룹 18"/>
            <p:cNvGrpSpPr/>
            <p:nvPr/>
          </p:nvGrpSpPr>
          <p:grpSpPr>
            <a:xfrm rot="14892895">
              <a:off x="4468087" y="1930973"/>
              <a:ext cx="713046" cy="757700"/>
              <a:chOff x="4525127" y="1386000"/>
              <a:chExt cx="884146" cy="939515"/>
            </a:xfrm>
          </p:grpSpPr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25127" y="1393861"/>
                <a:ext cx="882219" cy="931654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 rotWithShape="1">
              <a:blip r:embed="rId6"/>
              <a:srcRect r="50611"/>
              <a:stretch/>
            </p:blipFill>
            <p:spPr>
              <a:xfrm rot="10800000">
                <a:off x="4973551" y="1386000"/>
                <a:ext cx="435722" cy="931654"/>
              </a:xfrm>
              <a:prstGeom prst="rect">
                <a:avLst/>
              </a:prstGeom>
            </p:spPr>
          </p:pic>
        </p:grpSp>
        <p:sp>
          <p:nvSpPr>
            <p:cNvPr id="25" name="타원 24"/>
            <p:cNvSpPr/>
            <p:nvPr/>
          </p:nvSpPr>
          <p:spPr>
            <a:xfrm>
              <a:off x="4627343" y="2117872"/>
              <a:ext cx="389585" cy="3895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5976625" y="3443451"/>
            <a:ext cx="442533" cy="416453"/>
            <a:chOff x="4445760" y="1953300"/>
            <a:chExt cx="757700" cy="713046"/>
          </a:xfrm>
        </p:grpSpPr>
        <p:grpSp>
          <p:nvGrpSpPr>
            <p:cNvPr id="29" name="그룹 28"/>
            <p:cNvGrpSpPr/>
            <p:nvPr/>
          </p:nvGrpSpPr>
          <p:grpSpPr>
            <a:xfrm rot="14892895">
              <a:off x="4468087" y="1930973"/>
              <a:ext cx="713046" cy="757700"/>
              <a:chOff x="4525127" y="1386000"/>
              <a:chExt cx="884146" cy="939515"/>
            </a:xfrm>
          </p:grpSpPr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25127" y="1393861"/>
                <a:ext cx="882219" cy="931654"/>
              </a:xfrm>
              <a:prstGeom prst="rect">
                <a:avLst/>
              </a:prstGeom>
            </p:spPr>
          </p:pic>
          <p:pic>
            <p:nvPicPr>
              <p:cNvPr id="32" name="그림 31"/>
              <p:cNvPicPr>
                <a:picLocks noChangeAspect="1"/>
              </p:cNvPicPr>
              <p:nvPr/>
            </p:nvPicPr>
            <p:blipFill rotWithShape="1">
              <a:blip r:embed="rId6"/>
              <a:srcRect r="50611"/>
              <a:stretch/>
            </p:blipFill>
            <p:spPr>
              <a:xfrm rot="10800000">
                <a:off x="4973551" y="1386000"/>
                <a:ext cx="435722" cy="931654"/>
              </a:xfrm>
              <a:prstGeom prst="rect">
                <a:avLst/>
              </a:prstGeom>
            </p:spPr>
          </p:pic>
        </p:grpSp>
        <p:sp>
          <p:nvSpPr>
            <p:cNvPr id="30" name="타원 29"/>
            <p:cNvSpPr/>
            <p:nvPr/>
          </p:nvSpPr>
          <p:spPr>
            <a:xfrm>
              <a:off x="4627343" y="2117872"/>
              <a:ext cx="389585" cy="3895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 rot="5400000">
            <a:off x="5974965" y="4464565"/>
            <a:ext cx="442533" cy="416453"/>
            <a:chOff x="4445760" y="1953300"/>
            <a:chExt cx="757700" cy="713046"/>
          </a:xfrm>
        </p:grpSpPr>
        <p:grpSp>
          <p:nvGrpSpPr>
            <p:cNvPr id="34" name="그룹 33"/>
            <p:cNvGrpSpPr/>
            <p:nvPr/>
          </p:nvGrpSpPr>
          <p:grpSpPr>
            <a:xfrm rot="14892895">
              <a:off x="4468087" y="1930973"/>
              <a:ext cx="713046" cy="757700"/>
              <a:chOff x="4525127" y="1386000"/>
              <a:chExt cx="884146" cy="939515"/>
            </a:xfrm>
          </p:grpSpPr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25127" y="1393861"/>
                <a:ext cx="882219" cy="931654"/>
              </a:xfrm>
              <a:prstGeom prst="rect">
                <a:avLst/>
              </a:prstGeom>
            </p:spPr>
          </p:pic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6"/>
              <a:srcRect r="50611"/>
              <a:stretch/>
            </p:blipFill>
            <p:spPr>
              <a:xfrm rot="10800000">
                <a:off x="4973551" y="1386000"/>
                <a:ext cx="435722" cy="931654"/>
              </a:xfrm>
              <a:prstGeom prst="rect">
                <a:avLst/>
              </a:prstGeom>
            </p:spPr>
          </p:pic>
        </p:grpSp>
        <p:sp>
          <p:nvSpPr>
            <p:cNvPr id="35" name="타원 34"/>
            <p:cNvSpPr/>
            <p:nvPr/>
          </p:nvSpPr>
          <p:spPr>
            <a:xfrm>
              <a:off x="4627343" y="2117872"/>
              <a:ext cx="389585" cy="3895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8487729" y="2374352"/>
            <a:ext cx="240142" cy="2517301"/>
            <a:chOff x="7449149" y="1900214"/>
            <a:chExt cx="240142" cy="2517301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0809" y="1900214"/>
              <a:ext cx="238482" cy="519550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9149" y="2894797"/>
              <a:ext cx="238482" cy="519550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9149" y="3897965"/>
              <a:ext cx="238482" cy="519550"/>
            </a:xfrm>
            <a:prstGeom prst="rect">
              <a:avLst/>
            </a:prstGeom>
          </p:spPr>
        </p:pic>
      </p:grpSp>
      <p:grpSp>
        <p:nvGrpSpPr>
          <p:cNvPr id="38" name="그룹 37"/>
          <p:cNvGrpSpPr/>
          <p:nvPr/>
        </p:nvGrpSpPr>
        <p:grpSpPr>
          <a:xfrm>
            <a:off x="8761723" y="2374352"/>
            <a:ext cx="240142" cy="2517301"/>
            <a:chOff x="7723143" y="1900214"/>
            <a:chExt cx="240142" cy="2517301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24803" y="1900214"/>
              <a:ext cx="238482" cy="519550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23143" y="2894797"/>
              <a:ext cx="238482" cy="519550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23143" y="3897965"/>
              <a:ext cx="238482" cy="519550"/>
            </a:xfrm>
            <a:prstGeom prst="rect">
              <a:avLst/>
            </a:prstGeom>
          </p:spPr>
        </p:pic>
      </p:grpSp>
      <p:grpSp>
        <p:nvGrpSpPr>
          <p:cNvPr id="46" name="그룹 45"/>
          <p:cNvGrpSpPr/>
          <p:nvPr/>
        </p:nvGrpSpPr>
        <p:grpSpPr>
          <a:xfrm>
            <a:off x="8191072" y="2090217"/>
            <a:ext cx="5153808" cy="919522"/>
            <a:chOff x="7152492" y="1740258"/>
            <a:chExt cx="5153808" cy="919522"/>
          </a:xfrm>
        </p:grpSpPr>
        <p:sp>
          <p:nvSpPr>
            <p:cNvPr id="45" name="직사각형 44"/>
            <p:cNvSpPr/>
            <p:nvPr/>
          </p:nvSpPr>
          <p:spPr>
            <a:xfrm>
              <a:off x="7152492" y="1740258"/>
              <a:ext cx="5153808" cy="9195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8319" y="1913749"/>
              <a:ext cx="238482" cy="519550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22313" y="1913749"/>
              <a:ext cx="238482" cy="519550"/>
            </a:xfrm>
            <a:prstGeom prst="rect">
              <a:avLst/>
            </a:prstGeom>
          </p:spPr>
        </p:pic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930" y="2387887"/>
            <a:ext cx="425588" cy="449436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968805" y="1080937"/>
            <a:ext cx="184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FF0000"/>
                </a:solidFill>
              </a:rPr>
              <a:t>!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B129D6A8-BBBA-4602-A399-E1D37730628B}"/>
              </a:ext>
            </a:extLst>
          </p:cNvPr>
          <p:cNvSpPr/>
          <p:nvPr/>
        </p:nvSpPr>
        <p:spPr>
          <a:xfrm>
            <a:off x="4165710" y="2312451"/>
            <a:ext cx="1605818" cy="60737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Priority=1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기계 </a:t>
            </a:r>
            <a:r>
              <a:rPr lang="en-US" altLang="ko-KR" b="1" dirty="0">
                <a:solidFill>
                  <a:schemeClr val="tx1"/>
                </a:solidFill>
              </a:rPr>
              <a:t>#1</a:t>
            </a:r>
            <a:r>
              <a:rPr lang="ko-KR" altLang="en-US" b="1" dirty="0">
                <a:solidFill>
                  <a:schemeClr val="tx1"/>
                </a:solidFill>
              </a:rPr>
              <a:t> 수리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Sync Icons - Download 46 Free Sync icons her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361" y="2060549"/>
            <a:ext cx="404813" cy="40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E6286DC0-D6E4-4E9C-B8A8-135C0AA173A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966" y="1395769"/>
            <a:ext cx="834042" cy="83404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A7886D4E-D9DE-4FCB-B3D3-4156EA5AD965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 smtClean="0">
                <a:solidFill>
                  <a:schemeClr val="accent1">
                    <a:lumMod val="75000"/>
                  </a:schemeClr>
                </a:solidFill>
                <a:latin typeface="a시월구일3" panose="02020600000000000000" pitchFamily="18" charset="-127"/>
                <a:ea typeface="a시월구일3" panose="02020600000000000000" pitchFamily="18" charset="-127"/>
              </a:rPr>
              <a:t>모의 시뮬레이션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  <a:latin typeface="a시월구일3" panose="02020600000000000000" pitchFamily="18" charset="-127"/>
              <a:ea typeface="a시월구일3" panose="02020600000000000000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344150" y="6367312"/>
            <a:ext cx="211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Machine Shop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13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" presetClass="exit" presetSubtype="2" repeatCount="indefinite" accel="87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7 L 0.0224 -0.0009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" y="-4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repeatCount="indefinite" accel="50000" decel="5000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88 3.7037E-7 L 4.16667E-7 3.7037E-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4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mph" presetSubtype="0" repeatCount="indefinite" autoRev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48148E-6 L -0.14635 -1.48148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18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2.5E-6 0.10972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22222E-6 L 0.10456 -0.05602 C 0.10859 -0.05671 0.11263 -0.05648 0.11667 -0.05787 C 0.1207 -0.05926 0.12461 -0.06273 0.12865 -0.06435 C 0.13112 -0.06528 0.13359 -0.06551 0.13607 -0.06597 C 0.14531 -0.07268 0.14089 -0.07153 0.15638 -0.05949 C 0.16263 -0.05463 0.17044 -0.0412 0.175 -0.03472 C 0.17643 -0.03241 0.17787 -0.02963 0.17956 -0.02801 C 0.19271 -0.01643 0.18672 -0.02037 0.19714 -0.01504 C 0.19805 -0.01319 0.19909 -0.0118 0.2 -0.00995 C 0.20065 -0.00856 0.20091 -0.00625 0.20182 -0.00509 C 0.20326 -0.00301 0.20482 -0.00347 0.20651 -0.00347 " pathEditMode="relative" rAng="0" ptsTypes="AAAAAAAAAAAA">
                                      <p:cBhvr>
                                        <p:cTn id="5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6" y="-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10972 L 2.5E-6 -1.48148E-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2.5E-6 0.00023 C -0.00117 -0.01088 -0.00143 -0.02639 -0.0056 -0.03634 C -0.00625 -0.03796 -0.00742 -0.03866 -0.00847 -0.03958 C -0.00899 -0.04143 -0.00951 -0.04329 -0.01029 -0.04467 C -0.01354 -0.05046 -0.02136 -0.05625 -0.02409 -0.05949 C -0.02526 -0.06065 -0.02578 -0.06319 -0.02696 -0.06435 C -0.03242 -0.0706 -0.03008 -0.06551 -0.03438 -0.06944 C -0.03529 -0.07037 -0.03607 -0.07199 -0.03711 -0.07268 C -0.0392 -0.07407 -0.04141 -0.075 -0.04362 -0.07592 C -0.04479 -0.07662 -0.04597 -0.07754 -0.04727 -0.07754 C -0.05534 -0.07847 -0.06328 -0.0787 -0.07136 -0.07916 L -0.10847 -0.0743 C -0.11185 -0.07384 -0.12058 -0.07176 -0.12422 -0.07106 C -0.12539 -0.0706 -0.1267 -0.07014 -0.12787 -0.06944 C -0.13438 -0.06504 -0.12891 -0.06759 -0.13438 -0.06273 C -0.13516 -0.06204 -0.1362 -0.06157 -0.13711 -0.06111 C -0.13776 -0.05949 -0.13815 -0.05741 -0.13893 -0.05625 C -0.13959 -0.05532 -0.14518 -0.05301 -0.14545 -0.05278 C -0.14636 -0.05116 -0.14714 -0.0493 -0.14818 -0.04791 C -0.15052 -0.04537 -0.15313 -0.04352 -0.1556 -0.04143 C -0.16107 -0.03657 -0.15808 -0.03889 -0.16485 -0.03472 C -0.16589 -0.03356 -0.1668 -0.03241 -0.16771 -0.03148 C -0.16927 -0.02986 -0.17084 -0.02824 -0.17227 -0.02639 C -0.17357 -0.025 -0.17461 -0.02268 -0.17604 -0.02153 C -0.17813 -0.01991 -0.18034 -0.01921 -0.18255 -0.01829 C -0.18555 -0.0169 -0.1918 -0.01504 -0.1918 -0.01481 C -0.19336 -0.01319 -0.19479 -0.01134 -0.19636 -0.00995 C -0.19753 -0.00903 -0.19896 -0.00926 -0.20013 -0.00833 C -0.2017 -0.00717 -0.20313 -0.00509 -0.20469 -0.00347 C -0.20534 -0.00278 -0.20599 -0.00231 -0.20651 -0.00185 " pathEditMode="relative" rAng="0" ptsTypes="AAAAAAAAAAAAAAAAAAAAAAAAAAAAAAA">
                                      <p:cBhvr>
                                        <p:cTn id="8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26" y="-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4" grpId="0"/>
      <p:bldP spid="54" grpId="1"/>
      <p:bldP spid="3" grpId="0" animBg="1"/>
      <p:bldP spid="3" grpId="1" animBg="1"/>
      <p:bldP spid="3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7065E61-3B40-4FBE-9BDD-D461B980A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"/>
          <a:stretch/>
        </p:blipFill>
        <p:spPr>
          <a:xfrm>
            <a:off x="351790" y="369332"/>
            <a:ext cx="3242637" cy="2601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E38EB0A-2ECA-43A7-A6B1-7EC084AA759E}"/>
              </a:ext>
            </a:extLst>
          </p:cNvPr>
          <p:cNvSpPr txBox="1"/>
          <p:nvPr/>
        </p:nvSpPr>
        <p:spPr>
          <a:xfrm>
            <a:off x="1329243" y="1995350"/>
            <a:ext cx="5676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2060"/>
                </a:solidFill>
              </a:rPr>
              <a:t>정규분포를 기준으로 평균 </a:t>
            </a:r>
            <a:r>
              <a:rPr lang="en-US" altLang="ko-KR" sz="1000" b="1" dirty="0">
                <a:solidFill>
                  <a:srgbClr val="002060"/>
                </a:solidFill>
              </a:rPr>
              <a:t>10</a:t>
            </a:r>
            <a:r>
              <a:rPr lang="ko-KR" altLang="en-US" sz="1000" b="1" dirty="0">
                <a:solidFill>
                  <a:srgbClr val="002060"/>
                </a:solidFill>
              </a:rPr>
              <a:t>분 내외로 부품 제작에 필요한 작업시간을 무작위로 결정</a:t>
            </a:r>
          </a:p>
        </p:txBody>
      </p:sp>
      <p:pic>
        <p:nvPicPr>
          <p:cNvPr id="1026" name="Picture 2" descr="https://t1.daumcdn.net/cfile/tistory/2650E53557D24FB621">
            <a:extLst>
              <a:ext uri="{FF2B5EF4-FFF2-40B4-BE49-F238E27FC236}">
                <a16:creationId xmlns:a16="http://schemas.microsoft.com/office/drawing/2014/main" xmlns="" id="{900C774D-257B-45EA-A432-EF7FBFED4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90" y="3722411"/>
            <a:ext cx="3013541" cy="218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E16B20CC-3BEC-4993-A330-B9A4A43A5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188" y="4814820"/>
            <a:ext cx="3896808" cy="9454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14117CB-0D27-4D72-B667-0C34373903C3}"/>
              </a:ext>
            </a:extLst>
          </p:cNvPr>
          <p:cNvSpPr txBox="1"/>
          <p:nvPr/>
        </p:nvSpPr>
        <p:spPr>
          <a:xfrm>
            <a:off x="1329243" y="2500279"/>
            <a:ext cx="8394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2060"/>
                </a:solidFill>
              </a:rPr>
              <a:t>지수분포를 기준으로 평균 </a:t>
            </a:r>
            <a:r>
              <a:rPr lang="en-US" altLang="ko-KR" sz="1000" b="1" dirty="0">
                <a:solidFill>
                  <a:srgbClr val="002060"/>
                </a:solidFill>
              </a:rPr>
              <a:t>300</a:t>
            </a:r>
            <a:r>
              <a:rPr lang="ko-KR" altLang="en-US" sz="1000" b="1" dirty="0">
                <a:solidFill>
                  <a:srgbClr val="002060"/>
                </a:solidFill>
              </a:rPr>
              <a:t>분당 </a:t>
            </a:r>
            <a:r>
              <a:rPr lang="en-US" altLang="ko-KR" sz="1000" b="1" dirty="0">
                <a:solidFill>
                  <a:srgbClr val="002060"/>
                </a:solidFill>
              </a:rPr>
              <a:t>1</a:t>
            </a:r>
            <a:r>
              <a:rPr lang="ko-KR" altLang="en-US" sz="1000" b="1" dirty="0">
                <a:solidFill>
                  <a:srgbClr val="002060"/>
                </a:solidFill>
              </a:rPr>
              <a:t>건의 고장이 나는 것을 가정하여 무작위로 다음 고장 전까지 가동하는 시간을 무작위로 결정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12C55C7-AEE2-41CE-8DF9-9BA6168113D2}"/>
              </a:ext>
            </a:extLst>
          </p:cNvPr>
          <p:cNvSpPr txBox="1"/>
          <p:nvPr/>
        </p:nvSpPr>
        <p:spPr>
          <a:xfrm>
            <a:off x="3125397" y="1251051"/>
            <a:ext cx="56768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기계가 고장이 날 평균적인 확률 </a:t>
            </a:r>
            <a:r>
              <a:rPr lang="en-US" altLang="ko-KR" sz="600" dirty="0"/>
              <a:t>(1/300)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5542916-4A96-4E8D-A171-FA9A8429CA4F}"/>
              </a:ext>
            </a:extLst>
          </p:cNvPr>
          <p:cNvSpPr txBox="1"/>
          <p:nvPr/>
        </p:nvSpPr>
        <p:spPr>
          <a:xfrm>
            <a:off x="2616711" y="1047864"/>
            <a:ext cx="56768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95</a:t>
            </a:r>
            <a:r>
              <a:rPr lang="ko-KR" altLang="en-US" sz="600" dirty="0"/>
              <a:t>퍼센트의 확률분포를 가짐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2EA631D-9CAF-4B36-B63C-221A2AF57E9E}"/>
              </a:ext>
            </a:extLst>
          </p:cNvPr>
          <p:cNvSpPr txBox="1"/>
          <p:nvPr/>
        </p:nvSpPr>
        <p:spPr>
          <a:xfrm>
            <a:off x="2999769" y="1465056"/>
            <a:ext cx="56768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/>
              <a:t>수리공의 부업에 걸리는 시간</a:t>
            </a:r>
            <a:endParaRPr lang="ko-KR" altLang="en-US" sz="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7C31465-5A35-4421-8157-7E3BC80E7611}"/>
              </a:ext>
            </a:extLst>
          </p:cNvPr>
          <p:cNvSpPr txBox="1"/>
          <p:nvPr/>
        </p:nvSpPr>
        <p:spPr>
          <a:xfrm>
            <a:off x="3529584" y="1372723"/>
            <a:ext cx="56768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수리공이 기계를 고치는데 걸리는 시간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7886D4E-D9DE-4FCB-B3D3-4156EA5AD965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a시월구일3" panose="02020600000000000000" pitchFamily="18" charset="-127"/>
                <a:ea typeface="a시월구일3" panose="02020600000000000000" pitchFamily="18" charset="-127"/>
              </a:rPr>
              <a:t>코드 설명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44150" y="6367312"/>
            <a:ext cx="211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Machine Shop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4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27C1458E-9C40-47C3-857F-E39ABFC26C1E}"/>
              </a:ext>
            </a:extLst>
          </p:cNvPr>
          <p:cNvGrpSpPr/>
          <p:nvPr/>
        </p:nvGrpSpPr>
        <p:grpSpPr>
          <a:xfrm>
            <a:off x="320735" y="143552"/>
            <a:ext cx="3655780" cy="6019800"/>
            <a:chOff x="2258453" y="-3162300"/>
            <a:chExt cx="6657915" cy="109632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600CB610-7B11-4288-9591-8D8901944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8453" y="-3162300"/>
              <a:ext cx="6608294" cy="68580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95582046-1E07-41A3-82EB-F05B4E6E3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7503" y="3695700"/>
              <a:ext cx="6638865" cy="410527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E5549E2-14CD-410B-87CC-B9F60EE5484A}"/>
              </a:ext>
            </a:extLst>
          </p:cNvPr>
          <p:cNvSpPr txBox="1"/>
          <p:nvPr/>
        </p:nvSpPr>
        <p:spPr>
          <a:xfrm>
            <a:off x="6561091" y="1530707"/>
            <a:ext cx="5676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</a:rPr>
              <a:t>self: </a:t>
            </a:r>
            <a:r>
              <a:rPr lang="ko-KR" altLang="en-US" sz="1000" b="1" dirty="0">
                <a:solidFill>
                  <a:schemeClr val="accent1">
                    <a:lumMod val="75000"/>
                  </a:schemeClr>
                </a:solidFill>
              </a:rPr>
              <a:t>메소드를 부르는 객체가 해당 클래스의 인스턴스인지 확인해주기 위한 장치 </a:t>
            </a:r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000" b="1" dirty="0">
                <a:solidFill>
                  <a:schemeClr val="accent1">
                    <a:lumMod val="75000"/>
                  </a:schemeClr>
                </a:solidFill>
              </a:rPr>
              <a:t>본인을 지칭</a:t>
            </a:r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E0B9B22-BBCC-4153-A645-13C65F5F11E2}"/>
              </a:ext>
            </a:extLst>
          </p:cNvPr>
          <p:cNvSpPr txBox="1"/>
          <p:nvPr/>
        </p:nvSpPr>
        <p:spPr>
          <a:xfrm>
            <a:off x="6561092" y="1259146"/>
            <a:ext cx="5676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</a:rPr>
              <a:t>__</a:t>
            </a:r>
            <a:r>
              <a:rPr lang="en-US" altLang="ko-KR" sz="1000" b="1" dirty="0" err="1">
                <a:solidFill>
                  <a:schemeClr val="accent1">
                    <a:lumMod val="75000"/>
                  </a:schemeClr>
                </a:solidFill>
              </a:rPr>
              <a:t>init</a:t>
            </a:r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</a:rPr>
              <a:t>__: </a:t>
            </a:r>
            <a:r>
              <a:rPr lang="ko-KR" altLang="en-US" sz="1000" b="1" dirty="0">
                <a:solidFill>
                  <a:schemeClr val="accent1">
                    <a:lumMod val="75000"/>
                  </a:schemeClr>
                </a:solidFill>
              </a:rPr>
              <a:t>인스턴스를 생성할 때</a:t>
            </a:r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000" b="1" dirty="0">
                <a:solidFill>
                  <a:schemeClr val="accent1">
                    <a:lumMod val="75000"/>
                  </a:schemeClr>
                </a:solidFill>
              </a:rPr>
              <a:t>바로 변수를 지정할 수 있게 도와주는 메소드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F216183-AAD1-42DD-B49E-52E926F401C1}"/>
              </a:ext>
            </a:extLst>
          </p:cNvPr>
          <p:cNvSpPr txBox="1"/>
          <p:nvPr/>
        </p:nvSpPr>
        <p:spPr>
          <a:xfrm>
            <a:off x="1872460" y="2094915"/>
            <a:ext cx="5676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2060"/>
                </a:solidFill>
              </a:rPr>
              <a:t>기계의 가동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62CBCA0-1049-43E0-9E92-6C8EC03330C1}"/>
              </a:ext>
            </a:extLst>
          </p:cNvPr>
          <p:cNvSpPr txBox="1"/>
          <p:nvPr/>
        </p:nvSpPr>
        <p:spPr>
          <a:xfrm>
            <a:off x="1196207" y="2867971"/>
            <a:ext cx="5676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시뮬레이션의 종료 시간이 될 때까지 부품을 계속 만든다</a:t>
            </a:r>
            <a:r>
              <a:rPr lang="en-US" altLang="ko-KR" sz="800" b="1" dirty="0">
                <a:solidFill>
                  <a:srgbClr val="FF0000"/>
                </a:solidFill>
              </a:rPr>
              <a:t>.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2DE421B-B664-402F-9E58-923B00C23BD2}"/>
              </a:ext>
            </a:extLst>
          </p:cNvPr>
          <p:cNvSpPr txBox="1"/>
          <p:nvPr/>
        </p:nvSpPr>
        <p:spPr>
          <a:xfrm>
            <a:off x="1546313" y="3271035"/>
            <a:ext cx="5676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하나의 부품을 만들기까지 걸리는 시간 동안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93B1666-F167-47BB-BE3C-7025640C949C}"/>
              </a:ext>
            </a:extLst>
          </p:cNvPr>
          <p:cNvSpPr txBox="1"/>
          <p:nvPr/>
        </p:nvSpPr>
        <p:spPr>
          <a:xfrm>
            <a:off x="6561090" y="3265810"/>
            <a:ext cx="5676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</a:rPr>
              <a:t>try: </a:t>
            </a:r>
            <a:r>
              <a:rPr lang="ko-KR" altLang="en-US" sz="1000" b="1" dirty="0">
                <a:solidFill>
                  <a:schemeClr val="accent1">
                    <a:lumMod val="75000"/>
                  </a:schemeClr>
                </a:solidFill>
              </a:rPr>
              <a:t>예외의 사건이나 오류가 없으면 계속 진행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FEC6F29-4090-4E57-92DA-42FC354A79BA}"/>
              </a:ext>
            </a:extLst>
          </p:cNvPr>
          <p:cNvSpPr txBox="1"/>
          <p:nvPr/>
        </p:nvSpPr>
        <p:spPr>
          <a:xfrm>
            <a:off x="2275361" y="3565380"/>
            <a:ext cx="56768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시작시간을 설정하고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514C4FA-C7C6-4FE7-983A-946A7895D4DF}"/>
              </a:ext>
            </a:extLst>
          </p:cNvPr>
          <p:cNvSpPr txBox="1"/>
          <p:nvPr/>
        </p:nvSpPr>
        <p:spPr>
          <a:xfrm>
            <a:off x="2767571" y="3660996"/>
            <a:ext cx="56768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부품을 만들기 시작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904B5A0-5F13-4235-B8F3-BF4E51F13D0E}"/>
              </a:ext>
            </a:extLst>
          </p:cNvPr>
          <p:cNvSpPr txBox="1"/>
          <p:nvPr/>
        </p:nvSpPr>
        <p:spPr>
          <a:xfrm>
            <a:off x="3358420" y="3766365"/>
            <a:ext cx="56768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while </a:t>
            </a:r>
            <a:r>
              <a:rPr lang="ko-KR" altLang="en-US" sz="600" dirty="0"/>
              <a:t>문 빠져나가기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3D499FE-1268-45C2-87E6-C5423649FE57}"/>
              </a:ext>
            </a:extLst>
          </p:cNvPr>
          <p:cNvSpPr txBox="1"/>
          <p:nvPr/>
        </p:nvSpPr>
        <p:spPr>
          <a:xfrm>
            <a:off x="2137379" y="3880506"/>
            <a:ext cx="5676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제조 중 </a:t>
            </a:r>
            <a:r>
              <a:rPr lang="en-US" altLang="ko-KR" sz="800" b="1" dirty="0">
                <a:solidFill>
                  <a:srgbClr val="FF0000"/>
                </a:solidFill>
              </a:rPr>
              <a:t>Interrupt(</a:t>
            </a:r>
            <a:r>
              <a:rPr lang="ko-KR" altLang="en-US" sz="800" b="1" dirty="0">
                <a:solidFill>
                  <a:srgbClr val="FF0000"/>
                </a:solidFill>
              </a:rPr>
              <a:t>고장</a:t>
            </a:r>
            <a:r>
              <a:rPr lang="en-US" altLang="ko-KR" sz="800" b="1" dirty="0">
                <a:solidFill>
                  <a:srgbClr val="FF0000"/>
                </a:solidFill>
              </a:rPr>
              <a:t>)</a:t>
            </a:r>
            <a:r>
              <a:rPr lang="ko-KR" altLang="en-US" sz="800" b="1" dirty="0">
                <a:solidFill>
                  <a:srgbClr val="FF0000"/>
                </a:solidFill>
              </a:rPr>
              <a:t>이 발생을 하면 </a:t>
            </a:r>
            <a:r>
              <a:rPr lang="en-US" altLang="ko-KR" sz="800" b="1" dirty="0">
                <a:solidFill>
                  <a:srgbClr val="FF0000"/>
                </a:solidFill>
              </a:rPr>
              <a:t>try</a:t>
            </a:r>
            <a:r>
              <a:rPr lang="ko-KR" altLang="en-US" sz="800" b="1" dirty="0">
                <a:solidFill>
                  <a:srgbClr val="FF0000"/>
                </a:solidFill>
              </a:rPr>
              <a:t>에서 벗어나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CA671F2-D7E3-45DE-9E9A-724AC80F07FD}"/>
              </a:ext>
            </a:extLst>
          </p:cNvPr>
          <p:cNvSpPr txBox="1"/>
          <p:nvPr/>
        </p:nvSpPr>
        <p:spPr>
          <a:xfrm>
            <a:off x="2112348" y="4003574"/>
            <a:ext cx="56768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기계 고장으로 바꾸고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C651329-FF10-41C9-8EAD-897C0A7C9055}"/>
              </a:ext>
            </a:extLst>
          </p:cNvPr>
          <p:cNvSpPr txBox="1"/>
          <p:nvPr/>
        </p:nvSpPr>
        <p:spPr>
          <a:xfrm>
            <a:off x="3751995" y="4101475"/>
            <a:ext cx="56768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하나의 부품을 만드는 데에 남은 시간 </a:t>
            </a:r>
            <a:r>
              <a:rPr lang="en-US" altLang="ko-KR" sz="600" dirty="0"/>
              <a:t>= </a:t>
            </a:r>
            <a:r>
              <a:rPr lang="ko-KR" altLang="en-US" sz="600" dirty="0"/>
              <a:t>전체시간 </a:t>
            </a:r>
            <a:r>
              <a:rPr lang="en-US" altLang="ko-KR" sz="600" dirty="0"/>
              <a:t>- </a:t>
            </a:r>
            <a:r>
              <a:rPr lang="ko-KR" altLang="en-US" sz="600" dirty="0"/>
              <a:t>고장이 나기 전까지의 시간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E79EFD1-F958-40EE-BF7B-9540ABC8A32D}"/>
              </a:ext>
            </a:extLst>
          </p:cNvPr>
          <p:cNvSpPr txBox="1"/>
          <p:nvPr/>
        </p:nvSpPr>
        <p:spPr>
          <a:xfrm>
            <a:off x="3189763" y="4454774"/>
            <a:ext cx="5676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수리공의 작업 우선 순위 </a:t>
            </a:r>
            <a:r>
              <a:rPr lang="en-US" altLang="ko-KR" sz="800" b="1" dirty="0">
                <a:solidFill>
                  <a:srgbClr val="FF0000"/>
                </a:solidFill>
              </a:rPr>
              <a:t>1</a:t>
            </a:r>
            <a:r>
              <a:rPr lang="ko-KR" altLang="en-US" sz="800" b="1" dirty="0">
                <a:solidFill>
                  <a:srgbClr val="FF0000"/>
                </a:solidFill>
              </a:rPr>
              <a:t>순위로 수리를 진행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E8C2EB2-8AE8-4B09-8268-9BCB03F6A24A}"/>
              </a:ext>
            </a:extLst>
          </p:cNvPr>
          <p:cNvSpPr txBox="1"/>
          <p:nvPr/>
        </p:nvSpPr>
        <p:spPr>
          <a:xfrm>
            <a:off x="2275361" y="3427544"/>
            <a:ext cx="5676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부품을 제조한다</a:t>
            </a:r>
            <a:r>
              <a:rPr lang="en-US" altLang="ko-KR" sz="800" b="1" dirty="0">
                <a:solidFill>
                  <a:srgbClr val="FF0000"/>
                </a:solidFill>
              </a:rPr>
              <a:t>.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B2187D3-3B7A-46DD-B89A-DD312B5BBBDD}"/>
              </a:ext>
            </a:extLst>
          </p:cNvPr>
          <p:cNvSpPr txBox="1"/>
          <p:nvPr/>
        </p:nvSpPr>
        <p:spPr>
          <a:xfrm>
            <a:off x="2105096" y="4826452"/>
            <a:ext cx="56768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기계 수리 완료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DEEEA01-C9C9-45D4-9DB5-979867895F71}"/>
              </a:ext>
            </a:extLst>
          </p:cNvPr>
          <p:cNvSpPr txBox="1"/>
          <p:nvPr/>
        </p:nvSpPr>
        <p:spPr>
          <a:xfrm>
            <a:off x="3048709" y="4620790"/>
            <a:ext cx="56768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수리 시간만큼 수리를 진행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B1688AD-49C0-4A1F-B09A-227F6C693406}"/>
              </a:ext>
            </a:extLst>
          </p:cNvPr>
          <p:cNvSpPr txBox="1"/>
          <p:nvPr/>
        </p:nvSpPr>
        <p:spPr>
          <a:xfrm>
            <a:off x="1792060" y="5194163"/>
            <a:ext cx="56768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전체 생산량에 </a:t>
            </a:r>
            <a:r>
              <a:rPr lang="en-US" altLang="ko-KR" sz="600" dirty="0"/>
              <a:t>+1</a:t>
            </a:r>
            <a:endParaRPr lang="ko-KR" altLang="en-US" sz="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B90F976-140F-4B79-95A3-65592D1B5298}"/>
              </a:ext>
            </a:extLst>
          </p:cNvPr>
          <p:cNvSpPr txBox="1"/>
          <p:nvPr/>
        </p:nvSpPr>
        <p:spPr>
          <a:xfrm>
            <a:off x="1559701" y="5287137"/>
            <a:ext cx="5676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2060"/>
                </a:solidFill>
              </a:rPr>
              <a:t>기계를 고장 나게 하자</a:t>
            </a:r>
            <a:r>
              <a:rPr lang="en-US" altLang="ko-KR" sz="1000" b="1" dirty="0">
                <a:solidFill>
                  <a:srgbClr val="002060"/>
                </a:solidFill>
              </a:rPr>
              <a:t>!</a:t>
            </a:r>
            <a:endParaRPr lang="ko-KR" altLang="en-US" sz="1000" b="1" dirty="0">
              <a:solidFill>
                <a:srgbClr val="00206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7E83CA9-48D6-441F-9B50-24B9D884C58F}"/>
              </a:ext>
            </a:extLst>
          </p:cNvPr>
          <p:cNvSpPr txBox="1"/>
          <p:nvPr/>
        </p:nvSpPr>
        <p:spPr>
          <a:xfrm>
            <a:off x="2778920" y="5667764"/>
            <a:ext cx="56768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고장 나기까지 걸리는 시간만큼 진행하다가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3AC89D5-DBE3-4D56-A7DB-3B077BA618EE}"/>
              </a:ext>
            </a:extLst>
          </p:cNvPr>
          <p:cNvSpPr txBox="1"/>
          <p:nvPr/>
        </p:nvSpPr>
        <p:spPr>
          <a:xfrm>
            <a:off x="1723705" y="5760030"/>
            <a:ext cx="56768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기계가 고장이 난 상태가 아니라면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66027D0-06C1-4392-A510-BEA472C56D4C}"/>
              </a:ext>
            </a:extLst>
          </p:cNvPr>
          <p:cNvSpPr txBox="1"/>
          <p:nvPr/>
        </p:nvSpPr>
        <p:spPr>
          <a:xfrm>
            <a:off x="2163381" y="5965370"/>
            <a:ext cx="56768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Interrupt(</a:t>
            </a:r>
            <a:r>
              <a:rPr lang="ko-KR" altLang="en-US" sz="600" dirty="0"/>
              <a:t>고장</a:t>
            </a:r>
            <a:r>
              <a:rPr lang="en-US" altLang="ko-KR" sz="600" dirty="0"/>
              <a:t>)</a:t>
            </a:r>
            <a:r>
              <a:rPr lang="ko-KR" altLang="en-US" sz="600" dirty="0"/>
              <a:t>을 발생시킨다</a:t>
            </a:r>
            <a:r>
              <a:rPr lang="en-US" altLang="ko-KR" sz="600" dirty="0"/>
              <a:t>!</a:t>
            </a:r>
            <a:endParaRPr lang="ko-KR" altLang="en-US" sz="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21EE15B-A694-4A4A-9FD3-07E181F2662D}"/>
              </a:ext>
            </a:extLst>
          </p:cNvPr>
          <p:cNvSpPr txBox="1"/>
          <p:nvPr/>
        </p:nvSpPr>
        <p:spPr>
          <a:xfrm>
            <a:off x="1167618" y="5537906"/>
            <a:ext cx="5676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시뮬레이션의 종료 시간이 될 때까지 계속 고장 나게 한다</a:t>
            </a:r>
            <a:r>
              <a:rPr lang="en-US" altLang="ko-KR" sz="800" b="1" dirty="0">
                <a:solidFill>
                  <a:srgbClr val="FF0000"/>
                </a:solidFill>
              </a:rPr>
              <a:t>...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7886D4E-D9DE-4FCB-B3D3-4156EA5AD965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a시월구일3" panose="02020600000000000000" pitchFamily="18" charset="-127"/>
                <a:ea typeface="a시월구일3" panose="02020600000000000000" pitchFamily="18" charset="-127"/>
              </a:rPr>
              <a:t>코드 설명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44150" y="6367312"/>
            <a:ext cx="211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Machine Shop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758DA90-9782-47C2-A6D1-F5248ADD6A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"/>
          <a:stretch/>
        </p:blipFill>
        <p:spPr>
          <a:xfrm>
            <a:off x="307975" y="369332"/>
            <a:ext cx="3273425" cy="30466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756FC66-FD04-45DA-B3F3-7210A1A90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3639581"/>
            <a:ext cx="3330623" cy="7960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68D827E-D9DC-4B23-ADA6-83A290226F6C}"/>
              </a:ext>
            </a:extLst>
          </p:cNvPr>
          <p:cNvSpPr txBox="1"/>
          <p:nvPr/>
        </p:nvSpPr>
        <p:spPr>
          <a:xfrm>
            <a:off x="1767707" y="271517"/>
            <a:ext cx="5676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2060"/>
                </a:solidFill>
              </a:rPr>
              <a:t>수리공의 부업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CA96912-D97B-476E-B63D-74C14BCBCA21}"/>
              </a:ext>
            </a:extLst>
          </p:cNvPr>
          <p:cNvSpPr txBox="1"/>
          <p:nvPr/>
        </p:nvSpPr>
        <p:spPr>
          <a:xfrm>
            <a:off x="1318127" y="850911"/>
            <a:ext cx="5676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부업을 하는데 걸리는 시간 동안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96E8F80-FE58-47B0-B17F-E99BDDC212DC}"/>
              </a:ext>
            </a:extLst>
          </p:cNvPr>
          <p:cNvSpPr txBox="1"/>
          <p:nvPr/>
        </p:nvSpPr>
        <p:spPr>
          <a:xfrm>
            <a:off x="2508491" y="1628172"/>
            <a:ext cx="56768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부업을 하기 시작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49C31BD-3DC0-42DB-9E75-1C35146EBA71}"/>
              </a:ext>
            </a:extLst>
          </p:cNvPr>
          <p:cNvSpPr txBox="1"/>
          <p:nvPr/>
        </p:nvSpPr>
        <p:spPr>
          <a:xfrm>
            <a:off x="1050925" y="533127"/>
            <a:ext cx="5676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시뮬레이션의 종료 시간이 될 때까지 부품을 계속 만든다</a:t>
            </a:r>
            <a:r>
              <a:rPr lang="en-US" altLang="ko-KR" sz="800" b="1" dirty="0">
                <a:solidFill>
                  <a:srgbClr val="FF0000"/>
                </a:solidFill>
              </a:rPr>
              <a:t>.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18FB395-E3C7-4331-9B16-DDB541967881}"/>
              </a:ext>
            </a:extLst>
          </p:cNvPr>
          <p:cNvSpPr txBox="1"/>
          <p:nvPr/>
        </p:nvSpPr>
        <p:spPr>
          <a:xfrm>
            <a:off x="2918463" y="1181511"/>
            <a:ext cx="5676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수리공의 작업 우선 순위 </a:t>
            </a:r>
            <a:r>
              <a:rPr lang="en-US" altLang="ko-KR" sz="800" b="1" dirty="0">
                <a:solidFill>
                  <a:srgbClr val="FF0000"/>
                </a:solidFill>
              </a:rPr>
              <a:t>2</a:t>
            </a:r>
            <a:r>
              <a:rPr lang="ko-KR" altLang="en-US" sz="800" b="1" dirty="0">
                <a:solidFill>
                  <a:srgbClr val="FF0000"/>
                </a:solidFill>
              </a:rPr>
              <a:t>순위로 수리를 진행</a:t>
            </a:r>
            <a:r>
              <a:rPr lang="en-US" altLang="ko-KR" sz="800" b="1" dirty="0">
                <a:solidFill>
                  <a:srgbClr val="FF0000"/>
                </a:solidFill>
              </a:rPr>
              <a:t>(</a:t>
            </a:r>
            <a:r>
              <a:rPr lang="ko-KR" altLang="en-US" sz="800" b="1" dirty="0">
                <a:solidFill>
                  <a:srgbClr val="FF0000"/>
                </a:solidFill>
              </a:rPr>
              <a:t>고장 난 기계 수리가 우선</a:t>
            </a:r>
            <a:r>
              <a:rPr lang="en-US" altLang="ko-KR" sz="800" b="1" dirty="0">
                <a:solidFill>
                  <a:srgbClr val="FF0000"/>
                </a:solidFill>
              </a:rPr>
              <a:t>)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D5E9C80-73B5-4F47-9EC0-F2926C0D1953}"/>
              </a:ext>
            </a:extLst>
          </p:cNvPr>
          <p:cNvSpPr txBox="1"/>
          <p:nvPr/>
        </p:nvSpPr>
        <p:spPr>
          <a:xfrm>
            <a:off x="2183827" y="1821596"/>
            <a:ext cx="5676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제조 중 </a:t>
            </a:r>
            <a:r>
              <a:rPr lang="en-US" altLang="ko-KR" sz="800" b="1" dirty="0">
                <a:solidFill>
                  <a:srgbClr val="FF0000"/>
                </a:solidFill>
              </a:rPr>
              <a:t>Interrupt(</a:t>
            </a:r>
            <a:r>
              <a:rPr lang="ko-KR" altLang="en-US" sz="800" b="1" dirty="0">
                <a:solidFill>
                  <a:srgbClr val="FF0000"/>
                </a:solidFill>
              </a:rPr>
              <a:t>고장</a:t>
            </a:r>
            <a:r>
              <a:rPr lang="en-US" altLang="ko-KR" sz="800" b="1" dirty="0">
                <a:solidFill>
                  <a:srgbClr val="FF0000"/>
                </a:solidFill>
              </a:rPr>
              <a:t>)</a:t>
            </a:r>
            <a:r>
              <a:rPr lang="ko-KR" altLang="en-US" sz="800" b="1" dirty="0">
                <a:solidFill>
                  <a:srgbClr val="FF0000"/>
                </a:solidFill>
              </a:rPr>
              <a:t>이 발생을 하면 </a:t>
            </a:r>
            <a:r>
              <a:rPr lang="en-US" altLang="ko-KR" sz="800" b="1" dirty="0">
                <a:solidFill>
                  <a:srgbClr val="FF0000"/>
                </a:solidFill>
              </a:rPr>
              <a:t>try</a:t>
            </a:r>
            <a:r>
              <a:rPr lang="ko-KR" altLang="en-US" sz="800" b="1" dirty="0">
                <a:solidFill>
                  <a:srgbClr val="FF0000"/>
                </a:solidFill>
              </a:rPr>
              <a:t>에서 벗어나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835263B-87BD-47CF-8907-1BF6F232BEF3}"/>
              </a:ext>
            </a:extLst>
          </p:cNvPr>
          <p:cNvSpPr txBox="1"/>
          <p:nvPr/>
        </p:nvSpPr>
        <p:spPr>
          <a:xfrm>
            <a:off x="2523731" y="1953810"/>
            <a:ext cx="56768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하나의 부품을 만드는 데에 남은 시간 </a:t>
            </a:r>
            <a:r>
              <a:rPr lang="en-US" altLang="ko-KR" sz="600" dirty="0"/>
              <a:t>= </a:t>
            </a:r>
            <a:r>
              <a:rPr lang="ko-KR" altLang="en-US" sz="600" dirty="0"/>
              <a:t>전체시간 </a:t>
            </a:r>
            <a:r>
              <a:rPr lang="en-US" altLang="ko-KR" sz="600" dirty="0"/>
              <a:t>- </a:t>
            </a:r>
            <a:r>
              <a:rPr lang="ko-KR" altLang="en-US" sz="600" dirty="0"/>
              <a:t>고장이 나기 전까지의 시간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DF91240-42C7-452F-8E06-130D48350B00}"/>
              </a:ext>
            </a:extLst>
          </p:cNvPr>
          <p:cNvSpPr txBox="1"/>
          <p:nvPr/>
        </p:nvSpPr>
        <p:spPr>
          <a:xfrm>
            <a:off x="1261807" y="1403800"/>
            <a:ext cx="5676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부업을 한다</a:t>
            </a:r>
            <a:r>
              <a:rPr lang="en-US" altLang="ko-KR" sz="800" b="1" dirty="0">
                <a:solidFill>
                  <a:srgbClr val="FF0000"/>
                </a:solidFill>
              </a:rPr>
              <a:t>.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0CCB5B6-C233-4FE0-B784-1757DF3EFACD}"/>
              </a:ext>
            </a:extLst>
          </p:cNvPr>
          <p:cNvSpPr txBox="1"/>
          <p:nvPr/>
        </p:nvSpPr>
        <p:spPr>
          <a:xfrm>
            <a:off x="1821063" y="1732504"/>
            <a:ext cx="56768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while </a:t>
            </a:r>
            <a:r>
              <a:rPr lang="ko-KR" altLang="en-US" sz="600" dirty="0"/>
              <a:t>문 빠져나가기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510F5A9-F5C6-4FE0-9929-CCFA803D46C8}"/>
              </a:ext>
            </a:extLst>
          </p:cNvPr>
          <p:cNvSpPr txBox="1"/>
          <p:nvPr/>
        </p:nvSpPr>
        <p:spPr>
          <a:xfrm>
            <a:off x="1944687" y="2102695"/>
            <a:ext cx="32734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B0F0"/>
                </a:solidFill>
              </a:rPr>
              <a:t>※</a:t>
            </a:r>
            <a:r>
              <a:rPr lang="ko-KR" altLang="en-US" sz="800" b="1" dirty="0">
                <a:solidFill>
                  <a:srgbClr val="00B0F0"/>
                </a:solidFill>
              </a:rPr>
              <a:t>따라서 부업의 시간은 기계의 부품 제조수에 영향을 주지 않는다</a:t>
            </a:r>
            <a:r>
              <a:rPr lang="en-US" altLang="ko-KR" sz="800" b="1" dirty="0">
                <a:solidFill>
                  <a:srgbClr val="00B0F0"/>
                </a:solidFill>
              </a:rPr>
              <a:t>.</a:t>
            </a:r>
            <a:endParaRPr lang="ko-KR" altLang="en-US" sz="800" b="1" dirty="0">
              <a:solidFill>
                <a:srgbClr val="00B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36009CE-0FD9-41F0-BA58-D6F121A66420}"/>
              </a:ext>
            </a:extLst>
          </p:cNvPr>
          <p:cNvSpPr txBox="1"/>
          <p:nvPr/>
        </p:nvSpPr>
        <p:spPr>
          <a:xfrm>
            <a:off x="1500881" y="2792636"/>
            <a:ext cx="5676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2060"/>
                </a:solidFill>
              </a:rPr>
              <a:t>환경 설정하기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972867D-FA8B-4468-AABA-F47A35F23A48}"/>
              </a:ext>
            </a:extLst>
          </p:cNvPr>
          <p:cNvSpPr txBox="1"/>
          <p:nvPr/>
        </p:nvSpPr>
        <p:spPr>
          <a:xfrm>
            <a:off x="2857675" y="2937445"/>
            <a:ext cx="56768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수리공의 리소스를 </a:t>
            </a:r>
            <a:r>
              <a:rPr lang="en-US" altLang="ko-KR" sz="600" dirty="0" err="1"/>
              <a:t>PreemptiveResource</a:t>
            </a:r>
            <a:r>
              <a:rPr lang="ko-KR" altLang="en-US" sz="600" dirty="0"/>
              <a:t>로 설정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3D3DE5C-8C95-407B-95AE-6036738F8658}"/>
              </a:ext>
            </a:extLst>
          </p:cNvPr>
          <p:cNvSpPr txBox="1"/>
          <p:nvPr/>
        </p:nvSpPr>
        <p:spPr>
          <a:xfrm>
            <a:off x="2857674" y="3067401"/>
            <a:ext cx="56768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정해진 숫자만큼의 기계를 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59E0F53-7333-42AF-8E9A-B065E948BF6E}"/>
              </a:ext>
            </a:extLst>
          </p:cNvPr>
          <p:cNvSpPr txBox="1"/>
          <p:nvPr/>
        </p:nvSpPr>
        <p:spPr>
          <a:xfrm>
            <a:off x="2175514" y="3262202"/>
            <a:ext cx="56768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수리공의 업무를 프로세스에 추가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0630089-772D-4832-8578-6A239D673CF0}"/>
              </a:ext>
            </a:extLst>
          </p:cNvPr>
          <p:cNvSpPr txBox="1"/>
          <p:nvPr/>
        </p:nvSpPr>
        <p:spPr>
          <a:xfrm>
            <a:off x="1572925" y="3820502"/>
            <a:ext cx="1284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002060"/>
                </a:solidFill>
              </a:rPr>
              <a:t>공장 가동 시작</a:t>
            </a:r>
            <a:r>
              <a:rPr lang="en-US" altLang="ko-KR" sz="1000" b="1" dirty="0">
                <a:solidFill>
                  <a:srgbClr val="002060"/>
                </a:solidFill>
              </a:rPr>
              <a:t>!</a:t>
            </a:r>
            <a:endParaRPr lang="ko-KR" altLang="en-US" sz="1000" b="1" dirty="0">
              <a:solidFill>
                <a:srgbClr val="002060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426D2824-3C69-4E51-A20B-B131AE324357}"/>
              </a:ext>
            </a:extLst>
          </p:cNvPr>
          <p:cNvGrpSpPr/>
          <p:nvPr/>
        </p:nvGrpSpPr>
        <p:grpSpPr>
          <a:xfrm>
            <a:off x="5517426" y="1619244"/>
            <a:ext cx="6484036" cy="4500613"/>
            <a:chOff x="5024063" y="2397471"/>
            <a:chExt cx="6484036" cy="4500613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xmlns="" id="{6D8DDC90-DFF8-4DBF-BC58-9A26C233828F}"/>
                </a:ext>
              </a:extLst>
            </p:cNvPr>
            <p:cNvGrpSpPr/>
            <p:nvPr/>
          </p:nvGrpSpPr>
          <p:grpSpPr>
            <a:xfrm>
              <a:off x="5024063" y="2397471"/>
              <a:ext cx="2094187" cy="2071321"/>
              <a:chOff x="2816877" y="4679822"/>
              <a:chExt cx="2094187" cy="2071321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E2FB66CD-6A1C-45E7-9A6C-4775871C653B}"/>
                  </a:ext>
                </a:extLst>
              </p:cNvPr>
              <p:cNvSpPr txBox="1"/>
              <p:nvPr/>
            </p:nvSpPr>
            <p:spPr>
              <a:xfrm>
                <a:off x="3050017" y="6504922"/>
                <a:ext cx="16279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rgbClr val="002060"/>
                    </a:solidFill>
                  </a:rPr>
                  <a:t>기본 조건</a:t>
                </a:r>
                <a:endParaRPr lang="en-US" altLang="ko-KR" sz="1000" b="1" dirty="0">
                  <a:solidFill>
                    <a:srgbClr val="002060"/>
                  </a:solidFill>
                </a:endParaRPr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xmlns="" id="{2D63D488-5A58-48F6-B800-03D81FFB1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16877" y="4679822"/>
                <a:ext cx="2094187" cy="1773414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1D90921B-B52D-4C43-9A33-AA3CFEE43C10}"/>
                </a:ext>
              </a:extLst>
            </p:cNvPr>
            <p:cNvGrpSpPr/>
            <p:nvPr/>
          </p:nvGrpSpPr>
          <p:grpSpPr>
            <a:xfrm>
              <a:off x="7230209" y="2397472"/>
              <a:ext cx="2081832" cy="2064579"/>
              <a:chOff x="7190536" y="4657051"/>
              <a:chExt cx="2081832" cy="2064579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xmlns="" id="{9D87D95D-F4FE-48EE-9B89-BAEC6772FF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90536" y="4657051"/>
                <a:ext cx="2081832" cy="1773413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1E37AFB8-D668-4918-8C63-A23F74D4D829}"/>
                  </a:ext>
                </a:extLst>
              </p:cNvPr>
              <p:cNvSpPr txBox="1"/>
              <p:nvPr/>
            </p:nvSpPr>
            <p:spPr>
              <a:xfrm>
                <a:off x="7400143" y="6475409"/>
                <a:ext cx="16279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rgbClr val="002060"/>
                    </a:solidFill>
                  </a:rPr>
                  <a:t>부업 시간 </a:t>
                </a:r>
                <a:r>
                  <a:rPr lang="en-US" altLang="ko-KR" sz="1000" b="1" dirty="0" smtClean="0">
                    <a:solidFill>
                      <a:srgbClr val="002060"/>
                    </a:solidFill>
                  </a:rPr>
                  <a:t>2</a:t>
                </a:r>
                <a:r>
                  <a:rPr lang="ko-KR" altLang="en-US" sz="1000" b="1" dirty="0" smtClean="0">
                    <a:solidFill>
                      <a:srgbClr val="002060"/>
                    </a:solidFill>
                  </a:rPr>
                  <a:t>배</a:t>
                </a:r>
                <a:endParaRPr lang="en-US" altLang="ko-KR" sz="1000" b="1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6973D257-167E-4A46-9660-335DCEDA2C10}"/>
                </a:ext>
              </a:extLst>
            </p:cNvPr>
            <p:cNvGrpSpPr/>
            <p:nvPr/>
          </p:nvGrpSpPr>
          <p:grpSpPr>
            <a:xfrm>
              <a:off x="5058713" y="2399502"/>
              <a:ext cx="6449386" cy="4196361"/>
              <a:chOff x="9493181" y="2559038"/>
              <a:chExt cx="6449386" cy="4196361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xmlns="" id="{2535D571-89F2-467B-A853-A63C414CC199}"/>
                  </a:ext>
                </a:extLst>
              </p:cNvPr>
              <p:cNvGrpSpPr/>
              <p:nvPr/>
            </p:nvGrpSpPr>
            <p:grpSpPr>
              <a:xfrm>
                <a:off x="9493181" y="4679350"/>
                <a:ext cx="2058427" cy="2076049"/>
                <a:chOff x="9493181" y="4679350"/>
                <a:chExt cx="2058427" cy="2076049"/>
              </a:xfrm>
            </p:grpSpPr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xmlns="" id="{7357C5B6-B54C-42C0-B7D1-291DD741AB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493181" y="4679350"/>
                  <a:ext cx="2058427" cy="1773414"/>
                </a:xfrm>
                <a:prstGeom prst="rect">
                  <a:avLst/>
                </a:prstGeom>
                <a:ln>
                  <a:solidFill>
                    <a:srgbClr val="00B0F0"/>
                  </a:solidFill>
                </a:ln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xmlns="" id="{88595DC7-6CB3-4669-B696-28B193F1387A}"/>
                    </a:ext>
                  </a:extLst>
                </p:cNvPr>
                <p:cNvSpPr txBox="1"/>
                <p:nvPr/>
              </p:nvSpPr>
              <p:spPr>
                <a:xfrm>
                  <a:off x="9708441" y="6509178"/>
                  <a:ext cx="162790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b="1" dirty="0">
                      <a:solidFill>
                        <a:srgbClr val="002060"/>
                      </a:solidFill>
                    </a:rPr>
                    <a:t>수리 시간 </a:t>
                  </a:r>
                  <a:r>
                    <a:rPr lang="en-US" altLang="ko-KR" sz="1000" b="1" dirty="0">
                      <a:solidFill>
                        <a:srgbClr val="002060"/>
                      </a:solidFill>
                    </a:rPr>
                    <a:t>2</a:t>
                  </a:r>
                  <a:r>
                    <a:rPr lang="ko-KR" altLang="en-US" sz="1000" b="1" dirty="0" smtClean="0">
                      <a:solidFill>
                        <a:srgbClr val="002060"/>
                      </a:solidFill>
                    </a:rPr>
                    <a:t>배</a:t>
                  </a:r>
                  <a:endParaRPr lang="en-US" altLang="ko-KR" sz="1000" b="1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xmlns="" id="{BEE2C30B-47F6-4E33-8856-4918C16A7BEE}"/>
                  </a:ext>
                </a:extLst>
              </p:cNvPr>
              <p:cNvGrpSpPr/>
              <p:nvPr/>
            </p:nvGrpSpPr>
            <p:grpSpPr>
              <a:xfrm>
                <a:off x="13860735" y="2559038"/>
                <a:ext cx="2081832" cy="2069521"/>
                <a:chOff x="13860735" y="2559038"/>
                <a:chExt cx="2081832" cy="2069521"/>
              </a:xfrm>
            </p:grpSpPr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xmlns="" id="{708601F4-AD26-45B4-B2F5-079A6E0054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860735" y="2559038"/>
                  <a:ext cx="2081832" cy="1771383"/>
                </a:xfrm>
                <a:prstGeom prst="rect">
                  <a:avLst/>
                </a:prstGeom>
                <a:ln>
                  <a:solidFill>
                    <a:srgbClr val="00B0F0"/>
                  </a:solidFill>
                </a:ln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xmlns="" id="{DF051F4D-3363-4888-B404-42075F8B9F2F}"/>
                    </a:ext>
                  </a:extLst>
                </p:cNvPr>
                <p:cNvSpPr txBox="1"/>
                <p:nvPr/>
              </p:nvSpPr>
              <p:spPr>
                <a:xfrm>
                  <a:off x="14056898" y="4382338"/>
                  <a:ext cx="162790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b="1" dirty="0">
                      <a:solidFill>
                        <a:srgbClr val="002060"/>
                      </a:solidFill>
                    </a:rPr>
                    <a:t>고장 빈도 수 </a:t>
                  </a:r>
                  <a:r>
                    <a:rPr lang="en-US" altLang="ko-KR" sz="1000" b="1" dirty="0" smtClean="0">
                      <a:solidFill>
                        <a:srgbClr val="002060"/>
                      </a:solidFill>
                    </a:rPr>
                    <a:t>2</a:t>
                  </a:r>
                  <a:r>
                    <a:rPr lang="ko-KR" altLang="en-US" sz="1000" b="1" dirty="0" smtClean="0">
                      <a:solidFill>
                        <a:srgbClr val="002060"/>
                      </a:solidFill>
                    </a:rPr>
                    <a:t>배</a:t>
                  </a:r>
                  <a:endParaRPr lang="en-US" altLang="ko-KR" sz="1000" b="1" dirty="0">
                    <a:solidFill>
                      <a:srgbClr val="002060"/>
                    </a:solidFill>
                  </a:endParaRPr>
                </a:p>
              </p:txBody>
            </p:sp>
          </p:grp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7C6AA62F-71D7-4D45-BFAD-120BA5F463AC}"/>
                </a:ext>
              </a:extLst>
            </p:cNvPr>
            <p:cNvGrpSpPr/>
            <p:nvPr/>
          </p:nvGrpSpPr>
          <p:grpSpPr>
            <a:xfrm>
              <a:off x="7236189" y="4510422"/>
              <a:ext cx="4235586" cy="2387662"/>
              <a:chOff x="2811747" y="4669958"/>
              <a:chExt cx="4235586" cy="2387662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xmlns="" id="{F67FCC05-B23D-412D-9CB7-179F07C365FC}"/>
                  </a:ext>
                </a:extLst>
              </p:cNvPr>
              <p:cNvGrpSpPr/>
              <p:nvPr/>
            </p:nvGrpSpPr>
            <p:grpSpPr>
              <a:xfrm>
                <a:off x="4988906" y="4669958"/>
                <a:ext cx="2058427" cy="2385944"/>
                <a:chOff x="4988906" y="4669958"/>
                <a:chExt cx="2058427" cy="2385944"/>
              </a:xfrm>
            </p:grpSpPr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xmlns="" id="{B6AF49DD-22D9-4B01-A482-77AC5404E4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88906" y="4669958"/>
                  <a:ext cx="2058427" cy="1773414"/>
                </a:xfrm>
                <a:prstGeom prst="rect">
                  <a:avLst/>
                </a:prstGeom>
                <a:ln>
                  <a:solidFill>
                    <a:srgbClr val="00B0F0"/>
                  </a:solidFill>
                </a:ln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xmlns="" id="{6FF3C3CB-7A6D-4872-BD73-EE671868B736}"/>
                    </a:ext>
                  </a:extLst>
                </p:cNvPr>
                <p:cNvSpPr txBox="1"/>
                <p:nvPr/>
              </p:nvSpPr>
              <p:spPr>
                <a:xfrm>
                  <a:off x="5051048" y="6501904"/>
                  <a:ext cx="1627906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b="1" dirty="0">
                      <a:solidFill>
                        <a:srgbClr val="002060"/>
                      </a:solidFill>
                    </a:rPr>
                    <a:t>고장 빈도 수 </a:t>
                  </a:r>
                  <a:r>
                    <a:rPr lang="en-US" altLang="ko-KR" sz="1000" b="1" dirty="0" smtClean="0">
                      <a:solidFill>
                        <a:srgbClr val="002060"/>
                      </a:solidFill>
                    </a:rPr>
                    <a:t>2</a:t>
                  </a:r>
                  <a:r>
                    <a:rPr lang="ko-KR" altLang="en-US" sz="1000" b="1" dirty="0" smtClean="0">
                      <a:solidFill>
                        <a:srgbClr val="002060"/>
                      </a:solidFill>
                    </a:rPr>
                    <a:t>배</a:t>
                  </a:r>
                  <a:endParaRPr lang="en-US" altLang="ko-KR" sz="1000" b="1" dirty="0" smtClean="0">
                    <a:solidFill>
                      <a:srgbClr val="002060"/>
                    </a:solidFill>
                  </a:endParaRPr>
                </a:p>
                <a:p>
                  <a:pPr algn="ctr"/>
                  <a:r>
                    <a:rPr lang="en-US" altLang="ko-KR" sz="1000" b="1" dirty="0">
                      <a:solidFill>
                        <a:srgbClr val="002060"/>
                      </a:solidFill>
                    </a:rPr>
                    <a:t>+</a:t>
                  </a:r>
                  <a:endParaRPr lang="en-US" altLang="ko-KR" sz="1000" b="1" dirty="0">
                    <a:solidFill>
                      <a:srgbClr val="002060"/>
                    </a:solidFill>
                  </a:endParaRPr>
                </a:p>
                <a:p>
                  <a:pPr algn="ctr"/>
                  <a:r>
                    <a:rPr lang="ko-KR" altLang="en-US" sz="1000" b="1" dirty="0">
                      <a:solidFill>
                        <a:srgbClr val="002060"/>
                      </a:solidFill>
                    </a:rPr>
                    <a:t>수리 시간 </a:t>
                  </a:r>
                  <a:r>
                    <a:rPr lang="en-US" altLang="ko-KR" sz="1000" b="1" dirty="0" smtClean="0">
                      <a:solidFill>
                        <a:srgbClr val="002060"/>
                      </a:solidFill>
                    </a:rPr>
                    <a:t>½</a:t>
                  </a:r>
                  <a:r>
                    <a:rPr lang="ko-KR" altLang="en-US" sz="1000" b="1" dirty="0" smtClean="0">
                      <a:solidFill>
                        <a:srgbClr val="002060"/>
                      </a:solidFill>
                    </a:rPr>
                    <a:t>배</a:t>
                  </a:r>
                  <a:endParaRPr lang="en-US" altLang="ko-KR" sz="1000" b="1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xmlns="" id="{165506BE-B5A9-4EB6-87A4-4F1FAF519047}"/>
                  </a:ext>
                </a:extLst>
              </p:cNvPr>
              <p:cNvGrpSpPr/>
              <p:nvPr/>
            </p:nvGrpSpPr>
            <p:grpSpPr>
              <a:xfrm>
                <a:off x="2811747" y="4676070"/>
                <a:ext cx="2062946" cy="2381550"/>
                <a:chOff x="528145" y="4637543"/>
                <a:chExt cx="2062946" cy="2381550"/>
              </a:xfrm>
            </p:grpSpPr>
            <p:pic>
              <p:nvPicPr>
                <p:cNvPr id="34" name="그림 33">
                  <a:extLst>
                    <a:ext uri="{FF2B5EF4-FFF2-40B4-BE49-F238E27FC236}">
                      <a16:creationId xmlns:a16="http://schemas.microsoft.com/office/drawing/2014/main" xmlns="" id="{581D5277-8848-4EEB-A361-2BFD1CE6F1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8145" y="4637543"/>
                  <a:ext cx="2062946" cy="1773409"/>
                </a:xfrm>
                <a:prstGeom prst="rect">
                  <a:avLst/>
                </a:prstGeom>
                <a:ln>
                  <a:solidFill>
                    <a:srgbClr val="00B0F0"/>
                  </a:solidFill>
                </a:ln>
              </p:spPr>
            </p:pic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xmlns="" id="{5703B542-DE8A-40AB-976C-DE4E75CF85CF}"/>
                    </a:ext>
                  </a:extLst>
                </p:cNvPr>
                <p:cNvSpPr txBox="1"/>
                <p:nvPr/>
              </p:nvSpPr>
              <p:spPr>
                <a:xfrm>
                  <a:off x="745665" y="6465095"/>
                  <a:ext cx="1627906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b="1" dirty="0">
                      <a:solidFill>
                        <a:srgbClr val="002060"/>
                      </a:solidFill>
                    </a:rPr>
                    <a:t>고장 빈도 수 </a:t>
                  </a:r>
                  <a:r>
                    <a:rPr lang="en-US" altLang="ko-KR" sz="1000" b="1" dirty="0" smtClean="0">
                      <a:solidFill>
                        <a:srgbClr val="002060"/>
                      </a:solidFill>
                    </a:rPr>
                    <a:t>½</a:t>
                  </a:r>
                  <a:r>
                    <a:rPr lang="ko-KR" altLang="en-US" sz="1000" b="1" dirty="0" smtClean="0">
                      <a:solidFill>
                        <a:srgbClr val="002060"/>
                      </a:solidFill>
                    </a:rPr>
                    <a:t>배</a:t>
                  </a:r>
                  <a:endParaRPr lang="en-US" altLang="ko-KR" sz="1000" b="1" dirty="0" smtClean="0">
                    <a:solidFill>
                      <a:srgbClr val="002060"/>
                    </a:solidFill>
                  </a:endParaRPr>
                </a:p>
                <a:p>
                  <a:pPr algn="ctr"/>
                  <a:r>
                    <a:rPr lang="en-US" altLang="ko-KR" sz="1000" b="1" dirty="0">
                      <a:solidFill>
                        <a:srgbClr val="002060"/>
                      </a:solidFill>
                    </a:rPr>
                    <a:t>+</a:t>
                  </a:r>
                  <a:endParaRPr lang="en-US" altLang="ko-KR" sz="1000" b="1" dirty="0">
                    <a:solidFill>
                      <a:srgbClr val="002060"/>
                    </a:solidFill>
                  </a:endParaRPr>
                </a:p>
                <a:p>
                  <a:pPr algn="ctr"/>
                  <a:r>
                    <a:rPr lang="ko-KR" altLang="en-US" sz="1000" b="1" dirty="0">
                      <a:solidFill>
                        <a:srgbClr val="002060"/>
                      </a:solidFill>
                    </a:rPr>
                    <a:t>수리 시간 </a:t>
                  </a:r>
                  <a:r>
                    <a:rPr lang="en-US" altLang="ko-KR" sz="1000" b="1" dirty="0" smtClean="0">
                      <a:solidFill>
                        <a:srgbClr val="002060"/>
                      </a:solidFill>
                    </a:rPr>
                    <a:t>2</a:t>
                  </a:r>
                  <a:r>
                    <a:rPr lang="ko-KR" altLang="en-US" sz="1000" b="1" dirty="0" smtClean="0">
                      <a:solidFill>
                        <a:srgbClr val="002060"/>
                      </a:solidFill>
                    </a:rPr>
                    <a:t>배</a:t>
                  </a:r>
                  <a:endParaRPr lang="en-US" altLang="ko-KR" sz="1000" b="1" dirty="0">
                    <a:solidFill>
                      <a:srgbClr val="002060"/>
                    </a:solidFill>
                  </a:endParaRPr>
                </a:p>
              </p:txBody>
            </p:sp>
          </p:grp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7886D4E-D9DE-4FCB-B3D3-4156EA5AD965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a시월구일3" panose="02020600000000000000" pitchFamily="18" charset="-127"/>
                <a:ea typeface="a시월구일3" panose="02020600000000000000" pitchFamily="18" charset="-127"/>
              </a:rPr>
              <a:t>코드 설명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344150" y="6367312"/>
            <a:ext cx="211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Machine Shop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70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E05DDA2D-4CED-4E7B-9120-B51025E7E8CE}" vid="{D22297D0-919E-4BAB-BB9E-7037BEA9FD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2027</TotalTime>
  <Words>430</Words>
  <Application>Microsoft Office PowerPoint</Application>
  <PresentationFormat>와이드스크린</PresentationFormat>
  <Paragraphs>102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AppleColorEmoji</vt:lpstr>
      <vt:lpstr>a시월구일3</vt:lpstr>
      <vt:lpstr>NanumGothic</vt:lpstr>
      <vt:lpstr>맑은 고딕</vt:lpstr>
      <vt:lpstr>한컴 고딕</vt:lpstr>
      <vt:lpstr>휴먼모음T</vt:lpstr>
      <vt:lpstr>Arial</vt:lpstr>
      <vt:lpstr>Segoe UI Black</vt:lpstr>
      <vt:lpstr>Wingdings</vt:lpstr>
      <vt:lpstr>테마1</vt:lpstr>
      <vt:lpstr>Machine Shop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Shop</dc:title>
  <dc:creator>yahooalscjf@snu.ac.kr</dc:creator>
  <cp:lastModifiedBy>Windows 사용자</cp:lastModifiedBy>
  <cp:revision>49</cp:revision>
  <dcterms:created xsi:type="dcterms:W3CDTF">2019-09-18T03:49:25Z</dcterms:created>
  <dcterms:modified xsi:type="dcterms:W3CDTF">2019-09-21T09:33:33Z</dcterms:modified>
</cp:coreProperties>
</file>