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6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경기천년제목 Medium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7943-FA59-4EDE-BB3C-5F9CE92803AA}" type="datetimeFigureOut">
              <a:rPr lang="ko-KR" altLang="en-US" smtClean="0"/>
              <a:t>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9C8A3-CB77-4183-9A74-FED6CCA1F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3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9C8A3-CB77-4183-9A74-FED6CCA1F7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1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9C8A3-CB77-4183-9A74-FED6CCA1F7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2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9C8A3-CB77-4183-9A74-FED6CCA1F7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9C8A3-CB77-4183-9A74-FED6CCA1F7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8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9C8A3-CB77-4183-9A74-FED6CCA1F7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BD76F-C135-DE44-9947-4783ED4E3A43}"/>
              </a:ext>
            </a:extLst>
          </p:cNvPr>
          <p:cNvSpPr txBox="1"/>
          <p:nvPr/>
        </p:nvSpPr>
        <p:spPr>
          <a:xfrm>
            <a:off x="3255062" y="2828835"/>
            <a:ext cx="6017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 Renege</a:t>
            </a:r>
            <a:endParaRPr kumimoji="1" lang="ko-KR" altLang="en-US" sz="7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5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DDD16-D139-4B06-A80F-2E95FE7F7D82}"/>
              </a:ext>
            </a:extLst>
          </p:cNvPr>
          <p:cNvSpPr txBox="1"/>
          <p:nvPr/>
        </p:nvSpPr>
        <p:spPr>
          <a:xfrm>
            <a:off x="825500" y="146189"/>
            <a:ext cx="529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Simpy</a:t>
            </a:r>
            <a:r>
              <a:rPr kumimoji="1" lang="en-US" altLang="ko-KR" sz="48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- container</a:t>
            </a:r>
            <a:endParaRPr kumimoji="1" lang="ko-KR" altLang="en-US" sz="48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8B11-2E23-4E3C-A87F-1D32FB6FFF67}"/>
              </a:ext>
            </a:extLst>
          </p:cNvPr>
          <p:cNvSpPr txBox="1"/>
          <p:nvPr/>
        </p:nvSpPr>
        <p:spPr>
          <a:xfrm>
            <a:off x="825500" y="2668628"/>
            <a:ext cx="72779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주유소 가스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휘발유 탱크 모델링할 때 주로 사용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- Gas station refueling.py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에서는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fuel pump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를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container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로 설정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-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현재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level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확인 가능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CF095-D2FF-4D43-9231-440D529E7CCF}"/>
              </a:ext>
            </a:extLst>
          </p:cNvPr>
          <p:cNvSpPr txBox="1"/>
          <p:nvPr/>
        </p:nvSpPr>
        <p:spPr>
          <a:xfrm>
            <a:off x="825500" y="1784926"/>
            <a:ext cx="8467356" cy="58477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ko-KR" sz="7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fuel_pump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</a:t>
            </a:r>
            <a:r>
              <a:rPr lang="en-US" altLang="ko-KR" i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simpy.Container</a:t>
            </a:r>
            <a:r>
              <a:rPr lang="en-US" altLang="ko-KR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(env, GAS_STATION_SIZE,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init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=GAS_STATION_SIZE)</a:t>
            </a:r>
          </a:p>
          <a:p>
            <a:endParaRPr lang="en-US" altLang="ko-KR" sz="7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CD773C3-4930-454D-91FB-2ED0CA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173949"/>
            <a:ext cx="59170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env, Capacity, </a:t>
            </a:r>
            <a:r>
              <a:rPr kumimoji="0" lang="en-US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init</a:t>
            </a:r>
            <a:r>
              <a:rPr kumimoji="0" lang="en-US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en-US" altLang="ko-KR" b="0" i="1" u="sng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initial level</a:t>
            </a:r>
            <a:r>
              <a:rPr kumimoji="0" lang="en-US" altLang="ko-KR" b="0" i="1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6A8EC1-7F41-4246-8295-D75DA4DB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3" r="8151" b="20063"/>
          <a:stretch/>
        </p:blipFill>
        <p:spPr>
          <a:xfrm>
            <a:off x="5708067" y="4232003"/>
            <a:ext cx="2333224" cy="23248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371F64-0705-4344-9A90-1CB884C1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1" t="14249" r="9524" b="31270"/>
          <a:stretch/>
        </p:blipFill>
        <p:spPr>
          <a:xfrm>
            <a:off x="9368360" y="4891158"/>
            <a:ext cx="1903296" cy="12763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A308010-5A0A-4593-BE85-E5DF838900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3" t="19262" r="4603" b="33899"/>
          <a:stretch/>
        </p:blipFill>
        <p:spPr>
          <a:xfrm>
            <a:off x="-3058171" y="4903969"/>
            <a:ext cx="2858091" cy="147442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A93AFF0-D293-4233-87DB-2F53FCE17F2E}"/>
              </a:ext>
            </a:extLst>
          </p:cNvPr>
          <p:cNvGrpSpPr/>
          <p:nvPr/>
        </p:nvGrpSpPr>
        <p:grpSpPr>
          <a:xfrm>
            <a:off x="4714992" y="4891158"/>
            <a:ext cx="881743" cy="996797"/>
            <a:chOff x="4714992" y="4891158"/>
            <a:chExt cx="881743" cy="996797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3F5E02B0-9E00-4179-8179-1BE79E382426}"/>
                </a:ext>
              </a:extLst>
            </p:cNvPr>
            <p:cNvSpPr/>
            <p:nvPr/>
          </p:nvSpPr>
          <p:spPr>
            <a:xfrm>
              <a:off x="4714992" y="5394413"/>
              <a:ext cx="881743" cy="4935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6E22CE-1C8C-4B74-8B26-ED1FCC4942D9}"/>
                </a:ext>
              </a:extLst>
            </p:cNvPr>
            <p:cNvSpPr txBox="1"/>
            <p:nvPr/>
          </p:nvSpPr>
          <p:spPr>
            <a:xfrm>
              <a:off x="4714992" y="4891158"/>
              <a:ext cx="721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put</a:t>
              </a:r>
              <a:endPara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B13FB9-3F71-4C11-BE25-2741F0A7793F}"/>
              </a:ext>
            </a:extLst>
          </p:cNvPr>
          <p:cNvGrpSpPr/>
          <p:nvPr/>
        </p:nvGrpSpPr>
        <p:grpSpPr>
          <a:xfrm>
            <a:off x="8152623" y="4871193"/>
            <a:ext cx="881743" cy="1016762"/>
            <a:chOff x="8152623" y="4871193"/>
            <a:chExt cx="881743" cy="1016762"/>
          </a:xfrm>
        </p:grpSpPr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1D0A6C61-BE9C-416E-B34F-9F52C32937CD}"/>
                </a:ext>
              </a:extLst>
            </p:cNvPr>
            <p:cNvSpPr/>
            <p:nvPr/>
          </p:nvSpPr>
          <p:spPr>
            <a:xfrm>
              <a:off x="8152623" y="5394413"/>
              <a:ext cx="881743" cy="4935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9AEECF-6B29-4A2F-A205-475C2BCC8589}"/>
                </a:ext>
              </a:extLst>
            </p:cNvPr>
            <p:cNvSpPr txBox="1"/>
            <p:nvPr/>
          </p:nvSpPr>
          <p:spPr>
            <a:xfrm>
              <a:off x="8152623" y="4871193"/>
              <a:ext cx="707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get</a:t>
              </a:r>
              <a:endPara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24558 -0.00139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35651 0.00348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243759-263C-4AA6-94D9-1677D8C26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31" b="4288"/>
          <a:stretch/>
        </p:blipFill>
        <p:spPr>
          <a:xfrm>
            <a:off x="248657" y="652204"/>
            <a:ext cx="6458963" cy="2431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E17AB1-1B37-4880-8DCD-2878ED9FE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40"/>
          <a:stretch/>
        </p:blipFill>
        <p:spPr>
          <a:xfrm>
            <a:off x="248657" y="3078977"/>
            <a:ext cx="6458964" cy="29488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DBB693-7CB0-41EA-B416-173073EED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20" y="1724632"/>
            <a:ext cx="5239429" cy="4949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24B397-2769-43BF-9697-DC1FA9642E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139" r="23733" b="-1090"/>
          <a:stretch/>
        </p:blipFill>
        <p:spPr>
          <a:xfrm>
            <a:off x="6707621" y="287719"/>
            <a:ext cx="5239429" cy="14369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F5D15B-9164-4C48-A2D5-64DC396F8CAA}"/>
              </a:ext>
            </a:extLst>
          </p:cNvPr>
          <p:cNvSpPr/>
          <p:nvPr/>
        </p:nvSpPr>
        <p:spPr>
          <a:xfrm>
            <a:off x="6707621" y="5518296"/>
            <a:ext cx="5239429" cy="2658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4270B-FD7A-453F-AA0C-1974B414D9B3}"/>
              </a:ext>
            </a:extLst>
          </p:cNvPr>
          <p:cNvSpPr txBox="1"/>
          <p:nvPr/>
        </p:nvSpPr>
        <p:spPr>
          <a:xfrm>
            <a:off x="3955308" y="1074383"/>
            <a:ext cx="14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② put</a:t>
            </a:r>
            <a:endParaRPr lang="ko-KR" altLang="en-US" dirty="0">
              <a:solidFill>
                <a:srgbClr val="0000FF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1E3FC4-47C0-41F5-826C-7CFFCBC09458}"/>
              </a:ext>
            </a:extLst>
          </p:cNvPr>
          <p:cNvSpPr/>
          <p:nvPr/>
        </p:nvSpPr>
        <p:spPr>
          <a:xfrm>
            <a:off x="6998904" y="2809852"/>
            <a:ext cx="1985605" cy="16726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FEBB5C-35E0-4D1F-8E52-C33498F84251}"/>
              </a:ext>
            </a:extLst>
          </p:cNvPr>
          <p:cNvSpPr/>
          <p:nvPr/>
        </p:nvSpPr>
        <p:spPr>
          <a:xfrm>
            <a:off x="6998904" y="2398833"/>
            <a:ext cx="3250879" cy="16726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4717B-A9EC-44A9-972E-BE031DAC7B95}"/>
              </a:ext>
            </a:extLst>
          </p:cNvPr>
          <p:cNvSpPr txBox="1"/>
          <p:nvPr/>
        </p:nvSpPr>
        <p:spPr>
          <a:xfrm>
            <a:off x="2342952" y="1078301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① get</a:t>
            </a:r>
            <a:endParaRPr lang="ko-KR" altLang="en-US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FA44DA-7018-48F4-A491-18D1737EBD02}"/>
              </a:ext>
            </a:extLst>
          </p:cNvPr>
          <p:cNvSpPr/>
          <p:nvPr/>
        </p:nvSpPr>
        <p:spPr>
          <a:xfrm>
            <a:off x="730597" y="4427216"/>
            <a:ext cx="3224711" cy="346803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7B1C-B0B2-45FE-A26A-D9340EC611F6}"/>
              </a:ext>
            </a:extLst>
          </p:cNvPr>
          <p:cNvSpPr/>
          <p:nvPr/>
        </p:nvSpPr>
        <p:spPr>
          <a:xfrm>
            <a:off x="6707620" y="3161545"/>
            <a:ext cx="5057660" cy="9978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85FC31-A8B3-446F-8364-886BBA9A0362}"/>
              </a:ext>
            </a:extLst>
          </p:cNvPr>
          <p:cNvSpPr/>
          <p:nvPr/>
        </p:nvSpPr>
        <p:spPr>
          <a:xfrm>
            <a:off x="6998904" y="3409822"/>
            <a:ext cx="1985605" cy="2287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8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79682-71AF-4BE5-B9ED-8737696A47BF}"/>
              </a:ext>
            </a:extLst>
          </p:cNvPr>
          <p:cNvSpPr txBox="1"/>
          <p:nvPr/>
        </p:nvSpPr>
        <p:spPr>
          <a:xfrm>
            <a:off x="892877" y="1867654"/>
            <a:ext cx="7731359" cy="129067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for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in </a:t>
            </a:r>
            <a:r>
              <a:rPr lang="en-US" altLang="ko-KR" i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itertools.count</a:t>
            </a:r>
            <a:r>
              <a:rPr lang="en-US" altLang="ko-KR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yield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env.timeout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random.randint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(*T_INTER))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env.process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(car('Car %d' %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env,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gas_station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fuel_pump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6B8A35-C730-4476-8A08-51A77D0E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271" y="2357522"/>
            <a:ext cx="2215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B2421-CC30-44E6-919E-6A3DDC6B2F33}"/>
              </a:ext>
            </a:extLst>
          </p:cNvPr>
          <p:cNvSpPr txBox="1"/>
          <p:nvPr/>
        </p:nvSpPr>
        <p:spPr>
          <a:xfrm>
            <a:off x="827771" y="3219488"/>
            <a:ext cx="10017486" cy="3376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200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itertools.count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시작 숫자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(start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부터 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step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만큼씩 무한히 증가하는 </a:t>
            </a:r>
            <a:r>
              <a:rPr lang="ko-KR" altLang="en-US" sz="2200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제네레이터</a:t>
            </a:r>
            <a:endParaRPr lang="en-US" altLang="ko-KR" sz="22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기본값 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: start = 0, step = 1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200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i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= 0, 1, 2, 3, …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순으로 증가</a:t>
            </a:r>
            <a:endParaRPr lang="en-US" altLang="ko-KR" sz="22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Car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생성시에 사용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SIM_TIME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끝날 때 까지 계속 생성</a:t>
            </a:r>
            <a:endParaRPr lang="en-US" altLang="ko-KR" sz="22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75BC31-63D2-4DFD-A953-FB5BB5AD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1" y="1030050"/>
            <a:ext cx="4086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itertools.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=0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step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=1</a:t>
            </a:r>
            <a:r>
              <a:rPr kumimoji="0" lang="en-US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BADC6-83A3-485D-A3CC-F69469597415}"/>
              </a:ext>
            </a:extLst>
          </p:cNvPr>
          <p:cNvSpPr txBox="1"/>
          <p:nvPr/>
        </p:nvSpPr>
        <p:spPr>
          <a:xfrm>
            <a:off x="825500" y="146189"/>
            <a:ext cx="435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itertools.count</a:t>
            </a:r>
            <a:endParaRPr kumimoji="1" lang="ko-KR" altLang="en-US" sz="48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1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243759-263C-4AA6-94D9-1677D8C26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31" b="4288"/>
          <a:stretch/>
        </p:blipFill>
        <p:spPr>
          <a:xfrm>
            <a:off x="246803" y="600460"/>
            <a:ext cx="6458963" cy="2431300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DBB693-7CB0-41EA-B416-173073EED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66" y="1581250"/>
            <a:ext cx="5239429" cy="4949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24B397-2769-43BF-9697-DC1FA9642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139" r="23733" b="-1090"/>
          <a:stretch/>
        </p:blipFill>
        <p:spPr>
          <a:xfrm>
            <a:off x="6716400" y="235975"/>
            <a:ext cx="5239429" cy="14369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5AAC1F-8EBF-443D-92DA-6BEAB3198ED4}"/>
              </a:ext>
            </a:extLst>
          </p:cNvPr>
          <p:cNvSpPr/>
          <p:nvPr/>
        </p:nvSpPr>
        <p:spPr>
          <a:xfrm>
            <a:off x="6705768" y="6285900"/>
            <a:ext cx="1662056" cy="1528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E17AB1-1B37-4880-8DCD-2878ED9FE5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40"/>
          <a:stretch/>
        </p:blipFill>
        <p:spPr>
          <a:xfrm>
            <a:off x="246803" y="3027233"/>
            <a:ext cx="6458964" cy="294888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77CD21B-91A6-497E-B5D9-6F669C367D44}"/>
              </a:ext>
            </a:extLst>
          </p:cNvPr>
          <p:cNvGrpSpPr/>
          <p:nvPr/>
        </p:nvGrpSpPr>
        <p:grpSpPr>
          <a:xfrm>
            <a:off x="246800" y="2995882"/>
            <a:ext cx="11555340" cy="2984292"/>
            <a:chOff x="246800" y="2995882"/>
            <a:chExt cx="11555340" cy="298429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056AB1F-265E-417E-9C3B-498AD6992882}"/>
                </a:ext>
              </a:extLst>
            </p:cNvPr>
            <p:cNvCxnSpPr/>
            <p:nvPr/>
          </p:nvCxnSpPr>
          <p:spPr>
            <a:xfrm>
              <a:off x="246803" y="2995882"/>
              <a:ext cx="115553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602B4E1-120D-440F-8C4A-CA889AC398D4}"/>
                </a:ext>
              </a:extLst>
            </p:cNvPr>
            <p:cNvCxnSpPr/>
            <p:nvPr/>
          </p:nvCxnSpPr>
          <p:spPr>
            <a:xfrm>
              <a:off x="11802140" y="3000409"/>
              <a:ext cx="0" cy="107240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9837D-CAD1-4290-98AB-5BE5F7F9C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03" y="2995883"/>
              <a:ext cx="0" cy="297303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24037BE-2DE7-48AB-B2A0-1AF1B1658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5764" y="4037880"/>
              <a:ext cx="5096376" cy="3493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7D515B-EB6B-4660-B4DA-32BBABF5B20C}"/>
                </a:ext>
              </a:extLst>
            </p:cNvPr>
            <p:cNvCxnSpPr>
              <a:cxnSpLocks/>
            </p:cNvCxnSpPr>
            <p:nvPr/>
          </p:nvCxnSpPr>
          <p:spPr>
            <a:xfrm>
              <a:off x="6705762" y="4010738"/>
              <a:ext cx="4" cy="196538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E3A578F-BB5A-4222-9BE9-DB3E87284D81}"/>
                </a:ext>
              </a:extLst>
            </p:cNvPr>
            <p:cNvCxnSpPr/>
            <p:nvPr/>
          </p:nvCxnSpPr>
          <p:spPr>
            <a:xfrm flipH="1">
              <a:off x="246800" y="5980174"/>
              <a:ext cx="645896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A06CFD-0B2D-4013-93C6-F283ADA91299}"/>
              </a:ext>
            </a:extLst>
          </p:cNvPr>
          <p:cNvSpPr/>
          <p:nvPr/>
        </p:nvSpPr>
        <p:spPr>
          <a:xfrm>
            <a:off x="6705762" y="200115"/>
            <a:ext cx="4543485" cy="2704112"/>
          </a:xfrm>
          <a:prstGeom prst="rect">
            <a:avLst/>
          </a:pr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3BDB8-E1F1-4FD0-8990-5F868175C65B}"/>
              </a:ext>
            </a:extLst>
          </p:cNvPr>
          <p:cNvSpPr txBox="1"/>
          <p:nvPr/>
        </p:nvSpPr>
        <p:spPr>
          <a:xfrm>
            <a:off x="2565866" y="708148"/>
            <a:ext cx="124906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① 주유</a:t>
            </a:r>
            <a:endParaRPr lang="en-US" altLang="ko-KR" sz="2800" dirty="0">
              <a:solidFill>
                <a:srgbClr val="00CC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719864-6371-4C8B-AA8B-60705CDAA361}"/>
              </a:ext>
            </a:extLst>
          </p:cNvPr>
          <p:cNvSpPr txBox="1"/>
          <p:nvPr/>
        </p:nvSpPr>
        <p:spPr>
          <a:xfrm>
            <a:off x="3871243" y="846606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②</a:t>
            </a:r>
            <a:r>
              <a:rPr lang="en-US" altLang="ko-KR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주유소 관리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6977C-F536-4893-A736-F71099D5AD9E}"/>
              </a:ext>
            </a:extLst>
          </p:cNvPr>
          <p:cNvSpPr txBox="1"/>
          <p:nvPr/>
        </p:nvSpPr>
        <p:spPr>
          <a:xfrm>
            <a:off x="2565866" y="1381742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sym typeface="Wingdings" panose="05000000000000000000" pitchFamily="2" charset="2"/>
              </a:rPr>
              <a:t>병렬적으로 진행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92ECB1-19F2-4260-998D-DDDA47FEABD7}"/>
              </a:ext>
            </a:extLst>
          </p:cNvPr>
          <p:cNvSpPr/>
          <p:nvPr/>
        </p:nvSpPr>
        <p:spPr>
          <a:xfrm>
            <a:off x="7294589" y="3715228"/>
            <a:ext cx="4176039" cy="21631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069872-879A-49DD-9AF9-A3453966FB96}"/>
              </a:ext>
            </a:extLst>
          </p:cNvPr>
          <p:cNvSpPr/>
          <p:nvPr/>
        </p:nvSpPr>
        <p:spPr>
          <a:xfrm>
            <a:off x="7504964" y="997803"/>
            <a:ext cx="3159492" cy="22378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9EC810-72B6-407B-A5C6-4423C33855DF}"/>
              </a:ext>
            </a:extLst>
          </p:cNvPr>
          <p:cNvSpPr/>
          <p:nvPr/>
        </p:nvSpPr>
        <p:spPr>
          <a:xfrm>
            <a:off x="6705767" y="5643005"/>
            <a:ext cx="3480185" cy="16806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3E5678-C577-49C6-A691-0255A955C370}"/>
              </a:ext>
            </a:extLst>
          </p:cNvPr>
          <p:cNvSpPr/>
          <p:nvPr/>
        </p:nvSpPr>
        <p:spPr>
          <a:xfrm>
            <a:off x="6705767" y="5808416"/>
            <a:ext cx="3958689" cy="2455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3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3" grpId="0" animBg="1"/>
      <p:bldP spid="54" grpId="0"/>
      <p:bldP spid="54" grpId="1"/>
      <p:bldP spid="55" grpId="0"/>
      <p:bldP spid="6" grpId="0"/>
      <p:bldP spid="6" grpId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243759-263C-4AA6-94D9-1677D8C26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31" b="4288"/>
          <a:stretch/>
        </p:blipFill>
        <p:spPr>
          <a:xfrm>
            <a:off x="246803" y="600460"/>
            <a:ext cx="6458963" cy="2431300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DBB693-7CB0-41EA-B416-173073EED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66" y="1581250"/>
            <a:ext cx="5239429" cy="4949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24B397-2769-43BF-9697-DC1FA9642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139" r="23733" b="-1090"/>
          <a:stretch/>
        </p:blipFill>
        <p:spPr>
          <a:xfrm>
            <a:off x="6716400" y="235975"/>
            <a:ext cx="5239429" cy="14369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CA130B-A1B3-4BFC-A4CA-9CC70D5145E8}"/>
              </a:ext>
            </a:extLst>
          </p:cNvPr>
          <p:cNvSpPr/>
          <p:nvPr/>
        </p:nvSpPr>
        <p:spPr>
          <a:xfrm>
            <a:off x="6705767" y="5808416"/>
            <a:ext cx="3958689" cy="2455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E17AB1-1B37-4880-8DCD-2878ED9FE5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40"/>
          <a:stretch/>
        </p:blipFill>
        <p:spPr>
          <a:xfrm>
            <a:off x="246803" y="3027233"/>
            <a:ext cx="6458964" cy="294888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77CD21B-91A6-497E-B5D9-6F669C367D44}"/>
              </a:ext>
            </a:extLst>
          </p:cNvPr>
          <p:cNvGrpSpPr/>
          <p:nvPr/>
        </p:nvGrpSpPr>
        <p:grpSpPr>
          <a:xfrm>
            <a:off x="246800" y="2995882"/>
            <a:ext cx="11555340" cy="2984292"/>
            <a:chOff x="246800" y="2995882"/>
            <a:chExt cx="11555340" cy="298429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056AB1F-265E-417E-9C3B-498AD6992882}"/>
                </a:ext>
              </a:extLst>
            </p:cNvPr>
            <p:cNvCxnSpPr/>
            <p:nvPr/>
          </p:nvCxnSpPr>
          <p:spPr>
            <a:xfrm>
              <a:off x="246803" y="2995882"/>
              <a:ext cx="115553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602B4E1-120D-440F-8C4A-CA889AC398D4}"/>
                </a:ext>
              </a:extLst>
            </p:cNvPr>
            <p:cNvCxnSpPr/>
            <p:nvPr/>
          </p:nvCxnSpPr>
          <p:spPr>
            <a:xfrm>
              <a:off x="11802140" y="3000409"/>
              <a:ext cx="0" cy="107240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9837D-CAD1-4290-98AB-5BE5F7F9C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03" y="2995883"/>
              <a:ext cx="0" cy="297303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24037BE-2DE7-48AB-B2A0-1AF1B1658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5764" y="4037880"/>
              <a:ext cx="5096376" cy="3493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7D515B-EB6B-4660-B4DA-32BBABF5B20C}"/>
                </a:ext>
              </a:extLst>
            </p:cNvPr>
            <p:cNvCxnSpPr>
              <a:cxnSpLocks/>
            </p:cNvCxnSpPr>
            <p:nvPr/>
          </p:nvCxnSpPr>
          <p:spPr>
            <a:xfrm>
              <a:off x="6705762" y="4010738"/>
              <a:ext cx="4" cy="196538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E3A578F-BB5A-4222-9BE9-DB3E87284D81}"/>
                </a:ext>
              </a:extLst>
            </p:cNvPr>
            <p:cNvCxnSpPr/>
            <p:nvPr/>
          </p:nvCxnSpPr>
          <p:spPr>
            <a:xfrm flipH="1">
              <a:off x="246800" y="5980174"/>
              <a:ext cx="645896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A06CFD-0B2D-4013-93C6-F283ADA91299}"/>
              </a:ext>
            </a:extLst>
          </p:cNvPr>
          <p:cNvSpPr/>
          <p:nvPr/>
        </p:nvSpPr>
        <p:spPr>
          <a:xfrm>
            <a:off x="6705762" y="200115"/>
            <a:ext cx="4543485" cy="2704112"/>
          </a:xfrm>
          <a:prstGeom prst="rect">
            <a:avLst/>
          </a:pr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549BC8-0CA1-403E-9D0D-B5AD11DD9395}"/>
              </a:ext>
            </a:extLst>
          </p:cNvPr>
          <p:cNvSpPr/>
          <p:nvPr/>
        </p:nvSpPr>
        <p:spPr>
          <a:xfrm>
            <a:off x="7271097" y="3481056"/>
            <a:ext cx="3127531" cy="226712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7C465-AD2D-4B39-B9A1-C633D8123EF9}"/>
              </a:ext>
            </a:extLst>
          </p:cNvPr>
          <p:cNvSpPr/>
          <p:nvPr/>
        </p:nvSpPr>
        <p:spPr>
          <a:xfrm>
            <a:off x="246801" y="2016904"/>
            <a:ext cx="1219532" cy="226634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D60F71-06B6-4ADF-B7B0-90E8653ABDB6}"/>
              </a:ext>
            </a:extLst>
          </p:cNvPr>
          <p:cNvSpPr/>
          <p:nvPr/>
        </p:nvSpPr>
        <p:spPr>
          <a:xfrm>
            <a:off x="7271097" y="3717905"/>
            <a:ext cx="4222684" cy="223789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81EFCB-D149-420D-840B-71079A65FB8D}"/>
              </a:ext>
            </a:extLst>
          </p:cNvPr>
          <p:cNvSpPr/>
          <p:nvPr/>
        </p:nvSpPr>
        <p:spPr>
          <a:xfrm>
            <a:off x="469804" y="3212690"/>
            <a:ext cx="3209048" cy="21631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6D65DF-1431-4B8F-80D4-9BFD9AAE50BD}"/>
              </a:ext>
            </a:extLst>
          </p:cNvPr>
          <p:cNvSpPr/>
          <p:nvPr/>
        </p:nvSpPr>
        <p:spPr>
          <a:xfrm>
            <a:off x="756883" y="4343880"/>
            <a:ext cx="3208900" cy="419505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74357D-F707-4195-A735-93684CA09035}"/>
              </a:ext>
            </a:extLst>
          </p:cNvPr>
          <p:cNvSpPr/>
          <p:nvPr/>
        </p:nvSpPr>
        <p:spPr>
          <a:xfrm>
            <a:off x="756883" y="4912000"/>
            <a:ext cx="3283425" cy="226712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CC6EFA-4255-4878-9453-4BCE86065AA8}"/>
              </a:ext>
            </a:extLst>
          </p:cNvPr>
          <p:cNvSpPr/>
          <p:nvPr/>
        </p:nvSpPr>
        <p:spPr>
          <a:xfrm>
            <a:off x="236170" y="2591634"/>
            <a:ext cx="1230164" cy="2233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F8F4E-21B9-41AB-9F64-A86BCE1D356A}"/>
              </a:ext>
            </a:extLst>
          </p:cNvPr>
          <p:cNvSpPr txBox="1"/>
          <p:nvPr/>
        </p:nvSpPr>
        <p:spPr>
          <a:xfrm>
            <a:off x="2565866" y="708148"/>
            <a:ext cx="124906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① 주유</a:t>
            </a:r>
            <a:endParaRPr lang="en-US" altLang="ko-KR" sz="2800" dirty="0">
              <a:solidFill>
                <a:srgbClr val="00CC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CD72A-5420-40F6-A339-51D8A77E4983}"/>
              </a:ext>
            </a:extLst>
          </p:cNvPr>
          <p:cNvSpPr txBox="1"/>
          <p:nvPr/>
        </p:nvSpPr>
        <p:spPr>
          <a:xfrm>
            <a:off x="3871243" y="846606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②</a:t>
            </a:r>
            <a:r>
              <a:rPr lang="en-US" altLang="ko-KR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주유소 관리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74B0D2-2804-447A-BFF3-7D1A15C1E03F}"/>
              </a:ext>
            </a:extLst>
          </p:cNvPr>
          <p:cNvSpPr/>
          <p:nvPr/>
        </p:nvSpPr>
        <p:spPr>
          <a:xfrm>
            <a:off x="6705767" y="5643005"/>
            <a:ext cx="3480185" cy="16806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6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3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10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243759-263C-4AA6-94D9-1677D8C26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31" b="4288"/>
          <a:stretch/>
        </p:blipFill>
        <p:spPr>
          <a:xfrm>
            <a:off x="246803" y="600460"/>
            <a:ext cx="6458963" cy="2431300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DBB693-7CB0-41EA-B416-173073EED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66" y="1581250"/>
            <a:ext cx="5239429" cy="4949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24B397-2769-43BF-9697-DC1FA9642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139" r="23733" b="-1090"/>
          <a:stretch/>
        </p:blipFill>
        <p:spPr>
          <a:xfrm>
            <a:off x="6716400" y="235975"/>
            <a:ext cx="5239429" cy="14369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CA130B-A1B3-4BFC-A4CA-9CC70D5145E8}"/>
              </a:ext>
            </a:extLst>
          </p:cNvPr>
          <p:cNvSpPr/>
          <p:nvPr/>
        </p:nvSpPr>
        <p:spPr>
          <a:xfrm>
            <a:off x="6705767" y="5643005"/>
            <a:ext cx="3480185" cy="16806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E17AB1-1B37-4880-8DCD-2878ED9FE5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40"/>
          <a:stretch/>
        </p:blipFill>
        <p:spPr>
          <a:xfrm>
            <a:off x="246803" y="3027233"/>
            <a:ext cx="6458964" cy="294888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77CD21B-91A6-497E-B5D9-6F669C367D44}"/>
              </a:ext>
            </a:extLst>
          </p:cNvPr>
          <p:cNvGrpSpPr/>
          <p:nvPr/>
        </p:nvGrpSpPr>
        <p:grpSpPr>
          <a:xfrm>
            <a:off x="246800" y="2995882"/>
            <a:ext cx="11555340" cy="2984292"/>
            <a:chOff x="246800" y="2995882"/>
            <a:chExt cx="11555340" cy="298429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056AB1F-265E-417E-9C3B-498AD6992882}"/>
                </a:ext>
              </a:extLst>
            </p:cNvPr>
            <p:cNvCxnSpPr/>
            <p:nvPr/>
          </p:nvCxnSpPr>
          <p:spPr>
            <a:xfrm>
              <a:off x="246803" y="2995882"/>
              <a:ext cx="115553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602B4E1-120D-440F-8C4A-CA889AC398D4}"/>
                </a:ext>
              </a:extLst>
            </p:cNvPr>
            <p:cNvCxnSpPr/>
            <p:nvPr/>
          </p:nvCxnSpPr>
          <p:spPr>
            <a:xfrm>
              <a:off x="11802140" y="3000409"/>
              <a:ext cx="0" cy="107240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9837D-CAD1-4290-98AB-5BE5F7F9C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03" y="2995883"/>
              <a:ext cx="0" cy="297303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24037BE-2DE7-48AB-B2A0-1AF1B1658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5764" y="4037880"/>
              <a:ext cx="5096376" cy="3493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7D515B-EB6B-4660-B4DA-32BBABF5B20C}"/>
                </a:ext>
              </a:extLst>
            </p:cNvPr>
            <p:cNvCxnSpPr>
              <a:cxnSpLocks/>
            </p:cNvCxnSpPr>
            <p:nvPr/>
          </p:nvCxnSpPr>
          <p:spPr>
            <a:xfrm>
              <a:off x="6705762" y="4010738"/>
              <a:ext cx="4" cy="196538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E3A578F-BB5A-4222-9BE9-DB3E87284D81}"/>
                </a:ext>
              </a:extLst>
            </p:cNvPr>
            <p:cNvCxnSpPr/>
            <p:nvPr/>
          </p:nvCxnSpPr>
          <p:spPr>
            <a:xfrm flipH="1">
              <a:off x="246800" y="5980174"/>
              <a:ext cx="645896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A06CFD-0B2D-4013-93C6-F283ADA91299}"/>
              </a:ext>
            </a:extLst>
          </p:cNvPr>
          <p:cNvSpPr/>
          <p:nvPr/>
        </p:nvSpPr>
        <p:spPr>
          <a:xfrm>
            <a:off x="6705762" y="200115"/>
            <a:ext cx="4543485" cy="2704112"/>
          </a:xfrm>
          <a:prstGeom prst="rect">
            <a:avLst/>
          </a:pr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F8F4E-21B9-41AB-9F64-A86BCE1D356A}"/>
              </a:ext>
            </a:extLst>
          </p:cNvPr>
          <p:cNvSpPr txBox="1"/>
          <p:nvPr/>
        </p:nvSpPr>
        <p:spPr>
          <a:xfrm>
            <a:off x="2565866" y="708148"/>
            <a:ext cx="124906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① 주유</a:t>
            </a:r>
            <a:endParaRPr lang="en-US" altLang="ko-KR" sz="2800" dirty="0">
              <a:solidFill>
                <a:srgbClr val="00CC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CD72A-5420-40F6-A339-51D8A77E4983}"/>
              </a:ext>
            </a:extLst>
          </p:cNvPr>
          <p:cNvSpPr txBox="1"/>
          <p:nvPr/>
        </p:nvSpPr>
        <p:spPr>
          <a:xfrm>
            <a:off x="3871243" y="846606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②</a:t>
            </a:r>
            <a:r>
              <a:rPr lang="en-US" altLang="ko-KR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CC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주유소 관리</a:t>
            </a:r>
            <a:endParaRPr lang="ko-KR" altLang="en-US" sz="2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65109F-71D5-474B-85D9-6DF004A88940}"/>
              </a:ext>
            </a:extLst>
          </p:cNvPr>
          <p:cNvSpPr/>
          <p:nvPr/>
        </p:nvSpPr>
        <p:spPr>
          <a:xfrm>
            <a:off x="7427702" y="600460"/>
            <a:ext cx="3736484" cy="22378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31D625-B872-454C-8488-20AEA41C5426}"/>
              </a:ext>
            </a:extLst>
          </p:cNvPr>
          <p:cNvSpPr/>
          <p:nvPr/>
        </p:nvSpPr>
        <p:spPr>
          <a:xfrm>
            <a:off x="7504964" y="997803"/>
            <a:ext cx="3159492" cy="22378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9990B-ADD5-4C95-B50A-02F7902B1585}"/>
              </a:ext>
            </a:extLst>
          </p:cNvPr>
          <p:cNvSpPr/>
          <p:nvPr/>
        </p:nvSpPr>
        <p:spPr>
          <a:xfrm>
            <a:off x="7008778" y="1797655"/>
            <a:ext cx="2443566" cy="23489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9ACD30-D745-44BE-8FD3-D559684E2E45}"/>
              </a:ext>
            </a:extLst>
          </p:cNvPr>
          <p:cNvSpPr/>
          <p:nvPr/>
        </p:nvSpPr>
        <p:spPr>
          <a:xfrm>
            <a:off x="246802" y="1841991"/>
            <a:ext cx="1373216" cy="22378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C80EE9-E3A8-406A-B85C-54AE8A0ED18D}"/>
              </a:ext>
            </a:extLst>
          </p:cNvPr>
          <p:cNvSpPr/>
          <p:nvPr/>
        </p:nvSpPr>
        <p:spPr>
          <a:xfrm>
            <a:off x="246802" y="1637106"/>
            <a:ext cx="954678" cy="2048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229590-2EA1-4208-8829-68128D0E3F11}"/>
              </a:ext>
            </a:extLst>
          </p:cNvPr>
          <p:cNvSpPr/>
          <p:nvPr/>
        </p:nvSpPr>
        <p:spPr>
          <a:xfrm>
            <a:off x="7008777" y="2211350"/>
            <a:ext cx="3262273" cy="2185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778B2E-8208-4D45-9B3B-ED1A3D07356D}"/>
              </a:ext>
            </a:extLst>
          </p:cNvPr>
          <p:cNvSpPr/>
          <p:nvPr/>
        </p:nvSpPr>
        <p:spPr>
          <a:xfrm>
            <a:off x="7008777" y="2670891"/>
            <a:ext cx="1943837" cy="17517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06EE0A-87E4-4F1A-A9D3-24784FD2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000125"/>
            <a:ext cx="5867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EFADB-C721-CB42-83CC-0521D41E6581}"/>
              </a:ext>
            </a:extLst>
          </p:cNvPr>
          <p:cNvSpPr txBox="1"/>
          <p:nvPr/>
        </p:nvSpPr>
        <p:spPr>
          <a:xfrm>
            <a:off x="825500" y="146189"/>
            <a:ext cx="2472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기본 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9498A-4D09-9D49-B8CE-B24DD7EB2DB8}"/>
              </a:ext>
            </a:extLst>
          </p:cNvPr>
          <p:cNvSpPr txBox="1"/>
          <p:nvPr/>
        </p:nvSpPr>
        <p:spPr>
          <a:xfrm>
            <a:off x="825500" y="1104900"/>
            <a:ext cx="81628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도착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평균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2min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kumimoji="1" lang="ko-KR" altLang="en-US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지수분포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영화 종류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'Python Unchained', 'Kill Process', 'Pulp Implementation’</a:t>
            </a:r>
          </a:p>
          <a:p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               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random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함수 통해 결정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영화 당 티켓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50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Sold out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기준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남은 티켓 수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                         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1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개이거나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0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개인 경우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,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sold out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처리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인당 구매 티켓 수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~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 random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함수 통해 결정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총 시간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120mim</a:t>
            </a:r>
          </a:p>
          <a:p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도착 시 이미 매진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+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0 min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도착 시 매진은 아니나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,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구매하지는 못한 경우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+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0.5 min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티켓 구매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+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14275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A2ECFA-C0AD-B146-B603-918D1B59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2" y="596900"/>
            <a:ext cx="4847482" cy="5676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3C338E-A957-8147-8630-145A0323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94" y="596900"/>
            <a:ext cx="7244906" cy="5664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45F6D9-12A9-F949-89D4-88F60FB69EEE}"/>
              </a:ext>
            </a:extLst>
          </p:cNvPr>
          <p:cNvSpPr/>
          <p:nvPr/>
        </p:nvSpPr>
        <p:spPr>
          <a:xfrm>
            <a:off x="99612" y="596900"/>
            <a:ext cx="1233888" cy="152400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28108-A667-E241-BE78-4040C072F75C}"/>
              </a:ext>
            </a:extLst>
          </p:cNvPr>
          <p:cNvSpPr/>
          <p:nvPr/>
        </p:nvSpPr>
        <p:spPr>
          <a:xfrm>
            <a:off x="4947094" y="1985432"/>
            <a:ext cx="7244906" cy="198967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54DA9A-8E38-5E43-84E5-433377427A85}"/>
              </a:ext>
            </a:extLst>
          </p:cNvPr>
          <p:cNvSpPr/>
          <p:nvPr/>
        </p:nvSpPr>
        <p:spPr>
          <a:xfrm>
            <a:off x="4947093" y="4197348"/>
            <a:ext cx="4383173" cy="357719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4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79682-71AF-4BE5-B9ED-8737696A47BF}"/>
              </a:ext>
            </a:extLst>
          </p:cNvPr>
          <p:cNvSpPr txBox="1"/>
          <p:nvPr/>
        </p:nvSpPr>
        <p:spPr>
          <a:xfrm>
            <a:off x="892877" y="1867654"/>
            <a:ext cx="7847086" cy="92333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Theater = </a:t>
            </a:r>
            <a:r>
              <a:rPr lang="en-US" altLang="ko-KR" i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collections.namedtuple</a:t>
            </a:r>
            <a:r>
              <a:rPr lang="en-US" altLang="ko-KR" i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('Theater', 'counter, movies, available, '</a:t>
            </a: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            		 '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sold_out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when_sold_out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'</a:t>
            </a: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           		 '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num_renegers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')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6B8A35-C730-4476-8A08-51A77D0E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173949"/>
            <a:ext cx="92993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typename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field_names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verbose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False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rename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False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B2421-CC30-44E6-919E-6A3DDC6B2F33}"/>
              </a:ext>
            </a:extLst>
          </p:cNvPr>
          <p:cNvSpPr txBox="1"/>
          <p:nvPr/>
        </p:nvSpPr>
        <p:spPr>
          <a:xfrm>
            <a:off x="827771" y="3022328"/>
            <a:ext cx="10838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‘Theater’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안에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counter, movies, available,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sold_out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when_sold_out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num_renegers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라는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subclass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생성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각각의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data type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은 아래의 변수 설정을 통해 결정 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E9371-493B-48E1-AAA4-C59F144385D8}"/>
              </a:ext>
            </a:extLst>
          </p:cNvPr>
          <p:cNvSpPr/>
          <p:nvPr/>
        </p:nvSpPr>
        <p:spPr>
          <a:xfrm>
            <a:off x="827770" y="3900003"/>
            <a:ext cx="7247825" cy="147732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['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Unchained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', '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Kill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Process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', '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Pulp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Implementation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']</a:t>
            </a:r>
          </a:p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available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{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TICKETS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}</a:t>
            </a:r>
          </a:p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sold_out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{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env.event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}</a:t>
            </a:r>
          </a:p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when_sold_out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{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None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}</a:t>
            </a:r>
          </a:p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num_renegers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{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0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movies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C5018-7DEB-4129-B98A-2A64B6EE0873}"/>
              </a:ext>
            </a:extLst>
          </p:cNvPr>
          <p:cNvSpPr txBox="1"/>
          <p:nvPr/>
        </p:nvSpPr>
        <p:spPr>
          <a:xfrm>
            <a:off x="826170" y="5677309"/>
            <a:ext cx="83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movies : list / available,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sold_out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when_sold_out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num_renegers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: dictionary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CC623-AEC5-4379-83FF-3FFBB05C1DA0}"/>
              </a:ext>
            </a:extLst>
          </p:cNvPr>
          <p:cNvSpPr txBox="1"/>
          <p:nvPr/>
        </p:nvSpPr>
        <p:spPr>
          <a:xfrm>
            <a:off x="825500" y="146189"/>
            <a:ext cx="6431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collections.nametuple</a:t>
            </a:r>
            <a:endParaRPr kumimoji="1" lang="ko-KR" altLang="en-US" sz="48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3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A2ECFA-C0AD-B146-B603-918D1B59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2" y="607060"/>
            <a:ext cx="4847482" cy="5676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3C338E-A957-8147-8630-145A0323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94" y="596900"/>
            <a:ext cx="7244906" cy="5664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45F6D9-12A9-F949-89D4-88F60FB69EEE}"/>
              </a:ext>
            </a:extLst>
          </p:cNvPr>
          <p:cNvSpPr/>
          <p:nvPr/>
        </p:nvSpPr>
        <p:spPr>
          <a:xfrm>
            <a:off x="99612" y="596900"/>
            <a:ext cx="1233888" cy="152400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28108-A667-E241-BE78-4040C072F75C}"/>
              </a:ext>
            </a:extLst>
          </p:cNvPr>
          <p:cNvSpPr/>
          <p:nvPr/>
        </p:nvSpPr>
        <p:spPr>
          <a:xfrm>
            <a:off x="4947094" y="1985432"/>
            <a:ext cx="7244906" cy="198967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456003-39EF-334C-82E9-9653BDCA9C37}"/>
              </a:ext>
            </a:extLst>
          </p:cNvPr>
          <p:cNvSpPr/>
          <p:nvPr/>
        </p:nvSpPr>
        <p:spPr>
          <a:xfrm>
            <a:off x="694267" y="2269067"/>
            <a:ext cx="1016000" cy="15240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C4E00-4944-2449-886D-7A3D6FF634CC}"/>
              </a:ext>
            </a:extLst>
          </p:cNvPr>
          <p:cNvSpPr/>
          <p:nvPr/>
        </p:nvSpPr>
        <p:spPr>
          <a:xfrm>
            <a:off x="2225894" y="2607734"/>
            <a:ext cx="1533305" cy="15239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8FA96-1DB8-264D-A7F1-3CE7E11BA98A}"/>
              </a:ext>
            </a:extLst>
          </p:cNvPr>
          <p:cNvSpPr/>
          <p:nvPr/>
        </p:nvSpPr>
        <p:spPr>
          <a:xfrm>
            <a:off x="859366" y="3259667"/>
            <a:ext cx="1782234" cy="15239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5032BB-74B0-F84C-BC83-C88DD37C0FC5}"/>
              </a:ext>
            </a:extLst>
          </p:cNvPr>
          <p:cNvSpPr/>
          <p:nvPr/>
        </p:nvSpPr>
        <p:spPr>
          <a:xfrm>
            <a:off x="825499" y="3924301"/>
            <a:ext cx="1545167" cy="15239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54DA9A-8E38-5E43-84E5-433377427A85}"/>
              </a:ext>
            </a:extLst>
          </p:cNvPr>
          <p:cNvSpPr/>
          <p:nvPr/>
        </p:nvSpPr>
        <p:spPr>
          <a:xfrm>
            <a:off x="4947093" y="4197348"/>
            <a:ext cx="4383173" cy="357719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9C76E0-7272-2340-95CB-3D549B255C29}"/>
              </a:ext>
            </a:extLst>
          </p:cNvPr>
          <p:cNvSpPr/>
          <p:nvPr/>
        </p:nvSpPr>
        <p:spPr>
          <a:xfrm>
            <a:off x="6664546" y="5818713"/>
            <a:ext cx="1768254" cy="124887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5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A2ECFA-C0AD-B146-B603-918D1B59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2" y="603885"/>
            <a:ext cx="4847482" cy="5676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3C338E-A957-8147-8630-145A0323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94" y="596900"/>
            <a:ext cx="7244906" cy="5664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732376-C4A2-4026-A757-C73BF5257D0E}"/>
              </a:ext>
            </a:extLst>
          </p:cNvPr>
          <p:cNvSpPr/>
          <p:nvPr/>
        </p:nvSpPr>
        <p:spPr>
          <a:xfrm>
            <a:off x="99612" y="2065866"/>
            <a:ext cx="4201455" cy="404706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846B30-231F-45AA-BCC3-391898AC52E5}"/>
              </a:ext>
            </a:extLst>
          </p:cNvPr>
          <p:cNvSpPr/>
          <p:nvPr/>
        </p:nvSpPr>
        <p:spPr>
          <a:xfrm>
            <a:off x="4947094" y="596900"/>
            <a:ext cx="4281573" cy="12742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50DDE-116E-4744-9A27-12FA2AA77AA7}"/>
              </a:ext>
            </a:extLst>
          </p:cNvPr>
          <p:cNvSpPr/>
          <p:nvPr/>
        </p:nvSpPr>
        <p:spPr>
          <a:xfrm>
            <a:off x="607612" y="2565400"/>
            <a:ext cx="3168521" cy="1990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BA3021-0207-4F3A-8A6F-E443C87C855F}"/>
              </a:ext>
            </a:extLst>
          </p:cNvPr>
          <p:cNvSpPr/>
          <p:nvPr/>
        </p:nvSpPr>
        <p:spPr>
          <a:xfrm>
            <a:off x="607612" y="2899931"/>
            <a:ext cx="3168521" cy="6984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3389A9-4026-42BD-ACE8-CD033A4DDA7D}"/>
              </a:ext>
            </a:extLst>
          </p:cNvPr>
          <p:cNvSpPr/>
          <p:nvPr/>
        </p:nvSpPr>
        <p:spPr>
          <a:xfrm>
            <a:off x="607609" y="3721190"/>
            <a:ext cx="3168521" cy="8508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88FF0-7699-4DAC-AC39-B21E7A4AB0F8}"/>
              </a:ext>
            </a:extLst>
          </p:cNvPr>
          <p:cNvSpPr/>
          <p:nvPr/>
        </p:nvSpPr>
        <p:spPr>
          <a:xfrm>
            <a:off x="624545" y="4728737"/>
            <a:ext cx="3168521" cy="13418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F6EFA4-77E1-4F76-969B-422212F9DCBB}"/>
              </a:ext>
            </a:extLst>
          </p:cNvPr>
          <p:cNvSpPr/>
          <p:nvPr/>
        </p:nvSpPr>
        <p:spPr>
          <a:xfrm>
            <a:off x="4947094" y="4841507"/>
            <a:ext cx="2772367" cy="14536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551B09-1011-414A-B690-989C7254BCFF}"/>
              </a:ext>
            </a:extLst>
          </p:cNvPr>
          <p:cNvSpPr/>
          <p:nvPr/>
        </p:nvSpPr>
        <p:spPr>
          <a:xfrm>
            <a:off x="4947094" y="5019574"/>
            <a:ext cx="1415206" cy="14536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F93088-29C1-41C8-B541-A6B5CD5E3F00}"/>
              </a:ext>
            </a:extLst>
          </p:cNvPr>
          <p:cNvSpPr/>
          <p:nvPr/>
        </p:nvSpPr>
        <p:spPr>
          <a:xfrm>
            <a:off x="883615" y="5402977"/>
            <a:ext cx="2138718" cy="14536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69895F73-CBAF-4BB3-A483-9B5D9B46FA51}"/>
              </a:ext>
            </a:extLst>
          </p:cNvPr>
          <p:cNvSpPr/>
          <p:nvPr/>
        </p:nvSpPr>
        <p:spPr>
          <a:xfrm>
            <a:off x="4556101" y="4066216"/>
            <a:ext cx="6208294" cy="1695941"/>
          </a:xfrm>
          <a:prstGeom prst="wedgeRoundRectCallout">
            <a:avLst>
              <a:gd name="adj1" fmla="val -71482"/>
              <a:gd name="adj2" fmla="val 33256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일정 확률로 </a:t>
            </a:r>
            <a:r>
              <a:rPr lang="en-US" altLang="ko-KR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theater.sold_out</a:t>
            </a:r>
            <a:r>
              <a:rPr lang="en-US" altLang="ko-KR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[movie].succeed()</a:t>
            </a:r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수행되면</a:t>
            </a:r>
            <a:r>
              <a:rPr lang="en-US" altLang="ko-KR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이벤트를 참고하는 다른 프로세스에서 </a:t>
            </a:r>
            <a:endParaRPr lang="en-US" altLang="ko-KR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일종의 </a:t>
            </a:r>
            <a:r>
              <a:rPr lang="ko-KR" altLang="en-US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인터럽션</a:t>
            </a:r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개념으로 현재 하고 있는 작업을 중지하고</a:t>
            </a:r>
            <a:r>
              <a:rPr lang="en-US" altLang="ko-KR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다음 단계로 </a:t>
            </a:r>
            <a:r>
              <a:rPr lang="ko-KR" altLang="en-US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넘어감</a:t>
            </a:r>
            <a:endParaRPr lang="ko-KR" altLang="en-US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3DA980-DA56-4A2D-9A47-3458BF4BC115}"/>
              </a:ext>
            </a:extLst>
          </p:cNvPr>
          <p:cNvSpPr/>
          <p:nvPr/>
        </p:nvSpPr>
        <p:spPr>
          <a:xfrm>
            <a:off x="2231362" y="2601876"/>
            <a:ext cx="1544768" cy="150942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F2B6AC-7AF5-418A-BA1F-E8FF4DF8B1AE}"/>
              </a:ext>
            </a:extLst>
          </p:cNvPr>
          <p:cNvSpPr/>
          <p:nvPr/>
        </p:nvSpPr>
        <p:spPr>
          <a:xfrm>
            <a:off x="5404522" y="1224392"/>
            <a:ext cx="2392459" cy="17179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F3A79-1100-42CE-BEAD-1F1779C41080}"/>
              </a:ext>
            </a:extLst>
          </p:cNvPr>
          <p:cNvSpPr/>
          <p:nvPr/>
        </p:nvSpPr>
        <p:spPr>
          <a:xfrm>
            <a:off x="5404522" y="1379728"/>
            <a:ext cx="2117156" cy="17179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DA8340-5B8D-4010-9146-FD41744E0410}"/>
              </a:ext>
            </a:extLst>
          </p:cNvPr>
          <p:cNvSpPr/>
          <p:nvPr/>
        </p:nvSpPr>
        <p:spPr>
          <a:xfrm>
            <a:off x="5414656" y="1547762"/>
            <a:ext cx="3670350" cy="296585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80654-3A36-4538-8F32-07B105BBDFC8}"/>
              </a:ext>
            </a:extLst>
          </p:cNvPr>
          <p:cNvSpPr/>
          <p:nvPr/>
        </p:nvSpPr>
        <p:spPr>
          <a:xfrm>
            <a:off x="5414656" y="924053"/>
            <a:ext cx="2869373" cy="145003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8" grpId="2" animBg="1"/>
      <p:bldP spid="10" grpId="0" animBg="1"/>
      <p:bldP spid="10" grpId="1" animBg="1"/>
      <p:bldP spid="12" grpId="0" animBg="1"/>
      <p:bldP spid="12" grpId="1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1C4154-A4ED-4ECD-9D3B-D605A25F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93" y="2390775"/>
            <a:ext cx="76676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29B66-03DD-4284-84E6-926E0D8016AA}"/>
              </a:ext>
            </a:extLst>
          </p:cNvPr>
          <p:cNvSpPr txBox="1"/>
          <p:nvPr/>
        </p:nvSpPr>
        <p:spPr>
          <a:xfrm>
            <a:off x="1941657" y="2875002"/>
            <a:ext cx="83086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Gas</a:t>
            </a:r>
            <a:r>
              <a:rPr kumimoji="1" lang="ko-KR" altLang="en-US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Station</a:t>
            </a:r>
            <a:r>
              <a:rPr kumimoji="1" lang="ko-KR" altLang="en-US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1"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Refueling</a:t>
            </a:r>
            <a:endParaRPr kumimoji="1" lang="ko-KR" altLang="en-US" sz="6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54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8C901B-D6CE-47FC-9651-69B643E961E5}"/>
              </a:ext>
            </a:extLst>
          </p:cNvPr>
          <p:cNvSpPr txBox="1"/>
          <p:nvPr/>
        </p:nvSpPr>
        <p:spPr>
          <a:xfrm>
            <a:off x="825500" y="1104900"/>
            <a:ext cx="891782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도착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random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함수로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30 ~ 300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 사이의 시간간격으로 도착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자동차의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fuel tank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Tank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size = 50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Initial level = random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함수 통해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5 ~ 25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사이의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정수 값 선택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- Gas station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Gas station size = 200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Refueling speed = 2 Liters/sec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Threshold = 10% ( = 20 L)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  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잔존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gas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양이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Threshold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이하이면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gas station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을 충전해 줄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tank truck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부름</a:t>
            </a: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Tank truck : 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도착까지 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300</a:t>
            </a:r>
            <a:r>
              <a:rPr kumimoji="1"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초</a:t>
            </a:r>
            <a:r>
              <a:rPr kumimoji="1"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E1018-75A8-4A4E-9797-22985EB12B81}"/>
              </a:ext>
            </a:extLst>
          </p:cNvPr>
          <p:cNvSpPr txBox="1"/>
          <p:nvPr/>
        </p:nvSpPr>
        <p:spPr>
          <a:xfrm>
            <a:off x="825500" y="146189"/>
            <a:ext cx="2472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기본 가정</a:t>
            </a:r>
          </a:p>
        </p:txBody>
      </p:sp>
    </p:spTree>
    <p:extLst>
      <p:ext uri="{BB962C8B-B14F-4D97-AF65-F5344CB8AC3E}">
        <p14:creationId xmlns:p14="http://schemas.microsoft.com/office/powerpoint/2010/main" val="39339618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3318</TotalTime>
  <Words>575</Words>
  <Application>Microsoft Office PowerPoint</Application>
  <PresentationFormat>와이드스크린</PresentationFormat>
  <Paragraphs>85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돋움</vt:lpstr>
      <vt:lpstr>Arial</vt:lpstr>
      <vt:lpstr>Wingdings</vt:lpstr>
      <vt:lpstr>08서울남산체 B</vt:lpstr>
      <vt:lpstr>맑은 고딕</vt:lpstr>
      <vt:lpstr>Courier New</vt:lpstr>
      <vt:lpstr>경기천년제목 Medium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남소현</dc:creator>
  <cp:lastModifiedBy>Nam Sohyun</cp:lastModifiedBy>
  <cp:revision>27</cp:revision>
  <dcterms:created xsi:type="dcterms:W3CDTF">2019-09-25T06:44:13Z</dcterms:created>
  <dcterms:modified xsi:type="dcterms:W3CDTF">2019-10-10T00:56:13Z</dcterms:modified>
</cp:coreProperties>
</file>