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12192000" cy="6858000"/>
  <p:notesSz cx="6858000" cy="9144000"/>
  <p:embeddedFontLst>
    <p:embeddedFont>
      <p:font typeface="HY그래픽M" panose="02030600000101010101" pitchFamily="18" charset="-127"/>
      <p:regular r:id="rId16"/>
    </p:embeddedFont>
    <p:embeddedFont>
      <p:font typeface="Koverwatch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85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24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6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9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D9-8540-4B8E-B9D6-F21BE7ECFE34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D48B3-20C4-4328-8F81-62DBC4881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rasis.com/book/DockerForTheReallyImpatient/Chapter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yrasis.com/book/DockerForTheReallyImpatient/Chapter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pyrasis/dockerbook/blob/master/Chapter16/wordpress/Docker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6728-48F8-49FB-9720-F950688F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Docker study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E86BF-22E2-47A8-B691-5085851D4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ko-KR" altLang="ko-KR" dirty="0"/>
              <a:t>16~19</a:t>
            </a:r>
            <a:r>
              <a:rPr lang="ko-KR" altLang="en-US" dirty="0"/>
              <a:t>장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8E32F8-A26D-4AFE-BF67-2B88A15E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5448-316C-428B-9AE2-7A99C271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215D6-72D5-45D0-951B-B1E1FA2B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altLang="ko-KR" b="1" dirty="0" err="1"/>
              <a:t>exampleapp</a:t>
            </a:r>
            <a:r>
              <a:rPr lang="ko-KR" altLang="en-US" dirty="0"/>
              <a:t> 디렉터리가 생성되었습니다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앞에 설치한 </a:t>
            </a:r>
            <a:r>
              <a:rPr lang="en-US" altLang="ko-KR" dirty="0"/>
              <a:t>Oracle </a:t>
            </a:r>
            <a:r>
              <a:rPr lang="ko-KR" altLang="en-US" dirty="0"/>
              <a:t>인스턴트 클라이언트 </a:t>
            </a:r>
            <a:r>
              <a:rPr lang="en-US" altLang="ko-KR" dirty="0"/>
              <a:t>rpm </a:t>
            </a:r>
            <a:r>
              <a:rPr lang="ko-KR" altLang="en-US" dirty="0"/>
              <a:t>파일을 </a:t>
            </a:r>
            <a:r>
              <a:rPr lang="en-US" altLang="ko-KR" b="1" dirty="0" err="1"/>
              <a:t>exampleapp</a:t>
            </a:r>
            <a:r>
              <a:rPr lang="ko-KR" altLang="en-US" dirty="0"/>
              <a:t> 디렉터리 아래로 이동합니다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Django </a:t>
            </a:r>
            <a:r>
              <a:rPr lang="ko-KR" altLang="en-US" dirty="0"/>
              <a:t>이미지에도 </a:t>
            </a:r>
            <a:r>
              <a:rPr lang="en-US" altLang="ko-KR" dirty="0"/>
              <a:t>Oracle </a:t>
            </a:r>
            <a:r>
              <a:rPr lang="ko-KR" altLang="en-US" dirty="0"/>
              <a:t>인스턴트 클라이언트를 설치해야 하므로 </a:t>
            </a:r>
            <a:r>
              <a:rPr lang="en-US" altLang="ko-KR" dirty="0"/>
              <a:t>rpm </a:t>
            </a:r>
            <a:r>
              <a:rPr lang="ko-KR" altLang="en-US" dirty="0"/>
              <a:t>파일이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exampleapp</a:t>
            </a:r>
            <a:r>
              <a:rPr lang="en-US" altLang="ko-KR" b="1" dirty="0"/>
              <a:t>/</a:t>
            </a:r>
            <a:r>
              <a:rPr lang="en-US" altLang="ko-KR" b="1" dirty="0" err="1"/>
              <a:t>exampleapp</a:t>
            </a:r>
            <a:r>
              <a:rPr lang="ko-KR" altLang="en-US" dirty="0"/>
              <a:t> 디렉터리 아래에 있는 </a:t>
            </a:r>
            <a:r>
              <a:rPr lang="en-US" altLang="ko-KR" b="1" dirty="0"/>
              <a:t>settings.py</a:t>
            </a:r>
            <a:r>
              <a:rPr lang="ko-KR" altLang="en-US" dirty="0"/>
              <a:t> 파일을 열고 다음과 같이 수정합니다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4F9E17-D4AE-4E82-A3C6-FCA8C35A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454307"/>
            <a:ext cx="8596668" cy="49498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django-admin.py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startproject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exampleapp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6D298-DCE3-4617-A558-36841B11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5" y="3670891"/>
            <a:ext cx="8596667" cy="6488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oracle-instantclient12.1-basic-12.1.0.2.0-1.x86_64.rpm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exampleapp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oracle-instantclient12.1-devel-12.1.0.2.0-1.x86_64.rpm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exampleapp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B9304-78F6-418D-A16E-67668D7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 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662FB-59CD-42D4-96AD-5E6BAD0E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0" y="1588021"/>
            <a:ext cx="7184797" cy="3880773"/>
          </a:xfrm>
        </p:spPr>
        <p:txBody>
          <a:bodyPr>
            <a:normAutofit fontScale="92500" lnSpcReduction="10000"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ENGINE: Oracle을 사용하기 위해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django.db.backends.oracle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을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설정합니다.</a:t>
            </a:r>
            <a:endParaRPr lang="en-US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NAME: 데이터베이스 이름입니다.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XE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설정합니다.</a:t>
            </a:r>
            <a:endParaRPr lang="en-US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USER: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system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을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설정합니다.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PASSWORD: 환경 변수의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DB_ENV_ORACLE_PASSWORD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사용하도록 설정합니다. </a:t>
            </a:r>
            <a:r>
              <a:rPr lang="ko-KR" altLang="ko-KR" sz="12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12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2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run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명령의 </a:t>
            </a:r>
            <a:r>
              <a:rPr lang="ko-KR" altLang="ko-KR" sz="12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--</a:t>
            </a:r>
            <a:r>
              <a:rPr lang="ko-KR" altLang="ko-KR" sz="12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link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옵션으로 컨테이너를 연결했을 때 연결한 컨테이너의 환경 변수는 </a:t>
            </a:r>
            <a:r>
              <a:rPr lang="ko-KR" altLang="ko-KR" sz="12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&lt;별칭&gt;_ENV_&lt;환경 변수&gt;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형식입니다. 우리는 컨테이너를 연결할 때 별칭을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하고, 데이터베이스 컨테이너에서 환경 변수는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ORACLE_PASSWORD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사용할 것이기 때문에 </a:t>
            </a:r>
            <a:r>
              <a:rPr lang="ko-KR" altLang="ko-KR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DB_ENV_ORACLE _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PASSWORD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가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HOST: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연산자를 이용하여 개발 환경과 데이터베이스 컨테이너에서 사용할 데이터베이스 호스트를 각각 설정합니다. 개발을 할 때는 환경 변수의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ORACLE_HOST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데이터베이스 컨테이너의 IP 주소를 설정합니다. 그리고 데이터베이스 컨테이너를 연결할 때는 별칭을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할 것이므로 </a:t>
            </a:r>
            <a:r>
              <a:rPr lang="ko-KR" altLang="ko-KR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설정합니다.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PORT: 1521번을 설정합니다.</a:t>
            </a:r>
            <a:endParaRPr lang="ko-KR" altLang="ko-KR" sz="32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AEC3CF-3C26-4CEC-8AF2-788DAC2F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765" y="2068970"/>
            <a:ext cx="4705015" cy="24616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E6DB74"/>
                </a:solidFill>
                <a:latin typeface="Arial Unicode MS"/>
                <a:ea typeface="Menlo"/>
              </a:rPr>
              <a:t> 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default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lvl="2" defTabSz="91440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'ENGINE'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django.db.backends.oracle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,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lvl="2" defTabSz="91440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'NAME'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'XE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,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lvl="2" defTabSz="91440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'USER'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system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,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lvl="2" defTabSz="91440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'PASSWORD'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getenv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'DB_ENV_ORACLE_PASSWORD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),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lvl="2" defTabSz="91440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'HOST'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getenv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'ORACLE_HOST'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  <a:ea typeface="Menlo"/>
              </a:rPr>
              <a:t>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db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,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lvl="2" defTabSz="91440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'PORT'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'1521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,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F8F8F2"/>
                </a:solidFill>
                <a:latin typeface="Arial Unicode MS"/>
                <a:ea typeface="Menlo"/>
              </a:rPr>
              <a:t>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}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99964-C9CA-48DD-9DFE-87DED6F6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Django</a:t>
            </a:r>
            <a:r>
              <a:rPr lang="ko-KR" altLang="en-US" dirty="0"/>
              <a:t>와 데이터베이스 컨테이너 생성하기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E51131-2222-4923-935C-B4D25A9B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588295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sudo docker run -d --name db -e ORACLE_PASSWORD=examplepassword oracle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5AD4C1-5048-4FCE-9323-10795A852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84503"/>
            <a:ext cx="6644768" cy="494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데이터베이스 컨테이너를 생성할 때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사용하여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ORACLE_PASSWORD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 사용할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system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 계정의 비밀번호를 설정합니다.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Django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 애플리케이션 디렉터리로 이동한 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Django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Koverwatch" panose="02020603020101020101" pitchFamily="18" charset="-127"/>
                <a:ea typeface="Koverwatch" panose="02020603020101020101" pitchFamily="18" charset="-127"/>
              </a:rPr>
              <a:t> 데이터베이스를 초기화하고 관리자 계정을 설정합니다.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548A50-60F9-4648-9039-A5BC43D7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707578"/>
            <a:ext cx="5171287" cy="314186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ORACLE_HOST=$(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docker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inspect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"{{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NetworkSettings.IPAddress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}}"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)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DB_ENV_ORACLE_PASSWORD=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exampleapp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exampleapp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./manage.py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syncdb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Operations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perform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Apply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migrations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admin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contenttypes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auth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sessions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migrations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: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FFFFFF"/>
                </a:solidFill>
                <a:latin typeface="Arial Unicode MS"/>
                <a:ea typeface="Menl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Applying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contenttypes.0001_initial... OK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Applying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auth.0001_initial... OK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Applying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admin.0001_initial... OK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Applying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sessions.0001_initial... OK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have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installed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Django's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auth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system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,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don't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have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any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superusers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defined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.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Would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you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like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create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?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yes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yes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Username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leave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blank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pyrasis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admin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Email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: admin@example.com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: &lt;비밀번호 입력&gt;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again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): &lt;비밀번호 입력&gt;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Superuser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created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successfully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0CF4E-7DFE-4821-B6D1-E3C2F107F782}"/>
              </a:ext>
            </a:extLst>
          </p:cNvPr>
          <p:cNvSpPr txBox="1"/>
          <p:nvPr/>
        </p:nvSpPr>
        <p:spPr>
          <a:xfrm>
            <a:off x="5989739" y="3429000"/>
            <a:ext cx="6073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5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export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명령을 사용하여 환경 변수의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ORACLE_HOST에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컨테이너의 IP 주소를 설정합니다.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inspect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명령에서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사용하면 특정 항목만 출력할 수 있습니다. 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”{{ .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NetworkSettings.IPAddress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}}”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는 컨테이너의 IP 주소입니다.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export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명령을 사용하여 환경 변수의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DB_ENV_ORACLE_PASSWORD에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Oracle 데이터베이스 비밀번호를 설정합니다.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manage.py 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syncdb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실행하여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Django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데이터베이스를 초기화합니다. 관리자(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superuser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) 설정 부분이 나오면 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yes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입력하고 관리자 계정과 이메일, 비밀번호를 설정합니다.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5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15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99964-C9CA-48DD-9DFE-87DED6F6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Django</a:t>
            </a:r>
            <a:r>
              <a:rPr lang="ko-KR" altLang="en-US" dirty="0"/>
              <a:t>와 데이터베이스 컨테이너 생성하기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5AD4C1-5048-4FCE-9323-10795A852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054" y="1930400"/>
            <a:ext cx="5841664" cy="1541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 latinLnBrk="0">
              <a:buClrTx/>
              <a:buSzTx/>
              <a:buNone/>
            </a:pPr>
            <a:endParaRPr lang="ko-KR" altLang="ko-KR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latinLnBrk="0">
              <a:buClrTx/>
              <a:buSzTx/>
              <a:buFontTx/>
              <a:buChar char="•"/>
            </a:pPr>
            <a:r>
              <a:rPr lang="ko-KR" altLang="ko-KR" sz="16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Django</a:t>
            </a:r>
            <a:r>
              <a:rPr lang="ko-KR" altLang="ko-KR" sz="16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컨테이너를 생성할 때 </a:t>
            </a:r>
            <a:r>
              <a:rPr lang="ko-KR" altLang="ko-KR" sz="16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--</a:t>
            </a:r>
            <a:r>
              <a:rPr lang="ko-KR" altLang="ko-KR" sz="16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link</a:t>
            </a:r>
            <a:r>
              <a:rPr lang="ko-KR" altLang="ko-KR" sz="16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사용하여 </a:t>
            </a:r>
            <a:r>
              <a:rPr lang="ko-KR" altLang="ko-KR" sz="16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sz="16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컨테이너를 </a:t>
            </a:r>
            <a:r>
              <a:rPr lang="ko-KR" altLang="ko-KR" sz="16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sz="16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별칭으로 연결합니다. </a:t>
            </a:r>
            <a:endParaRPr lang="en-US" altLang="ko-KR" sz="16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latinLnBrk="0">
              <a:buClrTx/>
              <a:buSzTx/>
              <a:buFontTx/>
              <a:buChar char="•"/>
            </a:pPr>
            <a:r>
              <a:rPr lang="ko-KR" altLang="ko-KR" sz="16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그리고 </a:t>
            </a:r>
            <a:r>
              <a:rPr lang="ko-KR" altLang="ko-KR" sz="16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6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</a:t>
            </a:r>
            <a:r>
              <a:rPr lang="ko-KR" altLang="ko-KR" sz="16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사용하여 외부에서 80번 포트에 접근할 수 있도록 설정합니다.</a:t>
            </a:r>
            <a:r>
              <a:rPr lang="ko-KR" altLang="en-US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en-US" altLang="ko-KR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latinLnBrk="0">
              <a:buClrTx/>
              <a:buSzTx/>
              <a:buFontTx/>
              <a:buChar char="•"/>
            </a:pPr>
            <a:endParaRPr lang="en-US" altLang="ko-KR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latinLnBrk="0">
              <a:buClrTx/>
              <a:buSzTx/>
              <a:buFontTx/>
              <a:buChar char="•"/>
            </a:pPr>
            <a:r>
              <a:rPr lang="ko-KR" altLang="en-US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컨테이너 생성이 끝났으면 웹 브라우저를 실행하고 서버의 </a:t>
            </a:r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IP </a:t>
            </a:r>
            <a:r>
              <a:rPr lang="ko-KR" altLang="en-US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주소나 도메인으로 접속합니다</a:t>
            </a:r>
            <a:r>
              <a:rPr lang="en-US" altLang="ko-KR" sz="1600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ko-KR" sz="16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latinLnBrk="0">
              <a:buClrTx/>
              <a:buSzTx/>
              <a:buNone/>
            </a:pPr>
            <a:endParaRPr lang="ko-KR" altLang="ko-KR" sz="16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5D0DBF-BB54-4173-B7D1-6E1FD9E2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54" y="1531359"/>
            <a:ext cx="8839948" cy="49498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docker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example-django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link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db:db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80:80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django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 descr="http://pyrasis.com/assets/images/DockerForTheReallyImpatientChapter18/4.png">
            <a:extLst>
              <a:ext uri="{FF2B5EF4-FFF2-40B4-BE49-F238E27FC236}">
                <a16:creationId xmlns:a16="http://schemas.microsoft.com/office/drawing/2014/main" id="{E47F0A41-EE5B-4F23-8CBF-B6E7F5927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45" y="3305262"/>
            <a:ext cx="5184611" cy="34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24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3CDF-7B00-4ABC-9ADA-1D9A2D50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Docker </a:t>
            </a:r>
            <a:r>
              <a:rPr lang="ko-KR" altLang="en-US" u="sng" dirty="0">
                <a:hlinkClick r:id="rId2"/>
              </a:rPr>
              <a:t>활용 시나리오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92D8-84D3-4DF8-A8AE-FEF05EED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3" y="1308683"/>
            <a:ext cx="9882231" cy="5243119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로드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밸런서와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연계한 확장 전개</a:t>
            </a:r>
            <a:endParaRPr lang="en-US" altLang="ko-KR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800100" lvl="2" indent="0">
              <a:buNone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서버를 필요할 때만 서버 인스턴스를 생성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</a:p>
          <a:p>
            <a:pPr marL="800100" lvl="2" indent="0">
              <a:buNone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부하를 분산하는 로드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밸런서와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자동 확장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(Auto Scaling)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기능을 활용하여 급격히 늘어나는 트래픽에도 유연하게 대처할 수 있게 되었습니다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800100" lvl="2" indent="0">
              <a:buNone/>
            </a:pP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를 활용하면 클라우드 서비스에서 제공하는 기능과 조합하여 좀더 편리한 자동 확장 환경을 구축할 수 있습니다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457200" lvl="1" indent="0">
              <a:buNone/>
            </a:pP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개발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테스트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운영을 통합</a:t>
            </a:r>
            <a:endParaRPr lang="en-US" altLang="ko-KR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800100" lvl="2" indent="0">
              <a:buNone/>
            </a:pP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DevOps(Dev + Ops)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는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Chef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의 개발사인 </a:t>
            </a:r>
            <a:r>
              <a:rPr lang="en-US" altLang="ko-KR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Opscode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에서 만든 용어입니다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보통 개발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(Development)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과 운영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(Operation)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은 조직이 분리되어 있고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업무도 따로 진행됩니다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이렇게 되면 업무 효율이 떨어지고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커뮤니케이션 비용이 발생합니다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800100" lvl="2" indent="0">
              <a:buNone/>
            </a:pP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DevOps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는 개발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테스트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운영에 이르는 전 구간을 자동화하여 배포 주기를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짧게하고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표준화된 도구를 사용하여 커뮤니케이션 비용을 줄이는 환경을 뜻합니다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lvl="3">
              <a:buFont typeface="+mj-lt"/>
              <a:buAutoNum type="arabicPeriod"/>
            </a:pP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손쉬운 서비스 이전</a:t>
            </a:r>
            <a:endParaRPr lang="en-US" altLang="ko-KR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800100" lvl="2" indent="0">
              <a:buNone/>
            </a:pPr>
            <a:r>
              <a:rPr lang="en-US" altLang="ko-KR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ocker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만 설치되어 있으면 어디든지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Docker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컨테이너를 생성할 수 있기 때문에 사내망에서 클라우드 서비스로 또는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클라우드 서비스에서 다른 클라우드 서비스로 손쉽게 이전할 수 있습니다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800100" lvl="2" indent="0">
              <a:buNone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요즘은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Amazon Web Services, Google Cloud Platform, Microsoft Azure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와 같은 메이저 클라우드 서비스와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Digital Ocean, Rackspace, </a:t>
            </a:r>
            <a:r>
              <a:rPr lang="en-US" altLang="ko-KR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Linode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등 다양한 클라우드 서비스가 영업 중입니다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뿐만 아니라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KT </a:t>
            </a:r>
            <a:r>
              <a:rPr lang="en-US" altLang="ko-KR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ucloud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 biz, T cloud biz, U+ Cloud N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등 국내에도 다양한 서비스가 있습니다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800100" lvl="2" indent="0">
              <a:buNone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클라우드 서비스끼리 경쟁이 치열해지는 만큼 가격이 싸고 안정적인 업체가 계속 생겨납니다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서비스를 한 번 구축하면 이전하기가 쉽지 않은데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클라우드 시대로 오면서 이러한 장벽이 많이 무너졌습니다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여기에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를 활용하여 서비스를 구축하면 가격이 싼 클라우드 서비스로 손쉽게 이전할 수 있습니다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테스트 용도</a:t>
            </a:r>
            <a:endParaRPr lang="en-US" altLang="ko-KR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800100" lvl="2" indent="0">
              <a:buNone/>
            </a:pP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리눅스 기반으로 개발을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하다보면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설치하는 것도 많고 설정도 복잡해서 컴퓨터가 금방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지저분해집니다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특히 소스를 컴파일해서 설치하면 제거하기가 쉽지 않습니다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보통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VMware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나 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VirtualBox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와 같은 가상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머신을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활용하여 개발 환경을 구성해보고 테스트를 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하지만 가상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머신은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완전한 운영체제를 한 번 더 실행하기 때문에 상당히 무겁고 용량도 많이 차지합니다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게다가 가상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머신의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스냅샷 기능은 메모리 전체를 파일로 저장하기 때문에 스냅샷을 몇 번 생성하다 보면 용량이 수십 기가를 훌쩍 넘겨버립니다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marL="800100" lvl="2" indent="0">
              <a:buNone/>
            </a:pP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를 활용하면 실험적인 환경을 빠르게 구성해볼 수 있습니다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다양한 라이브러리와 패키지를 설치해서 써보고 필요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없을때는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컨테이너를 삭제하면 그만입니다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한 번 </a:t>
            </a:r>
            <a:r>
              <a:rPr lang="ko-KR" altLang="en-US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만들어놓은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 개발 환경은 </a:t>
            </a:r>
            <a:r>
              <a:rPr lang="en-US" altLang="ko-KR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Dockerfile</a:t>
            </a:r>
            <a:r>
              <a:rPr lang="ko-KR" altLang="en-US" dirty="0">
                <a:latin typeface="Koverwatch" panose="02020603020101020101" pitchFamily="18" charset="-127"/>
                <a:ea typeface="Koverwatch" panose="02020603020101020101" pitchFamily="18" charset="-127"/>
              </a:rPr>
              <a:t>로 작성하여 공유하면 편리합니다</a:t>
            </a:r>
            <a:r>
              <a:rPr lang="en-US" altLang="ko-KR" dirty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31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DDF608-C485-40D4-AC88-A860AFC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300">
                <a:solidFill>
                  <a:schemeClr val="bg1"/>
                </a:solidFill>
                <a:hlinkClick r:id="rId2"/>
              </a:rPr>
              <a:t>Docker</a:t>
            </a:r>
            <a:r>
              <a:rPr lang="ko-KR" altLang="en-US" sz="3300">
                <a:solidFill>
                  <a:schemeClr val="bg1"/>
                </a:solidFill>
                <a:hlinkClick r:id="rId2"/>
              </a:rPr>
              <a:t>로 워드프레스 블로그 구축하기</a:t>
            </a:r>
            <a:endParaRPr lang="en-US" altLang="ko-KR" sz="3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9F438-FD08-42D0-913F-A271A32330CA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300">
                <a:solidFill>
                  <a:schemeClr val="bg1"/>
                </a:solidFill>
              </a:rPr>
              <a:t>1. </a:t>
            </a:r>
            <a:r>
              <a:rPr lang="ko-KR" altLang="en-US" sz="1300">
                <a:solidFill>
                  <a:schemeClr val="bg1"/>
                </a:solidFill>
              </a:rPr>
              <a:t>워드프레스 이미지와 데이터베이스 이미지 두개 만들기</a:t>
            </a:r>
            <a:r>
              <a:rPr lang="en-US" altLang="ko-KR" sz="13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300">
                <a:solidFill>
                  <a:schemeClr val="bg1"/>
                </a:solidFill>
              </a:rPr>
              <a:t>		</a:t>
            </a:r>
            <a:r>
              <a:rPr lang="ko-KR" altLang="en-US" sz="1300">
                <a:solidFill>
                  <a:schemeClr val="bg1"/>
                </a:solidFill>
              </a:rPr>
              <a:t>워드프레스 이미지</a:t>
            </a:r>
            <a:r>
              <a:rPr lang="en-US" altLang="ko-KR" sz="1300">
                <a:solidFill>
                  <a:schemeClr val="bg1"/>
                </a:solidFill>
              </a:rPr>
              <a:t>: 	</a:t>
            </a:r>
            <a:r>
              <a:rPr lang="ko-KR" altLang="en-US" sz="1300">
                <a:solidFill>
                  <a:schemeClr val="bg1"/>
                </a:solidFill>
              </a:rPr>
              <a:t>웹 서버로 사용할 </a:t>
            </a:r>
            <a:r>
              <a:rPr lang="en-US" altLang="ko-KR" sz="1300">
                <a:solidFill>
                  <a:schemeClr val="bg1"/>
                </a:solidFill>
              </a:rPr>
              <a:t>Apache </a:t>
            </a:r>
            <a:r>
              <a:rPr lang="ko-KR" altLang="en-US" sz="1300">
                <a:solidFill>
                  <a:schemeClr val="bg1"/>
                </a:solidFill>
              </a:rPr>
              <a:t>설치</a:t>
            </a:r>
            <a:r>
              <a:rPr lang="en-US" altLang="ko-KR" sz="130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300">
                <a:solidFill>
                  <a:schemeClr val="bg1"/>
                </a:solidFill>
              </a:rPr>
              <a:t>							</a:t>
            </a:r>
            <a:r>
              <a:rPr lang="ko-KR" altLang="en-US" sz="1300">
                <a:solidFill>
                  <a:schemeClr val="bg1"/>
                </a:solidFill>
              </a:rPr>
              <a:t>워드프레스가 </a:t>
            </a:r>
            <a:r>
              <a:rPr lang="en-US" altLang="ko-KR" sz="1300">
                <a:solidFill>
                  <a:schemeClr val="bg1"/>
                </a:solidFill>
              </a:rPr>
              <a:t>PHP</a:t>
            </a:r>
            <a:r>
              <a:rPr lang="ko-KR" altLang="en-US" sz="1300">
                <a:solidFill>
                  <a:schemeClr val="bg1"/>
                </a:solidFill>
              </a:rPr>
              <a:t>로 작성되어 있으므로 </a:t>
            </a:r>
            <a:r>
              <a:rPr lang="en-US" altLang="ko-KR" sz="1300">
                <a:solidFill>
                  <a:schemeClr val="bg1"/>
                </a:solidFill>
              </a:rPr>
              <a:t>PHP</a:t>
            </a:r>
            <a:r>
              <a:rPr lang="ko-KR" altLang="en-US" sz="1300">
                <a:solidFill>
                  <a:schemeClr val="bg1"/>
                </a:solidFill>
              </a:rPr>
              <a:t>도 설치</a:t>
            </a:r>
            <a:r>
              <a:rPr lang="en-US" altLang="ko-KR" sz="13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300">
                <a:solidFill>
                  <a:schemeClr val="bg1"/>
                </a:solidFill>
              </a:rPr>
              <a:t>		</a:t>
            </a:r>
            <a:r>
              <a:rPr lang="ko-KR" altLang="en-US" sz="1300">
                <a:solidFill>
                  <a:schemeClr val="bg1"/>
                </a:solidFill>
              </a:rPr>
              <a:t>데이터베이스 이미지</a:t>
            </a:r>
            <a:r>
              <a:rPr lang="en-US" altLang="ko-KR" sz="1300">
                <a:solidFill>
                  <a:schemeClr val="bg1"/>
                </a:solidFill>
              </a:rPr>
              <a:t>: 	</a:t>
            </a:r>
            <a:r>
              <a:rPr lang="ko-KR" altLang="en-US" sz="1300">
                <a:solidFill>
                  <a:schemeClr val="bg1"/>
                </a:solidFill>
              </a:rPr>
              <a:t>워드프레스가 </a:t>
            </a:r>
            <a:r>
              <a:rPr lang="en-US" altLang="ko-KR" sz="1300">
                <a:solidFill>
                  <a:schemeClr val="bg1"/>
                </a:solidFill>
              </a:rPr>
              <a:t>MySQL </a:t>
            </a:r>
            <a:r>
              <a:rPr lang="ko-KR" altLang="en-US" sz="1300">
                <a:solidFill>
                  <a:schemeClr val="bg1"/>
                </a:solidFill>
              </a:rPr>
              <a:t>데이터베이스를 사용하므로 </a:t>
            </a:r>
            <a:r>
              <a:rPr lang="en-US" altLang="ko-KR" sz="1300">
                <a:solidFill>
                  <a:schemeClr val="bg1"/>
                </a:solidFill>
              </a:rPr>
              <a:t>MySQL</a:t>
            </a:r>
            <a:r>
              <a:rPr lang="ko-KR" altLang="en-US" sz="1300">
                <a:solidFill>
                  <a:schemeClr val="bg1"/>
                </a:solidFill>
              </a:rPr>
              <a:t>을 설치</a:t>
            </a:r>
            <a:r>
              <a:rPr lang="en-US" altLang="ko-KR" sz="1300">
                <a:solidFill>
                  <a:schemeClr val="bg1"/>
                </a:solidFill>
              </a:rPr>
              <a:t>.</a:t>
            </a:r>
          </a:p>
          <a:p>
            <a:pPr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300">
              <a:solidFill>
                <a:schemeClr val="bg1"/>
              </a:solidFill>
            </a:endParaRPr>
          </a:p>
          <a:p>
            <a:pPr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300">
                <a:solidFill>
                  <a:schemeClr val="bg1"/>
                </a:solidFill>
              </a:rPr>
              <a:t>2. </a:t>
            </a:r>
            <a:r>
              <a:rPr lang="ko-KR" altLang="en-US" sz="1300">
                <a:solidFill>
                  <a:schemeClr val="bg1"/>
                </a:solidFill>
              </a:rPr>
              <a:t>워드프레스 컨테이너에서 데이터베이스 컨테이너를 사용할 수 있도록 </a:t>
            </a:r>
            <a:endParaRPr lang="en-US" altLang="ko-KR" sz="1300">
              <a:solidFill>
                <a:schemeClr val="bg1"/>
              </a:solidFill>
            </a:endParaRPr>
          </a:p>
          <a:p>
            <a:pPr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300">
                <a:solidFill>
                  <a:schemeClr val="bg1"/>
                </a:solidFill>
              </a:rPr>
              <a:t>    </a:t>
            </a:r>
            <a:r>
              <a:rPr lang="ko-KR" altLang="en-US" sz="1300">
                <a:solidFill>
                  <a:schemeClr val="bg1"/>
                </a:solidFill>
              </a:rPr>
              <a:t>컨테이너를 생성할 때 </a:t>
            </a:r>
            <a:r>
              <a:rPr lang="en-US" altLang="ko-KR" sz="1300">
                <a:solidFill>
                  <a:schemeClr val="bg1"/>
                </a:solidFill>
              </a:rPr>
              <a:t>docker run </a:t>
            </a:r>
            <a:r>
              <a:rPr lang="ko-KR" altLang="en-US" sz="1300">
                <a:solidFill>
                  <a:schemeClr val="bg1"/>
                </a:solidFill>
              </a:rPr>
              <a:t>명령의 </a:t>
            </a:r>
            <a:r>
              <a:rPr lang="en-US" altLang="ko-KR" sz="1300">
                <a:solidFill>
                  <a:schemeClr val="bg1"/>
                </a:solidFill>
              </a:rPr>
              <a:t>--link</a:t>
            </a:r>
            <a:r>
              <a:rPr lang="ko-KR" altLang="en-US" sz="1300">
                <a:solidFill>
                  <a:schemeClr val="bg1"/>
                </a:solidFill>
              </a:rPr>
              <a:t>옵션으로</a:t>
            </a:r>
            <a:r>
              <a:rPr lang="en-US" altLang="ko-KR" sz="1300">
                <a:solidFill>
                  <a:schemeClr val="bg1"/>
                </a:solidFill>
              </a:rPr>
              <a:t> </a:t>
            </a:r>
            <a:r>
              <a:rPr lang="ko-KR" altLang="en-US" sz="1300">
                <a:solidFill>
                  <a:schemeClr val="bg1"/>
                </a:solidFill>
              </a:rPr>
              <a:t>연결합니다</a:t>
            </a:r>
            <a:r>
              <a:rPr lang="en-US" altLang="ko-KR" sz="130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ko-KR" sz="1300">
              <a:solidFill>
                <a:schemeClr val="bg1"/>
              </a:solidFill>
            </a:endParaRPr>
          </a:p>
        </p:txBody>
      </p:sp>
      <p:pic>
        <p:nvPicPr>
          <p:cNvPr id="1026" name="Picture 2" descr="http://pyrasis.com/assets/images/DockerForTheReallyImpatientChapter16/1.png">
            <a:extLst>
              <a:ext uri="{FF2B5EF4-FFF2-40B4-BE49-F238E27FC236}">
                <a16:creationId xmlns:a16="http://schemas.microsoft.com/office/drawing/2014/main" id="{A0A692F7-2F6D-4C21-8556-2260CEACAC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93930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BE1C-FE32-47F9-8478-5DC686E7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latinLnBrk="0" hangingPunct="0">
              <a:spcAft>
                <a:spcPct val="0"/>
              </a:spcAft>
            </a:pPr>
            <a:r>
              <a:rPr lang="ko-KR" altLang="ko-KR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워드프레스 </a:t>
            </a:r>
            <a:r>
              <a:rPr lang="ko-KR" altLang="ko-KR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</a:t>
            </a:r>
            <a:r>
              <a:rPr lang="ko-KR" altLang="ko-KR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E6119-EB52-4FAC-AAF8-E11CA72A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05637"/>
            <a:ext cx="9741793" cy="51149535"/>
          </a:xfrm>
        </p:spPr>
        <p:txBody>
          <a:bodyPr>
            <a:norm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4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1. </a:t>
            </a:r>
            <a:r>
              <a:rPr lang="ko-KR" altLang="ko-KR" sz="24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먼저 워드프레스 </a:t>
            </a:r>
            <a:r>
              <a:rPr lang="ko-KR" altLang="ko-KR" sz="24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24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이미지를 생성합니다. </a:t>
            </a:r>
            <a:r>
              <a:rPr lang="ko-KR" altLang="ko-KR" sz="24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wordpress</a:t>
            </a:r>
            <a:r>
              <a:rPr lang="ko-KR" altLang="ko-KR" sz="24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디렉터리를 생성하고 다음 내용을 </a:t>
            </a:r>
            <a:r>
              <a:rPr lang="ko-KR" altLang="ko-KR" sz="24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Dockerfile로</a:t>
            </a:r>
            <a:r>
              <a:rPr lang="ko-KR" altLang="ko-KR" sz="24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저장.  </a:t>
            </a:r>
            <a:endParaRPr lang="ko-KR" altLang="ko-KR" sz="24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2400" dirty="0" err="1">
                <a:solidFill>
                  <a:srgbClr val="428BCA"/>
                </a:solidFill>
                <a:latin typeface="Koverwatch" panose="02020603020101020101" pitchFamily="18" charset="-127"/>
                <a:ea typeface="Koverwatch" panose="02020603020101020101" pitchFamily="18" charset="-127"/>
                <a:hlinkClick r:id="rId2"/>
              </a:rPr>
              <a:t>dockerbook</a:t>
            </a:r>
            <a:r>
              <a:rPr lang="ko-KR" altLang="ko-KR" sz="2400" dirty="0">
                <a:solidFill>
                  <a:srgbClr val="428BCA"/>
                </a:solidFill>
                <a:latin typeface="Koverwatch" panose="02020603020101020101" pitchFamily="18" charset="-127"/>
                <a:ea typeface="Koverwatch" panose="02020603020101020101" pitchFamily="18" charset="-127"/>
                <a:hlinkClick r:id="rId2"/>
              </a:rPr>
              <a:t>/Chapter16/</a:t>
            </a:r>
            <a:r>
              <a:rPr lang="ko-KR" altLang="ko-KR" sz="2400" dirty="0" err="1">
                <a:solidFill>
                  <a:srgbClr val="428BCA"/>
                </a:solidFill>
                <a:latin typeface="Koverwatch" panose="02020603020101020101" pitchFamily="18" charset="-127"/>
                <a:ea typeface="Koverwatch" panose="02020603020101020101" pitchFamily="18" charset="-127"/>
                <a:hlinkClick r:id="rId2"/>
              </a:rPr>
              <a:t>wordpress</a:t>
            </a:r>
            <a:r>
              <a:rPr lang="ko-KR" altLang="ko-KR" sz="2400" dirty="0">
                <a:solidFill>
                  <a:srgbClr val="428BCA"/>
                </a:solidFill>
                <a:latin typeface="Koverwatch" panose="02020603020101020101" pitchFamily="18" charset="-127"/>
                <a:ea typeface="Koverwatch" panose="02020603020101020101" pitchFamily="18" charset="-127"/>
                <a:hlinkClick r:id="rId2"/>
              </a:rPr>
              <a:t>/</a:t>
            </a:r>
            <a:r>
              <a:rPr lang="ko-KR" altLang="ko-KR" sz="2400" dirty="0" err="1">
                <a:solidFill>
                  <a:srgbClr val="428BCA"/>
                </a:solidFill>
                <a:latin typeface="Koverwatch" panose="02020603020101020101" pitchFamily="18" charset="-127"/>
                <a:ea typeface="Koverwatch" panose="02020603020101020101" pitchFamily="18" charset="-127"/>
                <a:hlinkClick r:id="rId2"/>
              </a:rPr>
              <a:t>Dockerfile</a:t>
            </a:r>
            <a:endParaRPr lang="en-US" altLang="ko-KR" sz="2400" dirty="0">
              <a:solidFill>
                <a:srgbClr val="428BCA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000" dirty="0" err="1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ild</a:t>
            </a:r>
            <a:r>
              <a:rPr lang="ko-KR" altLang="ko-KR" sz="1000" dirty="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--</a:t>
            </a:r>
            <a:r>
              <a:rPr lang="ko-KR" altLang="ko-KR" sz="1000" dirty="0" err="1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tag</a:t>
            </a:r>
            <a:r>
              <a:rPr lang="ko-KR" altLang="ko-KR" sz="1000" dirty="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000" dirty="0" err="1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wordpress</a:t>
            </a:r>
            <a:r>
              <a:rPr lang="ko-KR" altLang="ko-KR" sz="1000" dirty="0">
                <a:solidFill>
                  <a:srgbClr val="FFFFFF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.</a:t>
            </a:r>
            <a:r>
              <a:rPr lang="ko-KR" altLang="ko-KR" sz="800" dirty="0">
                <a:solidFill>
                  <a:schemeClr val="tx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ko-KR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2050" name="Picture 2" descr="http://pyrasis.com/assets/images/empty.gif">
            <a:extLst>
              <a:ext uri="{FF2B5EF4-FFF2-40B4-BE49-F238E27FC236}">
                <a16:creationId xmlns:a16="http://schemas.microsoft.com/office/drawing/2014/main" id="{725E1C81-2DDD-4762-BAB5-CAFEF703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-20939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C6ED5EC-A149-4336-9C5F-9C771906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3" y="3325247"/>
            <a:ext cx="8596669" cy="92587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mkdir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BE1C-FE32-47F9-8478-5DC686E7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latinLnBrk="0" hangingPunct="0">
              <a:spcAft>
                <a:spcPct val="0"/>
              </a:spcAft>
            </a:pPr>
            <a:r>
              <a:rPr lang="ko-KR" altLang="ko-KR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워드프레스 </a:t>
            </a:r>
            <a:r>
              <a:rPr lang="ko-KR" altLang="ko-KR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</a:t>
            </a:r>
            <a:r>
              <a:rPr lang="ko-KR" altLang="ko-KR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E6119-EB52-4FAC-AAF8-E11CA72A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05" y="1451295"/>
            <a:ext cx="6727970" cy="42609540"/>
          </a:xfrm>
        </p:spPr>
        <p:txBody>
          <a:bodyPr>
            <a:norm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FROM으로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ubuntu:14.04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 기반으로 이미지를 생성하도록 설정.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apt-get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 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update</a:t>
            </a:r>
            <a:r>
              <a:rPr lang="ko-KR" altLang="ko-KR" sz="1100" dirty="0" err="1">
                <a:solidFill>
                  <a:srgbClr val="555555"/>
                </a:solidFill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 패키지 목록을 최신 상태로 업데이트한 뒤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apache2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,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php5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,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php5-mysql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,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mysql-client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,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wget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을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설치.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wget</a:t>
            </a:r>
            <a:r>
              <a:rPr lang="ko-KR" altLang="ko-KR" sz="1100" dirty="0" err="1">
                <a:solidFill>
                  <a:srgbClr val="555555"/>
                </a:solidFill>
                <a:ea typeface="나눔고딕"/>
              </a:rPr>
              <a:t>으로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var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www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디렉터리에 워드프레스 소스 파일을 다운로드한 뒤 압축을 해제.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sed</a:t>
            </a:r>
            <a:r>
              <a:rPr lang="ko-KR" altLang="ko-KR" sz="1100" dirty="0" err="1">
                <a:solidFill>
                  <a:srgbClr val="555555"/>
                </a:solidFill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etc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/apache2/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sites-enabled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디렉터리의 000-default.conf 파일의 내용을 수정. </a:t>
            </a: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웹 서버 기본 디렉터리를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var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www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html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에서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var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www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wordpress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바꿔서 워드프레스 소스를 사용할 수 있도록 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var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www</a:t>
            </a:r>
            <a:r>
              <a:rPr lang="ko-KR" altLang="ko-KR" sz="1100" b="1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/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wordpress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디렉터리의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wp-config-sample.php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파일을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wp-config.php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파일로 이름을 바꾼 뒤 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sed</a:t>
            </a:r>
            <a:r>
              <a:rPr lang="ko-KR" altLang="ko-KR" sz="1100" dirty="0" err="1">
                <a:solidFill>
                  <a:srgbClr val="555555"/>
                </a:solidFill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 DB 설정을 수정합니다.</a:t>
            </a:r>
            <a:endParaRPr lang="ko-KR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45720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DB_NAME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에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wp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설정합니다.</a:t>
            </a:r>
          </a:p>
          <a:p>
            <a:pPr marL="45720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DB_USER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에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root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설정합니다.</a:t>
            </a:r>
          </a:p>
          <a:p>
            <a:pPr marL="45720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DB_PASSWORD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에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환경 변수의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DB_ENV_MYSQL_ROOT_PASSWORD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사용하도록 설정합니다. 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docker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 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run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 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명령의 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--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link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 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옵션으로 컨테이너를 연결했을 때 연결한 컨테이너의 환경 변수는 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&lt;별칭&gt;_ENV_&lt;환경 변수&gt;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 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형식입니다. 우리는 컨테이너를 연결할 때 별칭을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하고, 데이터베이스 컨테이너에서 환경 변수는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MYSQL_ROOT_PASSWORD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사용할 것이기 때문에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DB_ENV_MYSQL_ROOT_PASSWORD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가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됩니다.</a:t>
            </a:r>
          </a:p>
          <a:p>
            <a:pPr marL="45720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컨테이너를 연결할 때 별칭을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할 것이므로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DB_HOST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에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설정합니다.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entrypoint.sh 파일을 추가한 뒤 실행할 수 있도록 권한을 설정합니다.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ENTRYPOINT에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/entrypoint.sh 파일을 설정하여 컨테이너가 시작되었을 때 스크립트 파일을 실행합니다.</a:t>
            </a: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다음 내용을 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entrypoint.sh로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저장합니다.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2050" name="Picture 2" descr="http://pyrasis.com/assets/images/empty.gif">
            <a:extLst>
              <a:ext uri="{FF2B5EF4-FFF2-40B4-BE49-F238E27FC236}">
                <a16:creationId xmlns:a16="http://schemas.microsoft.com/office/drawing/2014/main" id="{725E1C81-2DDD-4762-BAB5-CAFEF703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-20939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BAE1A18C-2FFD-47D0-8EF4-A212EE60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576" y="1722737"/>
            <a:ext cx="4716789" cy="277253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FROM ubuntu:14.04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apt-get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update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apt-get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install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apache2 php5 php5-mysql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mysql-client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wget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WORKDIR 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var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www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wget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http://ko.wordpress.org/wordpress-4.0-ko_KR.tar.gz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 |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xz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WORKDIR 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etc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/apache2/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sites-enabled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/\/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var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\/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www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\/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html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/\/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var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\/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www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\/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000-default.conf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WORKDIR 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var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www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wp-config-sample.php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wp-config.php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database_name_here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wp-config.php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&amp;&amp; \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FFFFFF"/>
                </a:solidFill>
                <a:latin typeface="Arial Unicode MS"/>
                <a:ea typeface="Menlo"/>
              </a:rPr>
              <a:t>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username_here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root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wp-config.php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&amp;&amp; \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password_here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('DB_ENV_MYSQL_ROOT_PASSWORD')/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wp-config.php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&amp;&amp; \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localhost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'/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wp-config.php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ADD entrypoint.sh /entrypoint.sh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chmod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+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/entrypoint.sh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ENTRYPOINT /entrypoint.sh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BE1C-FE32-47F9-8478-5DC686E7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latinLnBrk="0" hangingPunct="0">
              <a:spcAft>
                <a:spcPct val="0"/>
              </a:spcAft>
            </a:pPr>
            <a:r>
              <a:rPr lang="ko-KR" altLang="ko-KR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워드프레스 </a:t>
            </a:r>
            <a:r>
              <a:rPr lang="ko-KR" altLang="ko-KR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Dockerfile</a:t>
            </a:r>
            <a:r>
              <a:rPr lang="ko-KR" altLang="ko-KR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E6119-EB52-4FAC-AAF8-E11CA72A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840" y="1258349"/>
            <a:ext cx="7602601" cy="42621191"/>
          </a:xfrm>
        </p:spPr>
        <p:txBody>
          <a:bodyPr>
            <a:norm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워드프레스는 미리 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MySQL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데이터베이스를 생성해주어야 합니다. 따라서 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mysql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 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명령으로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에접속한뒤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wp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 데이터베이스를 생성합니다. 사용자 계정은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root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이고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비밀번호는 </a:t>
            </a: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환경 변수의 </a:t>
            </a:r>
            <a:r>
              <a:rPr lang="ko-KR" altLang="ko-KR" sz="1100" b="1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DB_ENV_MYSQL_ROOT_PASSWORD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활용합니다.</a:t>
            </a: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Apache 웹 서버를 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foreground로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실행합니다. 여기서 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Apache를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</a:t>
            </a:r>
            <a:r>
              <a:rPr lang="ko-KR" altLang="ko-KR" sz="1100" dirty="0" err="1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foreground로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 실행하지 않으면 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docker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 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run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 -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d</a:t>
            </a:r>
            <a:r>
              <a:rPr lang="ko-KR" altLang="ko-KR" sz="1100" dirty="0" err="1">
                <a:solidFill>
                  <a:srgbClr val="555555"/>
                </a:solidFill>
                <a:ea typeface="나눔고딕"/>
              </a:rPr>
              <a:t>로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 컨테이너를 생성해도 바로 정지되므로 주의합니다.</a:t>
            </a:r>
            <a:endParaRPr lang="en-US" altLang="ko-KR" sz="1100" dirty="0">
              <a:solidFill>
                <a:srgbClr val="555555"/>
              </a:solidFill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sz="1100" dirty="0">
              <a:solidFill>
                <a:srgbClr val="555555"/>
              </a:solidFill>
              <a:latin typeface="Arial" panose="020B0604020202020204" pitchFamily="34" charset="0"/>
              <a:ea typeface="나눔고딕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docker</a:t>
            </a:r>
            <a:r>
              <a:rPr lang="ko-KR" altLang="ko-KR" sz="900" dirty="0">
                <a:solidFill>
                  <a:srgbClr val="C7254E"/>
                </a:solidFill>
                <a:latin typeface="Arial Unicode MS"/>
                <a:ea typeface="Menlo"/>
              </a:rPr>
              <a:t> </a:t>
            </a:r>
            <a:r>
              <a:rPr lang="ko-KR" altLang="ko-KR" sz="900" dirty="0" err="1">
                <a:solidFill>
                  <a:srgbClr val="C7254E"/>
                </a:solidFill>
                <a:latin typeface="Arial Unicode MS"/>
                <a:ea typeface="Menlo"/>
              </a:rPr>
              <a:t>build</a:t>
            </a:r>
            <a:r>
              <a:rPr lang="ko-KR" altLang="ko-KR" sz="1100" dirty="0">
                <a:solidFill>
                  <a:srgbClr val="555555"/>
                </a:solidFill>
                <a:ea typeface="나눔고딕"/>
              </a:rPr>
              <a:t> </a:t>
            </a:r>
            <a:r>
              <a:rPr lang="ko-KR" altLang="ko-KR" sz="1100" dirty="0">
                <a:solidFill>
                  <a:srgbClr val="555555"/>
                </a:solidFill>
                <a:latin typeface="Arial" panose="020B0604020202020204" pitchFamily="34" charset="0"/>
                <a:ea typeface="나눔고딕"/>
              </a:rPr>
              <a:t>명령으로 이미지를 생성합니다.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2050" name="Picture 2" descr="http://pyrasis.com/assets/images/empty.gif">
            <a:extLst>
              <a:ext uri="{FF2B5EF4-FFF2-40B4-BE49-F238E27FC236}">
                <a16:creationId xmlns:a16="http://schemas.microsoft.com/office/drawing/2014/main" id="{725E1C81-2DDD-4762-BAB5-CAFEF703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-209391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2F4A155-8856-45FC-8F57-E92D953BF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1" y="1365238"/>
            <a:ext cx="6727970" cy="67965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#!/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bin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sh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uroot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$DB_ENV_MYSQL_ROOT_PASSWORD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create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database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wp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apachectl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-DFOREGROUND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C9FDC1-422D-4756-BF98-B2D04597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1" y="3702933"/>
            <a:ext cx="6727970" cy="80276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docker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build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.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2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F385-1F62-4761-ADEF-F825F995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데이터베이스 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6B1FA-FB38-4018-B65E-ED3EA1A3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75" y="1357618"/>
            <a:ext cx="5979208" cy="4890782"/>
          </a:xfrm>
        </p:spPr>
        <p:txBody>
          <a:bodyPr>
            <a:noAutofit/>
          </a:bodyPr>
          <a:lstStyle/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ENV로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환경 변수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DEBIAN_FRONTEND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noninteractive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반드시 설정합니다. 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apt-get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으로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패키지를 설치하면 사용자가 직접 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root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비밀번호를 입력하는 부분이 나옵니다. 하지만, 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이미지를 생성할 때는 입력을 할 수가 없으므로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noninteractive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설정하여 사용자 입력 없이 넘어가 야합니다.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apt-get</a:t>
            </a:r>
            <a:r>
              <a:rPr lang="ko-KR" altLang="ko-KR" sz="13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update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패키지 목록을 최신 상태로 업데이트합니다.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ko-KR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mysql-server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mysql-server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root_password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password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debconf-set-selections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설정하여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noninteractive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넘어갔던 부분에 비밀번호 설정을 적용합니다.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password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뒤에 실제로 사용할 비밀번호를 입력해도 되지만, 우리는 </a:t>
            </a: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13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run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명령에서 </a:t>
            </a:r>
            <a:r>
              <a:rPr lang="ko-KR" altLang="ko-KR" sz="13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옵션으로 비밀번호를 설정할 것이므로 아무것도 입력하지 않습니다.</a:t>
            </a: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mysql-server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mysql-server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root_password_again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password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도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위와 동일합니다.</a:t>
            </a: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apt-get</a:t>
            </a:r>
            <a:r>
              <a:rPr lang="ko-KR" altLang="ko-KR" sz="13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install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mysql-server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패키지를 설치합니다.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ko-KR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sed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etc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디렉터리의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my.cnf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파일 내용을 수정합니다.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bind-address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= 127.0.0.1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부분을 </a:t>
            </a:r>
            <a:r>
              <a:rPr lang="ko-KR" altLang="ko-KR" sz="13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bind-address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= 0.0.0.0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으로 수정합니다. 이 부분을 수정하지 않으면 외부에서 </a:t>
            </a: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MySQL에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접속할 수 없습니다.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ko-KR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entrypoint.sh 파일을 추가한 뒤 실행할 수 있도록 권한을 설정합니다.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ko-KR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EXPOSE에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3306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을 설정하여 </a:t>
            </a:r>
            <a:r>
              <a:rPr lang="ko-KR" altLang="ko-KR" sz="13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3306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번 포트에 접속할 수 있도록 합니다.</a:t>
            </a:r>
            <a:endParaRPr lang="en-US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ko-KR" altLang="ko-KR" sz="13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ko-KR" sz="13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ENTRYPOINT에</a:t>
            </a:r>
            <a:r>
              <a:rPr lang="ko-KR" altLang="ko-KR" sz="13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/entrypoint.sh 파일을 설정하여 컨테이너가 시작되었을 때 스크립트 파일을 실행합니다.</a:t>
            </a:r>
          </a:p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ko-KR" altLang="ko-KR" sz="13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3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D6F8F2-52F3-4BAB-B5D2-5515D406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542" y="1839401"/>
            <a:ext cx="5418666" cy="6488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mkdir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~$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DAF36-25B0-4CAD-BCF5-E30E9944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371" y="3046154"/>
            <a:ext cx="5418667" cy="268020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FROM ubuntu:14.04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ENV DEBIAN_FRONTEND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noninteractive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echo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root_password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|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debconf-set-selections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echo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root_password_again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|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debconf-set-selections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install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WORKDIR 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etc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/127.0.0.1/0.0.0.0/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"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my.cnf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ADD entrypoint.sh /entrypoint.sh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chmod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/entrypoint.sh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EXPOSE 3306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ENTRYPOINT /entrypoint.sh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EB63-7D1A-4D9C-A837-3988B75D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데이터베이스 </a:t>
            </a:r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9C937-D45F-4A1F-AE59-8A75BA1F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1" y="1533175"/>
            <a:ext cx="6149130" cy="4020335"/>
          </a:xfrm>
        </p:spPr>
        <p:txBody>
          <a:bodyPr>
            <a:no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15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환경 변수에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MYSQL_ROOT_PASSWORD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가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없으면 데이터베이스를 실행하지 않고 빠져나옵니다.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mysql_install_db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데이터베이스 파일을 설치합니다.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root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계정의 비밀번호를 설정하는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SQL문을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tmp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sql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파일로 저장합니다.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비밀번호는 환경 변수의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MYSQL_ROOT_PASSWORD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저장된 값을 사용합니다. </a:t>
            </a:r>
            <a:r>
              <a:rPr lang="en-US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 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Dockerfile에서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비밀번호를 설정하지 않고 이곳에서 비밀번호를 설정하는 이유는 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run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명령의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옵션으로 비밀번호를 설정하기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위해서입니다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옵션으로 설정한 환경 변수 값은 CMD,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ENTRYPOINT에서만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사용할 수 있습니다.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mysqld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bootstrap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설정하고 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tmp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sql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파일을 입력하여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root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계정의 비밀번호를 설정합니다. 그리고 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tmp</a:t>
            </a:r>
            <a:r>
              <a:rPr lang="ko-KR" altLang="ko-KR" sz="1500" b="1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/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sql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파일은 삭제합니다.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마지막으로 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mysqld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실행합니다.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Apache와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마찬가지로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MySQL도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foreground로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실행합니다.</a:t>
            </a: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ko-KR" altLang="ko-KR" sz="1500" dirty="0">
              <a:solidFill>
                <a:srgbClr val="555555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docker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build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명령으로 이미지를 생성합니다.</a:t>
            </a:r>
            <a:endParaRPr lang="ko-KR" altLang="ko-KR" sz="15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15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515DA1-C21D-453A-8512-F4B2AC83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54" y="1888845"/>
            <a:ext cx="5743087" cy="308031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#!/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bin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715E"/>
                </a:solidFill>
                <a:effectLst/>
                <a:latin typeface="Arial Unicode MS"/>
                <a:ea typeface="Menlo"/>
              </a:rPr>
              <a:t>bash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75715E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Menlo"/>
              </a:rPr>
              <a:t>if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$MYSQL_ROOT_PASSWORD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Menlo"/>
              </a:rPr>
              <a:t>then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FFFFFF"/>
                </a:solidFill>
                <a:latin typeface="Arial Unicode MS"/>
                <a:ea typeface="Menlo"/>
              </a:rPr>
              <a:t>     exit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1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  <a:ea typeface="Menlo"/>
              </a:rPr>
              <a:t>fi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mysql_install_db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user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&gt; 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dev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cat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&gt; 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&lt;&lt;EOF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USE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FLUSH PRIVILEGES;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GRANT ALL PRIVILEGES ON *.* TO 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root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'@'%' WITH GRANT OPTION;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UPDATE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user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 SET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=PASSWORD("$MYSQL_ROOT_PASSWORD") WHERE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user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='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root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Menlo"/>
              </a:rPr>
              <a:t>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bootstrap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verbose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0 &lt; 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2E163E-BF8D-40CF-8FF4-D0873518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54" y="5833080"/>
            <a:ext cx="5743087" cy="6488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docker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build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7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F9F64-3DB8-4C69-9D00-69EC1688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92822"/>
            <a:ext cx="8936449" cy="1320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워드프레스와 데이터베이스 컨테이너 생성하기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747AA-1CAA-4729-8D84-48A4361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ko-KR" altLang="ko-KR" sz="15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데이터베이스 컨테이너를 생성할 때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e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사용하여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MYSQL_ROOT_PASSWORD</a:t>
            </a:r>
            <a:r>
              <a:rPr lang="ko-KR" altLang="ko-KR" sz="1500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에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 사용할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root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계정의 비밀번호를 설정합니다.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워드프레스 컨테이너를 생성할 때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link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사용하여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컨테이너를 </a:t>
            </a:r>
            <a:r>
              <a:rPr lang="ko-KR" altLang="ko-KR" sz="1500" b="1" dirty="0" err="1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db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별칭으로 연결합니다. 그리고 </a:t>
            </a:r>
            <a:r>
              <a:rPr lang="ko-KR" altLang="ko-KR" sz="1500" dirty="0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-</a:t>
            </a:r>
            <a:r>
              <a:rPr lang="ko-KR" altLang="ko-KR" sz="1500" dirty="0" err="1">
                <a:solidFill>
                  <a:srgbClr val="C7254E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</a:t>
            </a: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 옵션을 사용하여 외부에서 80번 포트에 접근할 수 있도록 설정합니다.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ko-KR" sz="1500" dirty="0">
                <a:solidFill>
                  <a:srgbClr val="555555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컨테이너 생성이 끝났으면 웹 브라우저를 실행하고 서버의 IP 주소나 도메인으로 접속합니다.</a:t>
            </a:r>
            <a:endParaRPr lang="ko-KR" altLang="ko-KR" sz="1500" dirty="0">
              <a:solidFill>
                <a:schemeClr val="tx1"/>
              </a:solidFill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endParaRPr lang="ko-KR" altLang="en-US" sz="15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3DB1D2-589E-45DD-BCD4-321DFDD4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3" y="1727684"/>
            <a:ext cx="8596669" cy="371876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docker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MYSQL_ROOT_PASSWORD=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examplepassword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mysql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sudo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docker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run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example-wp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80:80 --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link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db:db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wordpress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http://pyrasis.com/assets/images/DockerForTheReallyImpatientChapter16/2.png">
            <a:extLst>
              <a:ext uri="{FF2B5EF4-FFF2-40B4-BE49-F238E27FC236}">
                <a16:creationId xmlns:a16="http://schemas.microsoft.com/office/drawing/2014/main" id="{C82B8CA2-0B77-4E20-8BD2-BEA6E305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80" y="3544200"/>
            <a:ext cx="4796843" cy="318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2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26A69C-5D76-4A09-9B6F-7F05AE6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ko-KR" sz="3300" b="1">
                <a:solidFill>
                  <a:schemeClr val="bg1"/>
                </a:solidFill>
              </a:rPr>
              <a:t>Docker</a:t>
            </a:r>
            <a:r>
              <a:rPr lang="ko-KR" altLang="en-US" sz="3300" b="1">
                <a:solidFill>
                  <a:schemeClr val="bg1"/>
                </a:solidFill>
              </a:rPr>
              <a:t>로 </a:t>
            </a:r>
            <a:r>
              <a:rPr lang="en-US" altLang="ko-KR" sz="3300" b="1">
                <a:solidFill>
                  <a:schemeClr val="bg1"/>
                </a:solidFill>
              </a:rPr>
              <a:t>Django </a:t>
            </a:r>
            <a:r>
              <a:rPr lang="ko-KR" altLang="en-US" sz="3300" b="1">
                <a:solidFill>
                  <a:schemeClr val="bg1"/>
                </a:solidFill>
              </a:rPr>
              <a:t>애플리케이션 구축하기</a:t>
            </a:r>
            <a:endParaRPr lang="ko-KR" altLang="en-US" sz="33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54726-37F2-48EC-83B6-ADEA05DE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Django 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이미지와 데이터베이스 이미지 두개를 만듭니다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Django 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이미지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웹 서버로 사용할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Nginx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를 설치합니다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그리고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pip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로 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Gunicorn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을 설치합니다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데이터베이스 이미지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: Oracle</a:t>
            </a:r>
            <a:r>
              <a:rPr lang="ko-KR" altLang="en-US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을 설치합니다</a:t>
            </a:r>
            <a:r>
              <a:rPr lang="en-US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ko-KR" altLang="ko-KR">
                <a:solidFill>
                  <a:schemeClr val="bg1"/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Django 컨테이너에서 데이터베이스 컨테이너를 사용할 수 있도록 컨테이너를 생성할 때 docker run 명령의 --link 옵션으로 연결합니다. </a:t>
            </a:r>
          </a:p>
          <a:p>
            <a:pPr>
              <a:lnSpc>
                <a:spcPct val="90000"/>
              </a:lnSpc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195" name="Picture 3" descr="http://pyrasis.com/assets/images/DockerForTheReallyImpatientChapter18/1.png">
            <a:extLst>
              <a:ext uri="{FF2B5EF4-FFF2-40B4-BE49-F238E27FC236}">
                <a16:creationId xmlns:a16="http://schemas.microsoft.com/office/drawing/2014/main" id="{65F0C86A-03D2-4E4B-A5BB-9197F485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93930"/>
            <a:ext cx="5143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1158</Words>
  <Application>Microsoft Office PowerPoint</Application>
  <PresentationFormat>와이드스크린</PresentationFormat>
  <Paragraphs>261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Arial</vt:lpstr>
      <vt:lpstr>나눔고딕</vt:lpstr>
      <vt:lpstr>HY그래픽M</vt:lpstr>
      <vt:lpstr>Menlo</vt:lpstr>
      <vt:lpstr>Wingdings 3</vt:lpstr>
      <vt:lpstr>Koverwatch</vt:lpstr>
      <vt:lpstr>맑은 고딕</vt:lpstr>
      <vt:lpstr>Trebuchet MS</vt:lpstr>
      <vt:lpstr>Arial Unicode MS</vt:lpstr>
      <vt:lpstr>패싯</vt:lpstr>
      <vt:lpstr>Docker study</vt:lpstr>
      <vt:lpstr>Docker로 워드프레스 블로그 구축하기</vt:lpstr>
      <vt:lpstr>워드프레스 Dockerfile 작성하기</vt:lpstr>
      <vt:lpstr>워드프레스 Dockerfile 작성하기</vt:lpstr>
      <vt:lpstr>워드프레스 Dockerfile 작성하기</vt:lpstr>
      <vt:lpstr>MySQL 데이터베이스 Dockerfile 작성하기 </vt:lpstr>
      <vt:lpstr>MySQL 데이터베이스 Dockerfile 작성하기 </vt:lpstr>
      <vt:lpstr>워드프레스와 데이터베이스 컨테이너 생성하기  </vt:lpstr>
      <vt:lpstr>Docker로 Django 애플리케이션 구축하기</vt:lpstr>
      <vt:lpstr>Django Dockerfile 작성하기 </vt:lpstr>
      <vt:lpstr>Django Dockerfile 작성하기 </vt:lpstr>
      <vt:lpstr>Django와 데이터베이스 컨테이너 생성하기 </vt:lpstr>
      <vt:lpstr>Django와 데이터베이스 컨테이너 생성하기 </vt:lpstr>
      <vt:lpstr>Docker 활용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study</dc:title>
  <dc:creator>김 문수</dc:creator>
  <cp:lastModifiedBy>김 문수</cp:lastModifiedBy>
  <cp:revision>4</cp:revision>
  <dcterms:created xsi:type="dcterms:W3CDTF">2018-08-13T18:59:27Z</dcterms:created>
  <dcterms:modified xsi:type="dcterms:W3CDTF">2018-08-13T19:37:18Z</dcterms:modified>
</cp:coreProperties>
</file>