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  <p:sldMasterId id="2147483676" r:id="rId3"/>
    <p:sldMasterId id="2147483690" r:id="rId4"/>
  </p:sldMasterIdLst>
  <p:notesMasterIdLst>
    <p:notesMasterId r:id="rId11"/>
  </p:notesMasterIdLst>
  <p:sldIdLst>
    <p:sldId id="278" r:id="rId5"/>
    <p:sldId id="280" r:id="rId6"/>
    <p:sldId id="266" r:id="rId7"/>
    <p:sldId id="283" r:id="rId8"/>
    <p:sldId id="284" r:id="rId9"/>
    <p:sldId id="282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3E88F88-F1A2-4453-A7BC-28E7F4D44DF4}">
          <p14:sldIdLst>
            <p14:sldId id="278"/>
            <p14:sldId id="280"/>
            <p14:sldId id="266"/>
            <p14:sldId id="283"/>
            <p14:sldId id="284"/>
            <p14:sldId id="282"/>
          </p14:sldIdLst>
        </p14:section>
        <p14:section name="제목 없는 구역" id="{144DCC4D-31CF-45B3-9379-D05831DB48DF}">
          <p14:sldIdLst/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C6C"/>
    <a:srgbClr val="4D4D4D"/>
    <a:srgbClr val="FFFF99"/>
    <a:srgbClr val="FF9900"/>
    <a:srgbClr val="FFFF00"/>
    <a:srgbClr val="FF9933"/>
    <a:srgbClr val="969696"/>
    <a:srgbClr val="77777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>
      <p:cViewPr varScale="1">
        <p:scale>
          <a:sx n="80" d="100"/>
          <a:sy n="80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7361-0C9F-42FD-8779-F78B335F91CF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C4A6C-56DC-446E-85F5-12889E98B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65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71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81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>
                <a:effectLst/>
              </a:rPr>
              <a:t>게이미피케이션은</a:t>
            </a:r>
            <a:r>
              <a:rPr lang="ko-KR" altLang="en-US" dirty="0" smtClean="0">
                <a:effectLst/>
              </a:rPr>
              <a:t> 이미 하나의 마케팅 도구로 자리 잡았다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많은 기업과 공공정책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뉴스</a:t>
            </a:r>
            <a:r>
              <a:rPr lang="en-US" altLang="ko-KR" dirty="0" smtClean="0">
                <a:effectLst/>
              </a:rPr>
              <a:t>·</a:t>
            </a:r>
            <a:r>
              <a:rPr lang="ko-KR" altLang="en-US" dirty="0" smtClean="0">
                <a:effectLst/>
              </a:rPr>
              <a:t>미디어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교육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보건</a:t>
            </a:r>
            <a:r>
              <a:rPr lang="en-US" altLang="ko-KR" dirty="0" smtClean="0">
                <a:effectLst/>
              </a:rPr>
              <a:t>·</a:t>
            </a:r>
            <a:r>
              <a:rPr lang="ko-KR" altLang="en-US" dirty="0" smtClean="0">
                <a:effectLst/>
              </a:rPr>
              <a:t>의료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스포츠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환경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모의실험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쇼핑 등 다양한 분야에서 활용되고 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시장조사업체 </a:t>
            </a:r>
            <a:r>
              <a:rPr lang="ko-KR" altLang="en-US" dirty="0" err="1" smtClean="0">
                <a:effectLst/>
              </a:rPr>
              <a:t>가트너는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2014</a:t>
            </a:r>
            <a:r>
              <a:rPr lang="ko-KR" altLang="en-US" dirty="0" smtClean="0">
                <a:effectLst/>
              </a:rPr>
              <a:t>년까지 글로벌 기업 </a:t>
            </a:r>
            <a:r>
              <a:rPr lang="en-US" altLang="ko-KR" dirty="0" smtClean="0">
                <a:effectLst/>
              </a:rPr>
              <a:t>2</a:t>
            </a:r>
            <a:r>
              <a:rPr lang="ko-KR" altLang="en-US" dirty="0" err="1" smtClean="0">
                <a:effectLst/>
              </a:rPr>
              <a:t>천곳</a:t>
            </a:r>
            <a:r>
              <a:rPr lang="ko-KR" altLang="en-US" dirty="0" smtClean="0">
                <a:effectLst/>
              </a:rPr>
              <a:t> 가운데 </a:t>
            </a:r>
            <a:r>
              <a:rPr lang="en-US" altLang="ko-KR" dirty="0" smtClean="0">
                <a:effectLst/>
              </a:rPr>
              <a:t>70% </a:t>
            </a:r>
            <a:r>
              <a:rPr lang="ko-KR" altLang="en-US" dirty="0" smtClean="0">
                <a:effectLst/>
              </a:rPr>
              <a:t>이상이 </a:t>
            </a:r>
            <a:r>
              <a:rPr lang="ko-KR" altLang="en-US" dirty="0" err="1" smtClean="0">
                <a:effectLst/>
              </a:rPr>
              <a:t>게이미피케이션이</a:t>
            </a:r>
            <a:r>
              <a:rPr lang="ko-KR" altLang="en-US" dirty="0" smtClean="0">
                <a:effectLst/>
              </a:rPr>
              <a:t> 적용된 서비스를 가질 것이며</a:t>
            </a:r>
            <a:r>
              <a:rPr lang="en-US" altLang="ko-KR" dirty="0" smtClean="0">
                <a:effectLst/>
              </a:rPr>
              <a:t>, 2015</a:t>
            </a:r>
            <a:r>
              <a:rPr lang="ko-KR" altLang="en-US" dirty="0" smtClean="0">
                <a:effectLst/>
              </a:rPr>
              <a:t>년까지 혁신 프로세스를 관리하는 기업의 </a:t>
            </a:r>
            <a:r>
              <a:rPr lang="en-US" altLang="ko-KR" dirty="0" smtClean="0">
                <a:effectLst/>
              </a:rPr>
              <a:t>50% </a:t>
            </a:r>
            <a:r>
              <a:rPr lang="ko-KR" altLang="en-US" dirty="0" smtClean="0">
                <a:effectLst/>
              </a:rPr>
              <a:t>이상이 </a:t>
            </a:r>
            <a:r>
              <a:rPr lang="ko-KR" altLang="en-US" dirty="0" err="1" smtClean="0">
                <a:effectLst/>
              </a:rPr>
              <a:t>게이미케이션</a:t>
            </a:r>
            <a:r>
              <a:rPr lang="ko-KR" altLang="en-US" dirty="0" smtClean="0">
                <a:effectLst/>
              </a:rPr>
              <a:t> 개념을 활용할 것이라고 예측했다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91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 대중들이 갖는 게임에 대한 인식입니다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일반적으로 게임에 대하여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단점을 </a:t>
            </a:r>
            <a:r>
              <a:rPr lang="ko-KR" altLang="en-US" dirty="0" err="1" smtClean="0"/>
              <a:t>말할때</a:t>
            </a:r>
            <a:r>
              <a:rPr lang="ko-KR" altLang="en-US" dirty="0" smtClean="0"/>
              <a:t> 장점은 오락성과 상업성을 대표적으로 들고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오락성이라는 것은 </a:t>
            </a:r>
            <a:r>
              <a:rPr lang="ko-KR" altLang="en-US" dirty="0" err="1" smtClean="0"/>
              <a:t>취미성으로</a:t>
            </a:r>
            <a:r>
              <a:rPr lang="ko-KR" altLang="en-US" dirty="0" smtClean="0"/>
              <a:t> 스트레스를 해소시켜줄 수 있는 순기능이고</a:t>
            </a:r>
            <a:endParaRPr lang="en-US" altLang="ko-KR" dirty="0" smtClean="0"/>
          </a:p>
          <a:p>
            <a:r>
              <a:rPr lang="ko-KR" altLang="en-US" dirty="0" smtClean="0"/>
              <a:t>상업성은 현재 세계시장에서 경제적으로 많은 도움을 줄 수 있는 부분입니다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게임에 대해 부정적 인식이 큰 이유는 바로 중독성으로 인한 폐해가 크기 때문입니다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게임</a:t>
            </a:r>
            <a:r>
              <a:rPr lang="ko-KR" altLang="en-US" baseline="0" dirty="0" smtClean="0"/>
              <a:t> 때문에 중독성이 있고 폐해 가 있는 것은 아닙니다만 일부 그렇게 만든 부분은 있다</a:t>
            </a:r>
            <a:endParaRPr lang="en-US" altLang="ko-KR" dirty="0" smtClean="0"/>
          </a:p>
          <a:p>
            <a:r>
              <a:rPr lang="ko-KR" altLang="en-US" dirty="0" smtClean="0"/>
              <a:t>중독성이 큰 이유는 이전에 </a:t>
            </a:r>
            <a:r>
              <a:rPr lang="ko-KR" altLang="en-US" dirty="0" err="1" smtClean="0"/>
              <a:t>말씀드렸다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싶이</a:t>
            </a:r>
            <a:r>
              <a:rPr lang="ko-KR" altLang="en-US" dirty="0" smtClean="0"/>
              <a:t> 게임의 구조</a:t>
            </a:r>
            <a:r>
              <a:rPr lang="ko-KR" altLang="en-US" baseline="0" dirty="0" smtClean="0"/>
              <a:t> 때문입니다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보상 과정으로 사람에게 쾌감을 주며 쾌감을 통하여 사람들은 쾌감을 다시 느끼고 싶어하며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이러한 과정을 몰입하여 </a:t>
            </a:r>
            <a:r>
              <a:rPr lang="ko-KR" altLang="en-US" baseline="0" dirty="0" err="1" smtClean="0"/>
              <a:t>반복하다보니</a:t>
            </a:r>
            <a:r>
              <a:rPr lang="ko-KR" altLang="en-US" baseline="0" dirty="0" smtClean="0"/>
              <a:t> 중독성을 가지게 되었고 그래서 중독성으로 인해 </a:t>
            </a:r>
            <a:r>
              <a:rPr lang="ko-KR" altLang="en-US" baseline="0" dirty="0" err="1" smtClean="0"/>
              <a:t>악기능을</a:t>
            </a:r>
            <a:r>
              <a:rPr lang="ko-KR" altLang="en-US" baseline="0" dirty="0" smtClean="0"/>
              <a:t> 하는 것은 일부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저는 이런 외에도 생각보다 흥미로운 순기능에 대해 발표하고자 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03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>
                <a:effectLst/>
              </a:rPr>
              <a:t>게이미피케이션은</a:t>
            </a:r>
            <a:r>
              <a:rPr lang="ko-KR" altLang="en-US" dirty="0" smtClean="0">
                <a:effectLst/>
              </a:rPr>
              <a:t> 이미 하나의 마케팅 도구로 자리 잡았다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많은 기업과 공공정책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뉴스</a:t>
            </a:r>
            <a:r>
              <a:rPr lang="en-US" altLang="ko-KR" dirty="0" smtClean="0">
                <a:effectLst/>
              </a:rPr>
              <a:t>·</a:t>
            </a:r>
            <a:r>
              <a:rPr lang="ko-KR" altLang="en-US" dirty="0" smtClean="0">
                <a:effectLst/>
              </a:rPr>
              <a:t>미디어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교육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보건</a:t>
            </a:r>
            <a:r>
              <a:rPr lang="en-US" altLang="ko-KR" dirty="0" smtClean="0">
                <a:effectLst/>
              </a:rPr>
              <a:t>·</a:t>
            </a:r>
            <a:r>
              <a:rPr lang="ko-KR" altLang="en-US" dirty="0" smtClean="0">
                <a:effectLst/>
              </a:rPr>
              <a:t>의료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스포츠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환경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모의실험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쇼핑 등 다양한 분야에서 활용되고 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시장조사업체 </a:t>
            </a:r>
            <a:r>
              <a:rPr lang="ko-KR" altLang="en-US" dirty="0" err="1" smtClean="0">
                <a:effectLst/>
              </a:rPr>
              <a:t>가트너는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2014</a:t>
            </a:r>
            <a:r>
              <a:rPr lang="ko-KR" altLang="en-US" dirty="0" smtClean="0">
                <a:effectLst/>
              </a:rPr>
              <a:t>년까지 글로벌 기업 </a:t>
            </a:r>
            <a:r>
              <a:rPr lang="en-US" altLang="ko-KR" dirty="0" smtClean="0">
                <a:effectLst/>
              </a:rPr>
              <a:t>2</a:t>
            </a:r>
            <a:r>
              <a:rPr lang="ko-KR" altLang="en-US" dirty="0" err="1" smtClean="0">
                <a:effectLst/>
              </a:rPr>
              <a:t>천곳</a:t>
            </a:r>
            <a:r>
              <a:rPr lang="ko-KR" altLang="en-US" dirty="0" smtClean="0">
                <a:effectLst/>
              </a:rPr>
              <a:t> 가운데 </a:t>
            </a:r>
            <a:r>
              <a:rPr lang="en-US" altLang="ko-KR" dirty="0" smtClean="0">
                <a:effectLst/>
              </a:rPr>
              <a:t>70% </a:t>
            </a:r>
            <a:r>
              <a:rPr lang="ko-KR" altLang="en-US" dirty="0" smtClean="0">
                <a:effectLst/>
              </a:rPr>
              <a:t>이상이 </a:t>
            </a:r>
            <a:r>
              <a:rPr lang="ko-KR" altLang="en-US" dirty="0" err="1" smtClean="0">
                <a:effectLst/>
              </a:rPr>
              <a:t>게이미피케이션이</a:t>
            </a:r>
            <a:r>
              <a:rPr lang="ko-KR" altLang="en-US" dirty="0" smtClean="0">
                <a:effectLst/>
              </a:rPr>
              <a:t> 적용된 서비스를 가질 것이며</a:t>
            </a:r>
            <a:r>
              <a:rPr lang="en-US" altLang="ko-KR" dirty="0" smtClean="0">
                <a:effectLst/>
              </a:rPr>
              <a:t>, 2015</a:t>
            </a:r>
            <a:r>
              <a:rPr lang="ko-KR" altLang="en-US" dirty="0" smtClean="0">
                <a:effectLst/>
              </a:rPr>
              <a:t>년까지 혁신 프로세스를 관리하는 기업의 </a:t>
            </a:r>
            <a:r>
              <a:rPr lang="en-US" altLang="ko-KR" dirty="0" smtClean="0">
                <a:effectLst/>
              </a:rPr>
              <a:t>50% </a:t>
            </a:r>
            <a:r>
              <a:rPr lang="ko-KR" altLang="en-US" dirty="0" smtClean="0">
                <a:effectLst/>
              </a:rPr>
              <a:t>이상이 </a:t>
            </a:r>
            <a:r>
              <a:rPr lang="ko-KR" altLang="en-US" dirty="0" err="1" smtClean="0">
                <a:effectLst/>
              </a:rPr>
              <a:t>게이미케이션</a:t>
            </a:r>
            <a:r>
              <a:rPr lang="ko-KR" altLang="en-US" dirty="0" smtClean="0">
                <a:effectLst/>
              </a:rPr>
              <a:t> 개념을 활용할 것이라고 예측했다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9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381328"/>
            <a:ext cx="2895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 dirty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347864" y="6516996"/>
            <a:ext cx="2133600" cy="296380"/>
          </a:xfr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fld id="{73B1FB41-26E8-4EE7-ABF5-3125FF6A31E7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8E24C-611B-46CF-9771-B7B737E9D1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250024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943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943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AFF56-495B-405D-98AA-4D3398985A2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3377158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5D17E327-AA65-4E1A-BC24-736ACC2FF57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14453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CCBCF715-BE4D-4475-A8BD-9B39289A65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013118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fld id="{B457987E-C3AD-43FC-9C34-2BF88E0CC2CA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589301"/>
      </p:ext>
    </p:extLst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86CEF-5666-490A-A9C2-6F276D56C6E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60950"/>
      </p:ext>
    </p:extLst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FA06-3694-4FC1-85AB-A3801962BC02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12211"/>
      </p:ext>
    </p:extLst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5CEE5-17E6-4F83-9032-1B5250BFC52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71574"/>
      </p:ext>
    </p:extLst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F9CF0-099B-4ABB-AF3F-FE2D9F648ECF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144462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03CF4-E6B6-4618-A405-A516B9F21A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9985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440" y="739552"/>
            <a:ext cx="8382000" cy="457200"/>
          </a:xfrm>
        </p:spPr>
        <p:txBody>
          <a:bodyPr/>
          <a:lstStyle>
            <a:lvl1pPr>
              <a:defRPr b="1">
                <a:solidFill>
                  <a:srgbClr val="4D4D4D"/>
                </a:solidFill>
                <a:latin typeface="HY수평선B" panose="02030600000101010101" pitchFamily="18" charset="-127"/>
                <a:ea typeface="HY수평선B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440" y="1901552"/>
            <a:ext cx="8382000" cy="4479776"/>
          </a:xfrm>
        </p:spPr>
        <p:txBody>
          <a:bodyPr/>
          <a:lstStyle>
            <a:lvl1pPr>
              <a:buSzPct val="130000"/>
              <a:buFont typeface="Arial" panose="020B0604020202020204" pitchFamily="34" charset="0"/>
              <a:buChar char="•"/>
              <a:defRPr sz="2500"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800100" indent="-342900">
              <a:lnSpc>
                <a:spcPct val="100000"/>
              </a:lnSpc>
              <a:buSzPct val="100000"/>
              <a:buFont typeface="Tahoma" panose="020B0604030504040204" pitchFamily="34" charset="0"/>
              <a:buChar char="−"/>
              <a:defRPr sz="2300">
                <a:solidFill>
                  <a:srgbClr val="6C6C6C"/>
                </a:solidFill>
                <a:latin typeface="HY나무M" panose="02030600000101010101" pitchFamily="18" charset="-127"/>
                <a:ea typeface="HY나무M" panose="02030600000101010101" pitchFamily="18" charset="-127"/>
              </a:defRPr>
            </a:lvl2pPr>
            <a:lvl3pPr marL="1257300" indent="-342900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  <a:defRPr sz="1600">
                <a:solidFill>
                  <a:srgbClr val="6C6C6C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876256" y="649287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05200" y="6453336"/>
            <a:ext cx="2133600" cy="296380"/>
          </a:xfr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en-US" altLang="ko-KR" dirty="0" smtClean="0"/>
              <a:t>15 - </a:t>
            </a:r>
            <a:fld id="{73B1FB41-26E8-4EE7-ABF5-3125FF6A31E7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362701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DB7B0-0653-4BFE-BAAD-77BAF3FA37A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24782"/>
      </p:ext>
    </p:extLst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E6575-E5D7-4934-B4C2-6D3F466363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47501"/>
      </p:ext>
    </p:extLst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7BF0A-7D7B-4509-9B97-3C72E225188E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06898"/>
      </p:ext>
    </p:extLst>
  </p:cSld>
  <p:clrMapOvr>
    <a:masterClrMapping/>
  </p:clrMapOvr>
  <p:transition spd="med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DA1BE-89EF-4476-A1B8-90F8ABCFAB64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96772"/>
      </p:ext>
    </p:extLst>
  </p:cSld>
  <p:clrMapOvr>
    <a:masterClrMapping/>
  </p:clrMapOvr>
  <p:transition spd="med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943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943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94C7D-B59B-43C9-9C0E-B057C30FBCBD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50524"/>
      </p:ext>
    </p:extLst>
  </p:cSld>
  <p:clrMapOvr>
    <a:masterClrMapping/>
  </p:clrMapOvr>
  <p:transition spd="med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6A3EF7A7-82CC-4F6E-A38F-3E3A92653BD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17131"/>
      </p:ext>
    </p:extLst>
  </p:cSld>
  <p:clrMapOvr>
    <a:masterClrMapping/>
  </p:clrMapOvr>
  <p:transition spd="med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986B9B-D1FB-489F-BF15-6FDA38596F65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43788"/>
      </p:ext>
    </p:extLst>
  </p:cSld>
  <p:clrMapOvr>
    <a:masterClrMapping/>
  </p:clrMapOvr>
  <p:transition spd="med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fld id="{B457987E-C3AD-43FC-9C34-2BF88E0CC2CA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230783"/>
      </p:ext>
    </p:extLst>
  </p:cSld>
  <p:clrMapOvr>
    <a:masterClrMapping/>
  </p:clrMapOvr>
  <p:transition spd="med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86CEF-5666-490A-A9C2-6F276D56C6E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28894"/>
      </p:ext>
    </p:extLst>
  </p:cSld>
  <p:clrMapOvr>
    <a:masterClrMapping/>
  </p:clrMapOvr>
  <p:transition spd="med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FA06-3694-4FC1-85AB-A3801962BC02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41675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B0D67-86A2-4D4D-893B-52E212184D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63948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5CEE5-17E6-4F83-9032-1B5250BFC52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58489"/>
      </p:ext>
    </p:extLst>
  </p:cSld>
  <p:clrMapOvr>
    <a:masterClrMapping/>
  </p:clrMapOvr>
  <p:transition spd="med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F9CF0-099B-4ABB-AF3F-FE2D9F648ECF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77498"/>
      </p:ext>
    </p:extLst>
  </p:cSld>
  <p:clrMapOvr>
    <a:masterClrMapping/>
  </p:clrMapOvr>
  <p:transition spd="med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03CF4-E6B6-4618-A405-A516B9F21A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28723"/>
      </p:ext>
    </p:extLst>
  </p:cSld>
  <p:clrMapOvr>
    <a:masterClrMapping/>
  </p:clrMapOvr>
  <p:transition spd="med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DB7B0-0653-4BFE-BAAD-77BAF3FA37A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172372"/>
      </p:ext>
    </p:extLst>
  </p:cSld>
  <p:clrMapOvr>
    <a:masterClrMapping/>
  </p:clrMapOvr>
  <p:transition spd="med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E6575-E5D7-4934-B4C2-6D3F466363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99910"/>
      </p:ext>
    </p:extLst>
  </p:cSld>
  <p:clrMapOvr>
    <a:masterClrMapping/>
  </p:clrMapOvr>
  <p:transition spd="med"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7BF0A-7D7B-4509-9B97-3C72E225188E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78391"/>
      </p:ext>
    </p:extLst>
  </p:cSld>
  <p:clrMapOvr>
    <a:masterClrMapping/>
  </p:clrMapOvr>
  <p:transition spd="med"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DA1BE-89EF-4476-A1B8-90F8ABCFAB64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719413"/>
      </p:ext>
    </p:extLst>
  </p:cSld>
  <p:clrMapOvr>
    <a:masterClrMapping/>
  </p:clrMapOvr>
  <p:transition spd="med"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943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943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94C7D-B59B-43C9-9C0E-B057C30FBCBD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93190"/>
      </p:ext>
    </p:extLst>
  </p:cSld>
  <p:clrMapOvr>
    <a:masterClrMapping/>
  </p:clrMapOvr>
  <p:transition spd="med"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6A3EF7A7-82CC-4F6E-A38F-3E3A92653BD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31497"/>
      </p:ext>
    </p:extLst>
  </p:cSld>
  <p:clrMapOvr>
    <a:masterClrMapping/>
  </p:clrMapOvr>
  <p:transition spd="med">
    <p:fade thruBlk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986B9B-D1FB-489F-BF15-6FDA38596F65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30851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7633D-28DD-4851-86B1-9FF52F051DB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8258151"/>
      </p:ext>
    </p:extLst>
  </p:cSld>
  <p:clrMapOvr>
    <a:masterClrMapping/>
  </p:clrMapOvr>
  <p:transition spd="med"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fld id="{B457987E-C3AD-43FC-9C34-2BF88E0CC2CA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56041"/>
      </p:ext>
    </p:extLst>
  </p:cSld>
  <p:clrMapOvr>
    <a:masterClrMapping/>
  </p:clrMapOvr>
  <p:transition spd="med">
    <p:fade thruBlk="1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86CEF-5666-490A-A9C2-6F276D56C6E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93465"/>
      </p:ext>
    </p:extLst>
  </p:cSld>
  <p:clrMapOvr>
    <a:masterClrMapping/>
  </p:clrMapOvr>
  <p:transition spd="med">
    <p:fade thruBlk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FA06-3694-4FC1-85AB-A3801962BC02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88379"/>
      </p:ext>
    </p:extLst>
  </p:cSld>
  <p:clrMapOvr>
    <a:masterClrMapping/>
  </p:clrMapOvr>
  <p:transition spd="med">
    <p:fade thruBlk="1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5CEE5-17E6-4F83-9032-1B5250BFC52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70791"/>
      </p:ext>
    </p:extLst>
  </p:cSld>
  <p:clrMapOvr>
    <a:masterClrMapping/>
  </p:clrMapOvr>
  <p:transition spd="med">
    <p:fade thruBlk="1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F9CF0-099B-4ABB-AF3F-FE2D9F648ECF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74070"/>
      </p:ext>
    </p:extLst>
  </p:cSld>
  <p:clrMapOvr>
    <a:masterClrMapping/>
  </p:clrMapOvr>
  <p:transition spd="med">
    <p:fade thruBlk="1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03CF4-E6B6-4618-A405-A516B9F21A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60368"/>
      </p:ext>
    </p:extLst>
  </p:cSld>
  <p:clrMapOvr>
    <a:masterClrMapping/>
  </p:clrMapOvr>
  <p:transition spd="med">
    <p:fade thruBlk="1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DB7B0-0653-4BFE-BAAD-77BAF3FA37A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11562"/>
      </p:ext>
    </p:extLst>
  </p:cSld>
  <p:clrMapOvr>
    <a:masterClrMapping/>
  </p:clrMapOvr>
  <p:transition spd="med">
    <p:fade thruBlk="1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E6575-E5D7-4934-B4C2-6D3F466363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31494"/>
      </p:ext>
    </p:extLst>
  </p:cSld>
  <p:clrMapOvr>
    <a:masterClrMapping/>
  </p:clrMapOvr>
  <p:transition spd="med">
    <p:fade thruBlk="1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7BF0A-7D7B-4509-9B97-3C72E225188E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18646"/>
      </p:ext>
    </p:extLst>
  </p:cSld>
  <p:clrMapOvr>
    <a:masterClrMapping/>
  </p:clrMapOvr>
  <p:transition spd="med">
    <p:fade thruBlk="1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DA1BE-89EF-4476-A1B8-90F8ABCFAB64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713105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5E37A-987D-4C81-9EDD-E5E061F37A1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6683091"/>
      </p:ext>
    </p:extLst>
  </p:cSld>
  <p:clrMapOvr>
    <a:masterClrMapping/>
  </p:clrMapOvr>
  <p:transition spd="med">
    <p:fade thruBlk="1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943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943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94C7D-B59B-43C9-9C0E-B057C30FBCBD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697302"/>
      </p:ext>
    </p:extLst>
  </p:cSld>
  <p:clrMapOvr>
    <a:masterClrMapping/>
  </p:clrMapOvr>
  <p:transition spd="med">
    <p:fade thruBlk="1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6A3EF7A7-82CC-4F6E-A38F-3E3A92653BD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65126"/>
      </p:ext>
    </p:extLst>
  </p:cSld>
  <p:clrMapOvr>
    <a:masterClrMapping/>
  </p:clrMapOvr>
  <p:transition spd="med">
    <p:fade thruBlk="1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986B9B-D1FB-489F-BF15-6FDA38596F65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05245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49729-F0D4-4273-BC0C-133BAB732F0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0227212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EC40C-63E6-4EB5-A90E-355D035B24F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501021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5C03C-C272-4D40-BADA-8CBF286600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603889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CC171-F727-4972-B759-25705B415F9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083179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fld id="{6E9A3DBA-58EB-45B7-A60E-2405640263D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fld id="{CF54B253-B5D6-4B50-BAD8-8BF8D9C5840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0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 spd="med">
    <p:fade thruBlk="1"/>
  </p:transition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fld id="{CF54B253-B5D6-4B50-BAD8-8BF8D9C5840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 spd="med">
    <p:fade thruBlk="1"/>
  </p:transition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fld id="{CF54B253-B5D6-4B50-BAD8-8BF8D9C5840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0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ransition spd="med">
    <p:fade thruBlk="1"/>
  </p:transition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iQ1di71ujLAhUIFpQKHZLLAjoQjRwIBw&amp;url=http://www.steambb.com/bbs/board.php?bo_table%3Dgamebb%26wr_id%3D638843%26grade%3D1&amp;bvm=bv.117868183,d.dGo&amp;psig=AFQjCNESq3YH6qDIV0dcyB64TKWw0ZUbYw&amp;ust=145943641038271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3568" y="3840088"/>
            <a:ext cx="5029200" cy="48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3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뎅강뎅강</a:t>
            </a:r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(Slice &amp; Slice)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2348880"/>
            <a:ext cx="624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r>
              <a:rPr lang="ko-KR" altLang="en-US" sz="4000" b="1" dirty="0" smtClean="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 Black" panose="020B0A02040204020203" pitchFamily="34" charset="0"/>
              </a:rPr>
              <a:t>게임엔진프로그래밍</a:t>
            </a:r>
            <a:endParaRPr lang="en-US" altLang="ko-KR" sz="4000" b="1" dirty="0" smtClean="0">
              <a:solidFill>
                <a:srgbClr val="777777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Segoe UI Black" panose="020B0A02040204020203" pitchFamily="34" charset="0"/>
            </a:endParaRPr>
          </a:p>
          <a:p>
            <a:r>
              <a:rPr lang="en-US" altLang="ko-KR" sz="4000" b="1" dirty="0" smtClean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TermProject#3</a:t>
            </a:r>
            <a:endParaRPr lang="en-US" altLang="ko-KR" sz="4000" b="1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4509120"/>
            <a:ext cx="5029200" cy="77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2800" b="0" dirty="0" smtClean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2011182044 </a:t>
            </a:r>
            <a:r>
              <a:rPr lang="ko-KR" altLang="en-US" sz="2800" b="0" dirty="0" smtClean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채종</a:t>
            </a:r>
            <a:r>
              <a:rPr lang="ko-KR" altLang="en-US" sz="2800" b="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</a:t>
            </a:r>
            <a:endParaRPr lang="en-US" altLang="ko-KR" sz="2800" b="0" dirty="0" smtClean="0">
              <a:solidFill>
                <a:schemeClr val="bg1">
                  <a:lumMod val="6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09600" y="3789040"/>
            <a:ext cx="5029200" cy="48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3600" dirty="0" err="1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뎅강뎅강</a:t>
            </a:r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(Slice &amp; Slice)</a:t>
            </a:r>
          </a:p>
        </p:txBody>
      </p:sp>
    </p:spTree>
    <p:extLst>
      <p:ext uri="{BB962C8B-B14F-4D97-AF65-F5344CB8AC3E}">
        <p14:creationId xmlns:p14="http://schemas.microsoft.com/office/powerpoint/2010/main" val="1009282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1744" y="836712"/>
            <a:ext cx="3886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r>
              <a:rPr lang="en-US" altLang="ko-KR" sz="2800" dirty="0" smtClean="0">
                <a:solidFill>
                  <a:srgbClr val="4D4D4D"/>
                </a:solidFill>
                <a:ea typeface="굴림" panose="020B0600000101010101" pitchFamily="50" charset="-127"/>
              </a:rPr>
              <a:t>INDEX</a:t>
            </a:r>
            <a:endParaRPr lang="en-US" altLang="ko-KR" sz="2800" dirty="0">
              <a:solidFill>
                <a:srgbClr val="4D4D4D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1916832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</a:t>
            </a:r>
            <a:r>
              <a:rPr lang="ko-KR" altLang="en-US" b="0" dirty="0" err="1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컨셉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SzPct val="100000"/>
            </a:pP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범위 </a:t>
            </a:r>
            <a:r>
              <a:rPr lang="en-US" altLang="ko-KR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진행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SzPct val="100000"/>
            </a:pP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실행 흐름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endParaRPr lang="en-US" altLang="ko-KR" sz="2000" b="0" dirty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발표 평가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/>
          <p:cNvPicPr preferRelativeResize="0">
            <a:picLocks/>
          </p:cNvPicPr>
          <p:nvPr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437112"/>
            <a:ext cx="3096344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27086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  임 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컨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셉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B1FB41-26E8-4EE7-ABF5-3125FF6A31E7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pic>
        <p:nvPicPr>
          <p:cNvPr id="2050" name="Picture 2" descr="http://www.steambb.com/data/file/gamebb/2108840902_53377adf_1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45024"/>
            <a:ext cx="4572000" cy="287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4572000" cy="249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860031" y="2060848"/>
            <a:ext cx="10919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시</a:t>
            </a:r>
            <a:r>
              <a:rPr lang="ko-KR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작</a:t>
            </a:r>
            <a:endParaRPr lang="en-US" altLang="ko-KR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0031" y="3332923"/>
            <a:ext cx="26035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몬스터</a:t>
            </a:r>
            <a:r>
              <a:rPr lang="ko-KR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등장</a:t>
            </a:r>
            <a:endParaRPr lang="en-US" altLang="ko-KR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60031" y="4604998"/>
            <a:ext cx="30572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타임어택 생존</a:t>
            </a:r>
            <a:endParaRPr lang="en-US" altLang="ko-KR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60031" y="5877072"/>
            <a:ext cx="26035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최종 스코어</a:t>
            </a:r>
            <a:endParaRPr lang="en-US" altLang="ko-KR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아래쪽 화살표 8"/>
          <p:cNvSpPr/>
          <p:nvPr/>
        </p:nvSpPr>
        <p:spPr bwMode="auto">
          <a:xfrm>
            <a:off x="5178708" y="2843719"/>
            <a:ext cx="484632" cy="48920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  <a:reflection endPos="0" dir="5400000" sy="-100000" algn="bl" rotWithShape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아래쪽 화살표 14"/>
          <p:cNvSpPr/>
          <p:nvPr/>
        </p:nvSpPr>
        <p:spPr bwMode="auto">
          <a:xfrm>
            <a:off x="5178708" y="4095058"/>
            <a:ext cx="484632" cy="48920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  <a:reflection endPos="0" dir="5400000" sy="-100000" algn="bl" rotWithShape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아래쪽 화살표 15"/>
          <p:cNvSpPr/>
          <p:nvPr/>
        </p:nvSpPr>
        <p:spPr bwMode="auto">
          <a:xfrm>
            <a:off x="5178708" y="5410674"/>
            <a:ext cx="484632" cy="48920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  <a:reflection endPos="0" dir="5400000" sy="-100000" algn="bl" rotWithShape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68249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 발  범 위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 발  진 행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B1FB41-26E8-4EE7-ABF5-3125FF6A31E7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6105" y="1772816"/>
            <a:ext cx="35028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개발 범위</a:t>
            </a:r>
            <a:r>
              <a:rPr lang="en-US" altLang="ko-KR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ko-KR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분량</a:t>
            </a:r>
            <a:r>
              <a:rPr lang="en-US" altLang="ko-KR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ko-KR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규모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845823"/>
              </p:ext>
            </p:extLst>
          </p:nvPr>
        </p:nvGraphicFramePr>
        <p:xfrm>
          <a:off x="251662" y="2276871"/>
          <a:ext cx="8568952" cy="4041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6840760"/>
              </a:tblGrid>
              <a:tr h="3600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   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범   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656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(W S A D) </a:t>
                      </a:r>
                      <a:r>
                        <a:rPr lang="ko-KR" altLang="en-US" dirty="0" smtClean="0"/>
                        <a:t>움직임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 카메라 회전</a:t>
                      </a:r>
                      <a:r>
                        <a:rPr lang="en-US" altLang="ko-KR" baseline="0" dirty="0" smtClean="0"/>
                        <a:t>, (</a:t>
                      </a:r>
                      <a:r>
                        <a:rPr lang="ko-KR" altLang="en-US" baseline="0" dirty="0" smtClean="0"/>
                        <a:t>마우스</a:t>
                      </a:r>
                      <a:r>
                        <a:rPr lang="en-US" altLang="ko-KR" baseline="0" dirty="0" smtClean="0"/>
                        <a:t>) </a:t>
                      </a:r>
                      <a:r>
                        <a:rPr lang="ko-KR" altLang="en-US" baseline="0" dirty="0" smtClean="0"/>
                        <a:t>공격 및 방어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>
                          <a:solidFill>
                            <a:srgbClr val="FF0000"/>
                          </a:solidFill>
                        </a:rPr>
                        <a:t>애니메이션 문제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900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&amp; UNIT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Stage : 1 ~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baseline="0" dirty="0" smtClean="0"/>
                        <a:t>개 </a:t>
                      </a:r>
                      <a:r>
                        <a:rPr lang="en-US" altLang="ko-KR" baseline="0" dirty="0" smtClean="0"/>
                        <a:t>(1</a:t>
                      </a:r>
                      <a:r>
                        <a:rPr lang="ko-KR" altLang="en-US" baseline="0" dirty="0" smtClean="0"/>
                        <a:t>개만 개발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56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모델링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IDLE, </a:t>
                      </a:r>
                      <a:r>
                        <a:rPr lang="ko-KR" altLang="en-US" dirty="0" smtClean="0"/>
                        <a:t>이동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무기 </a:t>
                      </a:r>
                      <a:r>
                        <a:rPr lang="ko-KR" altLang="en-US" dirty="0" smtClean="0"/>
                        <a:t>휘두르기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피격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사망 애니메이션 최소 </a:t>
                      </a:r>
                      <a:r>
                        <a:rPr lang="en-US" altLang="ko-KR" baseline="0" dirty="0" smtClean="0"/>
                        <a:t>6</a:t>
                      </a:r>
                      <a:r>
                        <a:rPr lang="ko-KR" altLang="en-US" baseline="0" dirty="0" smtClean="0"/>
                        <a:t>종이상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312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시스템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최대 </a:t>
                      </a:r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마리의 등장 및 </a:t>
                      </a:r>
                      <a:r>
                        <a:rPr lang="en-US" altLang="ko-KR" dirty="0" smtClean="0"/>
                        <a:t>AI</a:t>
                      </a:r>
                    </a:p>
                    <a:p>
                      <a:pPr latinLnBrk="1"/>
                      <a:r>
                        <a:rPr lang="en-US" altLang="ko-KR" dirty="0" smtClean="0"/>
                        <a:t>2.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주변 구슬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몬스터</a:t>
                      </a:r>
                      <a:r>
                        <a:rPr lang="ko-KR" altLang="en-US" baseline="0" dirty="0" smtClean="0"/>
                        <a:t> 제거 시 떨어트림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을 흡수하며 캐릭터의 강화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3. </a:t>
                      </a:r>
                      <a:r>
                        <a:rPr lang="ko-KR" altLang="en-US" baseline="0" dirty="0" smtClean="0"/>
                        <a:t>주변 지형 지물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나무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바위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장애물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등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 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4. </a:t>
                      </a:r>
                      <a:r>
                        <a:rPr lang="ko-KR" altLang="en-US" dirty="0" smtClean="0"/>
                        <a:t>게임 점수 계산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폰트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</a:t>
                      </a:r>
                      <a:r>
                        <a:rPr lang="en-US" altLang="ko-KR" baseline="0" dirty="0" smtClean="0"/>
                        <a:t> 2D </a:t>
                      </a:r>
                      <a:r>
                        <a:rPr lang="ko-KR" altLang="en-US" baseline="0" dirty="0" smtClean="0"/>
                        <a:t>이미지를 이용한 </a:t>
                      </a:r>
                      <a:r>
                        <a:rPr lang="en-US" altLang="ko-KR" dirty="0" smtClean="0"/>
                        <a:t>UI</a:t>
                      </a:r>
                      <a:r>
                        <a:rPr lang="ko-KR" altLang="en-US" dirty="0" smtClean="0"/>
                        <a:t>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rgbClr val="00B050"/>
                          </a:solidFill>
                        </a:rPr>
                        <a:t>최고 점수 </a:t>
                      </a:r>
                      <a:r>
                        <a:rPr lang="ko-KR" altLang="en-US" smtClean="0">
                          <a:solidFill>
                            <a:srgbClr val="00B050"/>
                          </a:solidFill>
                        </a:rPr>
                        <a:t>갱신시스템 </a:t>
                      </a:r>
                      <a:r>
                        <a:rPr lang="ko-KR" altLang="en-US" smtClean="0">
                          <a:solidFill>
                            <a:srgbClr val="00B050"/>
                          </a:solidFill>
                        </a:rPr>
                        <a:t>및 사운드 추가</a:t>
                      </a:r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71854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  임  실  행 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흐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B1FB41-26E8-4EE7-ABF5-3125FF6A31E7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4785370" cy="344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94922"/>
            <a:ext cx="4716016" cy="365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1397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105400"/>
            <a:ext cx="5410200" cy="457200"/>
          </a:xfrm>
        </p:spPr>
        <p:txBody>
          <a:bodyPr/>
          <a:lstStyle/>
          <a:p>
            <a:pPr algn="ctr"/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Transitional Page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11832" y="2819400"/>
            <a:ext cx="624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r>
              <a:rPr lang="ko-KR" altLang="en-US" sz="5400" b="1" dirty="0" smtClean="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 사 합 </a:t>
            </a:r>
            <a:r>
              <a:rPr lang="ko-KR" altLang="en-US" sz="5400" b="1" dirty="0" err="1" smtClean="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니</a:t>
            </a:r>
            <a:r>
              <a:rPr lang="ko-KR" altLang="en-US" sz="5400" b="1" dirty="0" smtClean="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다</a:t>
            </a:r>
            <a:endParaRPr lang="en-US" altLang="ko-KR" sz="5400" b="1" dirty="0">
              <a:solidFill>
                <a:srgbClr val="77777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071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scope_circles">
  <a:themeElements>
    <a:clrScheme name="microscope_circl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croscope_circles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icroscope_circ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icroscope_circles">
  <a:themeElements>
    <a:clrScheme name="microscope_circl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croscope_circles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icroscope_circ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icroscope_circles">
  <a:themeElements>
    <a:clrScheme name="microscope_circl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croscope_circles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icroscope_circ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microscope_circles">
  <a:themeElements>
    <a:clrScheme name="microscope_circl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croscope_circles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icroscope_circ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게임과인류_2011182044채종현</Template>
  <TotalTime>536</TotalTime>
  <Words>451</Words>
  <Application>Microsoft Office PowerPoint</Application>
  <PresentationFormat>화면 슬라이드 쇼(4:3)</PresentationFormat>
  <Paragraphs>60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microscope_circles</vt:lpstr>
      <vt:lpstr>1_microscope_circles</vt:lpstr>
      <vt:lpstr>2_microscope_circles</vt:lpstr>
      <vt:lpstr>3_microscope_circles</vt:lpstr>
      <vt:lpstr>PowerPoint 프레젠테이션</vt:lpstr>
      <vt:lpstr>PowerPoint 프레젠테이션</vt:lpstr>
      <vt:lpstr>1) 게  임  컨  셉</vt:lpstr>
      <vt:lpstr>2) 개 발  범 위 &amp; 개 발  진 행</vt:lpstr>
      <vt:lpstr>3) 게  임  실  행  흐  름</vt:lpstr>
      <vt:lpstr>Transitional Page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게임과 인류</dc:title>
  <dc:creator>ChaeJH</dc:creator>
  <cp:lastModifiedBy>cjh</cp:lastModifiedBy>
  <cp:revision>103</cp:revision>
  <dcterms:created xsi:type="dcterms:W3CDTF">2015-05-09T03:54:43Z</dcterms:created>
  <dcterms:modified xsi:type="dcterms:W3CDTF">2016-06-22T11:33:39Z</dcterms:modified>
</cp:coreProperties>
</file>