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  <p:sldId id="260" r:id="rId3"/>
    <p:sldId id="261" r:id="rId4"/>
    <p:sldId id="256" r:id="rId5"/>
  </p:sldIdLst>
  <p:sldSz cx="12192000" cy="6858000"/>
  <p:notesSz cx="6858000" cy="9144000"/>
  <p:defaultTextStyle>
    <a:defPPr>
      <a:defRPr lang="en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197"/>
  </p:normalViewPr>
  <p:slideViewPr>
    <p:cSldViewPr snapToGrid="0" snapToObjects="1">
      <p:cViewPr varScale="1">
        <p:scale>
          <a:sx n="121" d="100"/>
          <a:sy n="121" d="100"/>
        </p:scale>
        <p:origin x="200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E2CCD-9FD5-DE4D-B7D9-AD6202033A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53FE08-20CA-DE47-A5BE-E53EC4CDD3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537B1C-B3B1-9E48-A2A5-29867820B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B4620-2FC0-0645-A55E-AE8423CA59A4}" type="datetimeFigureOut">
              <a:rPr lang="en-KR" smtClean="0"/>
              <a:t>2021/06/08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EC0552-6A84-5146-A471-42A02831B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5EDFC8-D6C9-E84E-910F-F573444E9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F3815-7BD9-BB49-9715-E6E183E5950C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523397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EEFF0-7C98-F340-B45C-37BDD8ECB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EC850E-DD5E-A449-92D2-AF96BB55F6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42A0EB-B940-884A-9708-DE105B43B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B4620-2FC0-0645-A55E-AE8423CA59A4}" type="datetimeFigureOut">
              <a:rPr lang="en-KR" smtClean="0"/>
              <a:t>2021/06/08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0FA21D-783B-A743-9C22-8F2407CC4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ADE59A-F87D-534B-9F15-279A93559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F3815-7BD9-BB49-9715-E6E183E5950C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495484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7BFDDF-21CF-384F-A1EA-0A211643D6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1067A8-0D20-FB47-AC19-0E520F4384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9D5956-DEB6-3A40-BB42-53D8B4004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B4620-2FC0-0645-A55E-AE8423CA59A4}" type="datetimeFigureOut">
              <a:rPr lang="en-KR" smtClean="0"/>
              <a:t>2021/06/08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3B3DA8-2A82-6842-A459-FFBF46258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2F819B-FDA0-0D46-AD72-A3DEEC609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F3815-7BD9-BB49-9715-E6E183E5950C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236309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2FCF0-AF99-1240-86FC-F0273E224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164FBB-0F0A-824C-9493-FD51397BD2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DE0484-1C44-0F4A-9C3C-9D844067F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B4620-2FC0-0645-A55E-AE8423CA59A4}" type="datetimeFigureOut">
              <a:rPr lang="en-KR" smtClean="0"/>
              <a:t>2021/06/08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DB63D3-052C-6142-A308-DC4A569C5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EDD2A1-CBE6-AB42-A9DD-20DA24070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F3815-7BD9-BB49-9715-E6E183E5950C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952523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56E80-6646-6B44-A501-B4495F1F3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B31BA8-7D81-B644-B434-EA9113465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4591D8-94B6-A44F-A65C-0FD314B83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B4620-2FC0-0645-A55E-AE8423CA59A4}" type="datetimeFigureOut">
              <a:rPr lang="en-KR" smtClean="0"/>
              <a:t>2021/06/08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39B2DC-6553-A342-9657-9AAE5F191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B690AD-100D-8F4F-B0B3-014C8359A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F3815-7BD9-BB49-9715-E6E183E5950C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726963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CCFAB-BC8D-E945-8B0B-79B93D0A3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BA739-8A2B-0E43-B221-6DFFCCB366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37BD81-0DF3-BD4F-A36A-D9B1A98885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6F9B6E-04B6-FB48-9C98-420F453CD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B4620-2FC0-0645-A55E-AE8423CA59A4}" type="datetimeFigureOut">
              <a:rPr lang="en-KR" smtClean="0"/>
              <a:t>2021/06/08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FCDD78-BB3A-2B45-9FBB-52CC9C6BC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27378B-CB98-C440-8795-21FAA0324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F3815-7BD9-BB49-9715-E6E183E5950C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638917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B5729-ABDF-AD48-B83E-FE0BC14D6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96CEC8-65E3-4443-8026-AE26829EBB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F5BBC2-9B4C-E14A-942C-732207ABA0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5A2EB4-60EC-5344-80FE-92E55A4724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DA5F59-13D4-1E43-932F-FC568C2CF4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308F4B-3A39-7A4E-B82F-CA7E29465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B4620-2FC0-0645-A55E-AE8423CA59A4}" type="datetimeFigureOut">
              <a:rPr lang="en-KR" smtClean="0"/>
              <a:t>2021/06/08</a:t>
            </a:fld>
            <a:endParaRPr lang="en-K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101E90-E7DC-BA4C-86D2-06348D791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475F66-B8A0-7B45-B0AA-CED1104C3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F3815-7BD9-BB49-9715-E6E183E5950C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929572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58554-8597-B54B-9E8A-C1CE1D7D5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FDEB23-E55B-5F4C-A483-72FF9379C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B4620-2FC0-0645-A55E-AE8423CA59A4}" type="datetimeFigureOut">
              <a:rPr lang="en-KR" smtClean="0"/>
              <a:t>2021/06/08</a:t>
            </a:fld>
            <a:endParaRPr lang="en-K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347B93-E497-0245-9FB5-664260F67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C166C1-7516-EB48-9688-292E4BCC1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F3815-7BD9-BB49-9715-E6E183E5950C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93032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22FEF9-05FB-8F4E-97EE-7CC38EB12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B4620-2FC0-0645-A55E-AE8423CA59A4}" type="datetimeFigureOut">
              <a:rPr lang="en-KR" smtClean="0"/>
              <a:t>2021/06/08</a:t>
            </a:fld>
            <a:endParaRPr lang="en-K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A65BB8-019C-044F-907D-9ED0410B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024417-313A-584B-99E3-B16D4AD92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F3815-7BD9-BB49-9715-E6E183E5950C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276508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D6FCD-76F8-F74F-BB48-5E95CED72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427970-7DC5-A44A-BF99-237738CDA2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9E2EFD-7F06-4746-83E2-54562E2B31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12DF66-D070-114C-AB2E-519631D39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B4620-2FC0-0645-A55E-AE8423CA59A4}" type="datetimeFigureOut">
              <a:rPr lang="en-KR" smtClean="0"/>
              <a:t>2021/06/08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A10F78-D22E-FB48-918E-41F961164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4836BF-4623-8247-9CD8-65940E2F8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F3815-7BD9-BB49-9715-E6E183E5950C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860097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44DEE-8AB7-D841-A70D-29B9FB4A5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F1E9E6-68C9-3741-A9D5-811C30F56C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D1686D-1624-D742-AFE4-5584B25705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786A63-D834-8D4C-AF5B-A6D1C24D6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B4620-2FC0-0645-A55E-AE8423CA59A4}" type="datetimeFigureOut">
              <a:rPr lang="en-KR" smtClean="0"/>
              <a:t>2021/06/08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CB4FA8-B2C3-7345-9C45-F93DBCA5C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2476BE-6F84-FA4A-84DA-C248894D9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F3815-7BD9-BB49-9715-E6E183E5950C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878136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B2D079-BF19-5841-8F61-19416F2FC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48FB4E-DC42-6F4B-B748-BBCF41CE1C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1A597-150C-C342-8B44-3EC24E7E7B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CB4620-2FC0-0645-A55E-AE8423CA59A4}" type="datetimeFigureOut">
              <a:rPr lang="en-KR" smtClean="0"/>
              <a:t>2021/06/08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789A43-E3E1-5E4B-85DF-3E6ACB0074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23948D-3120-0F41-A538-922AAFB1EF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6F3815-7BD9-BB49-9715-E6E183E5950C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432943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1DA7D-7EF6-0042-9533-C26E5BB4B1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KR" dirty="0"/>
              <a:t>Optimizing U-Net with TVM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8F01C4-7212-5D47-91EA-BB8E09A6E6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KR" dirty="0"/>
              <a:t>11</a:t>
            </a:r>
            <a:r>
              <a:rPr lang="ko-KR" altLang="en-US" dirty="0"/>
              <a:t>조 김영곤</a:t>
            </a:r>
            <a:r>
              <a:rPr lang="en-US" altLang="ko-KR" dirty="0"/>
              <a:t>,</a:t>
            </a:r>
            <a:r>
              <a:rPr lang="ko-KR" altLang="en-US" dirty="0"/>
              <a:t> 이종현</a:t>
            </a:r>
            <a:r>
              <a:rPr lang="en-US" altLang="ko-KR" dirty="0"/>
              <a:t>,</a:t>
            </a:r>
            <a:r>
              <a:rPr lang="ko-KR" altLang="en-US" dirty="0"/>
              <a:t> 이찬우</a:t>
            </a: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2038392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57614-929C-F841-89B3-610BAEAE3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2BED60-C090-5548-8062-3EEE849BD8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Medical image segmentation task</a:t>
            </a:r>
          </a:p>
          <a:p>
            <a:r>
              <a:rPr lang="en-US" dirty="0"/>
              <a:t>Brain MRI based tumor segmentation</a:t>
            </a:r>
          </a:p>
          <a:p>
            <a:pPr lvl="1"/>
            <a:r>
              <a:rPr lang="en-US" dirty="0"/>
              <a:t>Data source: Kaggle, </a:t>
            </a:r>
            <a:r>
              <a:rPr lang="en-US" sz="1600" dirty="0"/>
              <a:t>https://</a:t>
            </a:r>
            <a:r>
              <a:rPr lang="en-US" sz="1600" dirty="0" err="1"/>
              <a:t>www.kaggle.com</a:t>
            </a:r>
            <a:r>
              <a:rPr lang="en-US" sz="1600" dirty="0"/>
              <a:t>/</a:t>
            </a:r>
            <a:r>
              <a:rPr lang="en-US" sz="1600" dirty="0" err="1"/>
              <a:t>mateuszbuda</a:t>
            </a:r>
            <a:r>
              <a:rPr lang="en-US" sz="1600" dirty="0"/>
              <a:t>/</a:t>
            </a:r>
            <a:r>
              <a:rPr lang="en-US" sz="1600" dirty="0" err="1"/>
              <a:t>lgg</a:t>
            </a:r>
            <a:r>
              <a:rPr lang="en-US" sz="1600" dirty="0"/>
              <a:t>-</a:t>
            </a:r>
            <a:r>
              <a:rPr lang="en-US" sz="1600" dirty="0" err="1"/>
              <a:t>mri</a:t>
            </a:r>
            <a:r>
              <a:rPr lang="en-US" sz="1600" dirty="0"/>
              <a:t>-segmentation</a:t>
            </a:r>
          </a:p>
          <a:p>
            <a:r>
              <a:rPr lang="en-US" dirty="0"/>
              <a:t>Model: (simple) U-Net</a:t>
            </a:r>
            <a:br>
              <a:rPr lang="en-US" dirty="0"/>
            </a:br>
            <a:endParaRPr lang="en-US" dirty="0"/>
          </a:p>
          <a:p>
            <a:pPr lvl="1"/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753510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651F9-8144-DB48-8968-64C4B03DD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2096A2-7C57-DC45-955F-5E80C1B93D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KR" dirty="0"/>
              <a:t>Pytorch &amp; Keras version models were successfully trained</a:t>
            </a:r>
          </a:p>
          <a:p>
            <a:pPr lvl="1"/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/jonghyunlee1993/</a:t>
            </a:r>
            <a:r>
              <a:rPr lang="en-US" dirty="0" err="1"/>
              <a:t>AIPlatformOptimization</a:t>
            </a:r>
            <a:r>
              <a:rPr lang="en-US" dirty="0"/>
              <a:t>/tree/master/</a:t>
            </a:r>
            <a:r>
              <a:rPr lang="en-US" dirty="0" err="1"/>
              <a:t>Project_optimizing_U</a:t>
            </a:r>
            <a:r>
              <a:rPr lang="en-US" dirty="0"/>
              <a:t>-net</a:t>
            </a:r>
            <a:endParaRPr lang="en-KR" dirty="0"/>
          </a:p>
          <a:p>
            <a:r>
              <a:rPr lang="en-KR" dirty="0"/>
              <a:t>Now we try to optimize our U-Net model with TVM </a:t>
            </a:r>
          </a:p>
        </p:txBody>
      </p:sp>
    </p:spTree>
    <p:extLst>
      <p:ext uri="{BB962C8B-B14F-4D97-AF65-F5344CB8AC3E}">
        <p14:creationId xmlns:p14="http://schemas.microsoft.com/office/powerpoint/2010/main" val="2321757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10A15240-19FA-3247-9C4D-364BDB0A9F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2913892"/>
              </p:ext>
            </p:extLst>
          </p:nvPr>
        </p:nvGraphicFramePr>
        <p:xfrm>
          <a:off x="614856" y="643761"/>
          <a:ext cx="10962293" cy="557047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760482">
                  <a:extLst>
                    <a:ext uri="{9D8B030D-6E8A-4147-A177-3AD203B41FA5}">
                      <a16:colId xmlns:a16="http://schemas.microsoft.com/office/drawing/2014/main" val="1858990709"/>
                    </a:ext>
                  </a:extLst>
                </a:gridCol>
                <a:gridCol w="1481959">
                  <a:extLst>
                    <a:ext uri="{9D8B030D-6E8A-4147-A177-3AD203B41FA5}">
                      <a16:colId xmlns:a16="http://schemas.microsoft.com/office/drawing/2014/main" val="53391848"/>
                    </a:ext>
                  </a:extLst>
                </a:gridCol>
                <a:gridCol w="1286642">
                  <a:extLst>
                    <a:ext uri="{9D8B030D-6E8A-4147-A177-3AD203B41FA5}">
                      <a16:colId xmlns:a16="http://schemas.microsoft.com/office/drawing/2014/main" val="3533709350"/>
                    </a:ext>
                  </a:extLst>
                </a:gridCol>
                <a:gridCol w="1286642">
                  <a:extLst>
                    <a:ext uri="{9D8B030D-6E8A-4147-A177-3AD203B41FA5}">
                      <a16:colId xmlns:a16="http://schemas.microsoft.com/office/drawing/2014/main" val="3197876886"/>
                    </a:ext>
                  </a:extLst>
                </a:gridCol>
                <a:gridCol w="1286642">
                  <a:extLst>
                    <a:ext uri="{9D8B030D-6E8A-4147-A177-3AD203B41FA5}">
                      <a16:colId xmlns:a16="http://schemas.microsoft.com/office/drawing/2014/main" val="515032234"/>
                    </a:ext>
                  </a:extLst>
                </a:gridCol>
                <a:gridCol w="1286642">
                  <a:extLst>
                    <a:ext uri="{9D8B030D-6E8A-4147-A177-3AD203B41FA5}">
                      <a16:colId xmlns:a16="http://schemas.microsoft.com/office/drawing/2014/main" val="2353596823"/>
                    </a:ext>
                  </a:extLst>
                </a:gridCol>
                <a:gridCol w="1286642">
                  <a:extLst>
                    <a:ext uri="{9D8B030D-6E8A-4147-A177-3AD203B41FA5}">
                      <a16:colId xmlns:a16="http://schemas.microsoft.com/office/drawing/2014/main" val="3806830678"/>
                    </a:ext>
                  </a:extLst>
                </a:gridCol>
                <a:gridCol w="1286642">
                  <a:extLst>
                    <a:ext uri="{9D8B030D-6E8A-4147-A177-3AD203B41FA5}">
                      <a16:colId xmlns:a16="http://schemas.microsoft.com/office/drawing/2014/main" val="3138777132"/>
                    </a:ext>
                  </a:extLst>
                </a:gridCol>
              </a:tblGrid>
              <a:tr h="464737">
                <a:tc rowSpan="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R" dirty="0"/>
                        <a:t>Target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HW</a:t>
                      </a:r>
                      <a:endParaRPr lang="en-KR" dirty="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/>
                        <a:t>Frameworks</a:t>
                      </a:r>
                      <a:endParaRPr lang="en-KR" dirty="0"/>
                    </a:p>
                  </a:txBody>
                  <a:tcPr anchor="ctr"/>
                </a:tc>
                <a:tc gridSpan="6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/>
                        <a:t>Performance Measurement</a:t>
                      </a:r>
                      <a:endParaRPr lang="en-KR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K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K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K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KR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K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896813"/>
                  </a:ext>
                </a:extLst>
              </a:tr>
              <a:tr h="464737">
                <a:tc v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KR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KR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KR" dirty="0"/>
                        <a:t>Before. Opt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KR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KR" dirty="0"/>
                        <a:t>After. Opt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KR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KR" dirty="0"/>
                        <a:t>Difference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K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0223301"/>
                  </a:ext>
                </a:extLst>
              </a:tr>
              <a:tr h="464737">
                <a:tc v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KR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KR" dirty="0"/>
                        <a:t>Time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KR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KR" dirty="0"/>
                        <a:t>Time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KR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KR" dirty="0"/>
                        <a:t>Time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KR" dirty="0"/>
                        <a:t>Accuracy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0019543"/>
                  </a:ext>
                </a:extLst>
              </a:tr>
              <a:tr h="464737">
                <a:tc rowSpan="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KR" dirty="0"/>
                        <a:t>CPU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 err="1"/>
                        <a:t>Pytorch</a:t>
                      </a:r>
                      <a:endParaRPr lang="en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K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K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1002442"/>
                  </a:ext>
                </a:extLst>
              </a:tr>
              <a:tr h="464737">
                <a:tc vMerge="1">
                  <a:txBody>
                    <a:bodyPr/>
                    <a:lstStyle/>
                    <a:p>
                      <a:endParaRPr lang="en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R" dirty="0" err="1"/>
                        <a:t>Keras</a:t>
                      </a:r>
                      <a:endParaRPr lang="en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K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K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K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KR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799054"/>
                  </a:ext>
                </a:extLst>
              </a:tr>
              <a:tr h="464737">
                <a:tc vMerge="1">
                  <a:txBody>
                    <a:bodyPr/>
                    <a:lstStyle/>
                    <a:p>
                      <a:endParaRPr lang="en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KR" dirty="0"/>
                        <a:t>TF-Lite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K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35023359"/>
                  </a:ext>
                </a:extLst>
              </a:tr>
              <a:tr h="464737">
                <a:tc rowSpan="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KR" dirty="0"/>
                        <a:t>GPU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 err="1"/>
                        <a:t>Pytorch</a:t>
                      </a:r>
                      <a:endParaRPr lang="en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K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0789921"/>
                  </a:ext>
                </a:extLst>
              </a:tr>
              <a:tr h="464737">
                <a:tc vMerge="1">
                  <a:txBody>
                    <a:bodyPr/>
                    <a:lstStyle/>
                    <a:p>
                      <a:endParaRPr lang="en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R" dirty="0" err="1"/>
                        <a:t>Keras</a:t>
                      </a:r>
                      <a:endParaRPr lang="en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K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9498130"/>
                  </a:ext>
                </a:extLst>
              </a:tr>
              <a:tr h="458371">
                <a:tc vMerge="1">
                  <a:txBody>
                    <a:bodyPr/>
                    <a:lstStyle/>
                    <a:p>
                      <a:endParaRPr lang="en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KR" dirty="0"/>
                        <a:t>TF-Lite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K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36031110"/>
                  </a:ext>
                </a:extLst>
              </a:tr>
              <a:tr h="464737">
                <a:tc rowSpan="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KR" dirty="0"/>
                        <a:t>Raspberry Pi 3+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 err="1"/>
                        <a:t>Pytorch</a:t>
                      </a:r>
                      <a:endParaRPr lang="en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K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00521570"/>
                  </a:ext>
                </a:extLst>
              </a:tr>
              <a:tr h="464737">
                <a:tc vMerge="1">
                  <a:txBody>
                    <a:bodyPr/>
                    <a:lstStyle/>
                    <a:p>
                      <a:endParaRPr lang="en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R" dirty="0" err="1"/>
                        <a:t>Keras</a:t>
                      </a:r>
                      <a:endParaRPr lang="en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K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9171749"/>
                  </a:ext>
                </a:extLst>
              </a:tr>
              <a:tr h="464737">
                <a:tc vMerge="1">
                  <a:txBody>
                    <a:bodyPr/>
                    <a:lstStyle/>
                    <a:p>
                      <a:endParaRPr lang="en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KR" dirty="0"/>
                        <a:t>TF-Lite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K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18446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65320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115</Words>
  <Application>Microsoft Macintosh PowerPoint</Application>
  <PresentationFormat>Widescreen</PresentationFormat>
  <Paragraphs>35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Optimizing U-Net with TVM</vt:lpstr>
      <vt:lpstr>Task</vt:lpstr>
      <vt:lpstr>Training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이종현</dc:creator>
  <cp:lastModifiedBy>이종현</cp:lastModifiedBy>
  <cp:revision>4</cp:revision>
  <dcterms:created xsi:type="dcterms:W3CDTF">2021-06-08T07:44:05Z</dcterms:created>
  <dcterms:modified xsi:type="dcterms:W3CDTF">2021-06-08T08:25:37Z</dcterms:modified>
</cp:coreProperties>
</file>