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6" r:id="rId4"/>
    <p:sldId id="258" r:id="rId5"/>
    <p:sldId id="314" r:id="rId6"/>
    <p:sldId id="325" r:id="rId7"/>
    <p:sldId id="324" r:id="rId8"/>
    <p:sldId id="338" r:id="rId9"/>
    <p:sldId id="339" r:id="rId10"/>
    <p:sldId id="340" r:id="rId11"/>
    <p:sldId id="341" r:id="rId12"/>
    <p:sldId id="344" r:id="rId13"/>
    <p:sldId id="342" r:id="rId14"/>
    <p:sldId id="331" r:id="rId15"/>
    <p:sldId id="343" r:id="rId16"/>
    <p:sldId id="345" r:id="rId17"/>
    <p:sldId id="335" r:id="rId18"/>
    <p:sldId id="337" r:id="rId19"/>
    <p:sldId id="346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5"/>
    <p:restoredTop sz="94831"/>
  </p:normalViewPr>
  <p:slideViewPr>
    <p:cSldViewPr>
      <p:cViewPr>
        <p:scale>
          <a:sx n="103" d="100"/>
          <a:sy n="103" d="100"/>
        </p:scale>
        <p:origin x="3976" y="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16BA-0AFF-8747-A99F-B5276DCBB353}" type="datetimeFigureOut">
              <a:rPr lang="en-KR" smtClean="0"/>
              <a:t>2021/12/18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1F04D-CE2F-084F-906B-F047461229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277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332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12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1F04D-CE2F-084F-906B-F04746122965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326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2021. 12. 18.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1700808"/>
            <a:ext cx="4896544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spc="-1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Neural Decoding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-1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Monkey Arm Movement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3136612"/>
            <a:ext cx="2880320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20" dirty="0">
                <a:solidFill>
                  <a:srgbClr val="004C86"/>
                </a:solidFill>
                <a:latin typeface="Georgia" panose="02040502050405020303" pitchFamily="18" charset="0"/>
                <a:ea typeface="나눔고딕" panose="020D0604000000000000" pitchFamily="34" charset="-127"/>
              </a:rPr>
              <a:t>2021. 12. 06</a:t>
            </a:r>
          </a:p>
          <a:p>
            <a:pPr algn="ctr">
              <a:lnSpc>
                <a:spcPct val="150000"/>
              </a:lnSpc>
            </a:pPr>
            <a:endParaRPr lang="en-US" altLang="ko-KR" sz="16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김보관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en-US" altLang="ko-KR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진승완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en-US" altLang="ko-KR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이종현</a:t>
            </a:r>
            <a:r>
              <a:rPr lang="en-US" altLang="ko-KR" sz="1600" spc="20" baseline="3000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6CC00-4D79-154E-96CF-B264CA37C6D8}"/>
              </a:ext>
            </a:extLst>
          </p:cNvPr>
          <p:cNvSpPr txBox="1"/>
          <p:nvPr/>
        </p:nvSpPr>
        <p:spPr>
          <a:xfrm>
            <a:off x="3347864" y="4654884"/>
            <a:ext cx="5688632" cy="5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1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한양대학교 </a:t>
            </a:r>
            <a:r>
              <a:rPr lang="ko-KR" altLang="en-US" sz="1100" spc="20" dirty="0" err="1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인텔리전스컴퓨팅학과</a:t>
            </a:r>
            <a:endParaRPr lang="en-US" altLang="ko-KR" sz="11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100" spc="20" dirty="0">
                <a:solidFill>
                  <a:srgbClr val="004C86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한양대학교 디지털의료융합학과</a:t>
            </a:r>
            <a:endParaRPr lang="en-US" altLang="ko-KR" sz="1100" spc="20" dirty="0">
              <a:solidFill>
                <a:srgbClr val="004C86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regression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Neural firing</a:t>
            </a:r>
            <a:r>
              <a:rPr lang="ko-KR" altLang="en-US" sz="1400" spc="-80" dirty="0"/>
              <a:t>의 속도에 비해 움직임은 느림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직전 시점에서의 </a:t>
            </a:r>
            <a:r>
              <a:rPr lang="en-US" altLang="ko-KR" sz="1400" spc="-80" dirty="0"/>
              <a:t>decision </a:t>
            </a:r>
            <a:r>
              <a:rPr lang="ko-KR" altLang="en-US" sz="1400" spc="-80" dirty="0"/>
              <a:t>이 누적되어 이후 운동 방향으로 나타남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따라서 특정 앞 시점의 데이터를 바탕으로 움직임을 예측해야 함</a:t>
            </a:r>
            <a:endParaRPr lang="en-US" altLang="ko-KR" sz="1400" spc="-8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1D763-579C-DE47-8D1C-8283ECD1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46866"/>
            <a:ext cx="4800600" cy="3187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866C3B-C6B8-014E-843A-E14DE71BCAB7}"/>
              </a:ext>
            </a:extLst>
          </p:cNvPr>
          <p:cNvSpPr/>
          <p:nvPr/>
        </p:nvSpPr>
        <p:spPr>
          <a:xfrm>
            <a:off x="2507804" y="3356992"/>
            <a:ext cx="648072" cy="2808312"/>
          </a:xfrm>
          <a:prstGeom prst="rect">
            <a:avLst/>
          </a:prstGeom>
          <a:solidFill>
            <a:schemeClr val="accent3">
              <a:alpha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3F910-A4E3-0F4A-BED3-E8E9F3D8F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76" y="2458827"/>
            <a:ext cx="3476232" cy="2302321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DEEDD5D-B980-594E-9FD8-945B079B76BE}"/>
              </a:ext>
            </a:extLst>
          </p:cNvPr>
          <p:cNvCxnSpPr/>
          <p:nvPr/>
        </p:nvCxnSpPr>
        <p:spPr>
          <a:xfrm flipV="1">
            <a:off x="3155876" y="3246866"/>
            <a:ext cx="4008412" cy="1514282"/>
          </a:xfrm>
          <a:prstGeom prst="bentConnector3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9B685-A6DC-0D47-BE61-096B62E47872}"/>
              </a:ext>
            </a:extLst>
          </p:cNvPr>
          <p:cNvSpPr/>
          <p:nvPr/>
        </p:nvSpPr>
        <p:spPr>
          <a:xfrm>
            <a:off x="2992422" y="3352946"/>
            <a:ext cx="648072" cy="2808312"/>
          </a:xfrm>
          <a:prstGeom prst="rect">
            <a:avLst/>
          </a:prstGeom>
          <a:solidFill>
            <a:schemeClr val="accent6">
              <a:alpha val="60108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AD8B844-D5E9-0A42-A138-2ABE5EF0B9C7}"/>
              </a:ext>
            </a:extLst>
          </p:cNvPr>
          <p:cNvCxnSpPr>
            <a:cxnSpLocks/>
          </p:cNvCxnSpPr>
          <p:nvPr/>
        </p:nvCxnSpPr>
        <p:spPr>
          <a:xfrm flipV="1">
            <a:off x="3640494" y="2980704"/>
            <a:ext cx="4152528" cy="2126176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63EB9-8DCF-5647-9A0A-F3070E68DA4F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9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3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regression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Time lag </a:t>
            </a:r>
            <a:r>
              <a:rPr lang="ko-KR" altLang="en-US" sz="1400" spc="-80" dirty="0"/>
              <a:t>을 </a:t>
            </a:r>
            <a:r>
              <a:rPr lang="en-US" altLang="ko-KR" sz="1400" spc="-80" dirty="0"/>
              <a:t>80ms </a:t>
            </a:r>
            <a:r>
              <a:rPr lang="ko-KR" altLang="en-US" sz="1400" spc="-80" dirty="0"/>
              <a:t>로 설정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300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의 윈도우에서의 각 뉴런</a:t>
            </a:r>
            <a:r>
              <a:rPr lang="en-US" altLang="ko-KR" sz="1400" spc="-80" dirty="0"/>
              <a:t> firing rate </a:t>
            </a:r>
            <a:r>
              <a:rPr lang="ko-KR" altLang="en-US" sz="1400" spc="-80" dirty="0"/>
              <a:t>합산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80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후의 </a:t>
            </a:r>
            <a:r>
              <a:rPr lang="en-US" altLang="ko-KR" sz="1400" spc="-80" dirty="0"/>
              <a:t>x, y velocity </a:t>
            </a:r>
            <a:r>
              <a:rPr lang="ko-KR" altLang="en-US" sz="1400" spc="-80" dirty="0"/>
              <a:t>예측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Input data: Trials X # Neuron 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Target data: Trials X velocity of X and Y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Z </a:t>
            </a:r>
            <a:r>
              <a:rPr lang="ko-KR" altLang="en-US" sz="1400" spc="-80" dirty="0"/>
              <a:t>축은 난이도의 상승을 막기 위해서 생략함</a:t>
            </a:r>
            <a:endParaRPr lang="en-US" altLang="ko-KR" sz="1400" spc="-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1553-B760-0C41-91E4-054B3B7B0585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6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553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HW, SW </a:t>
            </a:r>
            <a:r>
              <a:rPr lang="ko-KR" altLang="en-US" sz="1400" spc="-80" dirty="0"/>
              <a:t>정보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Python 3.9, Octave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Apple M1 MacBook Air, 2021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Scikit-learn library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기타 학습 </a:t>
            </a:r>
            <a:r>
              <a:rPr lang="ko-KR" altLang="en-US" sz="1400" spc="-80" dirty="0" err="1"/>
              <a:t>파라미터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Stratified split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Train valid: test = 7 : 1: 2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1553-B760-0C41-91E4-054B3B7B0585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7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ML models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34420"/>
              </p:ext>
            </p:extLst>
          </p:nvPr>
        </p:nvGraphicFramePr>
        <p:xfrm>
          <a:off x="671736" y="2204864"/>
          <a:ext cx="7800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328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3157023">
                  <a:extLst>
                    <a:ext uri="{9D8B030D-6E8A-4147-A177-3AD203B41FA5}">
                      <a16:colId xmlns:a16="http://schemas.microsoft.com/office/drawing/2014/main" val="252410921"/>
                    </a:ext>
                  </a:extLst>
                </a:gridCol>
                <a:gridCol w="2600176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Classifcation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  <a:r>
                        <a:rPr lang="en-KR" sz="1600" dirty="0"/>
                        <a:t>upport vector regreessor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Support vector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Decision tree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7 layer 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3 layer FC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51C92F-D601-5942-B781-4128F85DC2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9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Results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Regression metrics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62348"/>
              </p:ext>
            </p:extLst>
          </p:nvPr>
        </p:nvGraphicFramePr>
        <p:xfrm>
          <a:off x="264814" y="1981084"/>
          <a:ext cx="8195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97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1934393219"/>
                    </a:ext>
                  </a:extLst>
                </a:gridCol>
                <a:gridCol w="2164807">
                  <a:extLst>
                    <a:ext uri="{9D8B030D-6E8A-4147-A177-3AD203B41FA5}">
                      <a16:colId xmlns:a16="http://schemas.microsoft.com/office/drawing/2014/main" val="354837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0.6585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0.0949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15F638-2048-F74B-B950-D2C7277B88A6}"/>
              </a:ext>
            </a:extLst>
          </p:cNvPr>
          <p:cNvSpPr txBox="1"/>
          <p:nvPr/>
        </p:nvSpPr>
        <p:spPr>
          <a:xfrm>
            <a:off x="264814" y="4092996"/>
            <a:ext cx="232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/>
              <a:t>MAE: mean absolute error</a:t>
            </a:r>
          </a:p>
          <a:p>
            <a:r>
              <a:rPr lang="en-KR" sz="1400" dirty="0"/>
              <a:t>MSE: mean squared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C5B7F-E997-E947-B56B-1C9BE0E4A2F9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Results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1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Classification metrics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E74BA8-92E2-4644-B077-7DED8F72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45244"/>
              </p:ext>
            </p:extLst>
          </p:nvPr>
        </p:nvGraphicFramePr>
        <p:xfrm>
          <a:off x="264815" y="1981084"/>
          <a:ext cx="819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32">
                  <a:extLst>
                    <a:ext uri="{9D8B030D-6E8A-4147-A177-3AD203B41FA5}">
                      <a16:colId xmlns:a16="http://schemas.microsoft.com/office/drawing/2014/main" val="1739092616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2564762631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920064068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3598004484"/>
                    </a:ext>
                  </a:extLst>
                </a:gridCol>
                <a:gridCol w="1712471">
                  <a:extLst>
                    <a:ext uri="{9D8B030D-6E8A-4147-A177-3AD203B41FA5}">
                      <a16:colId xmlns:a16="http://schemas.microsoft.com/office/drawing/2014/main" val="7001189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0115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500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400 ms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200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100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14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Linear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0.9312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0.9687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0.9187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0.8125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8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300" dirty="0"/>
                        <a:t>Support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0.9750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1.0000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0.9687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0.8687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0.8125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0.7812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0.725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0.5312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63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Simple 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0.3875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0.1187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0.4812</a:t>
                      </a:r>
                      <a:endParaRPr lang="en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0.4000</a:t>
                      </a:r>
                      <a:endParaRPr lang="en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79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0C5B7F-E997-E947-B56B-1C9BE0E4A2F9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Results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7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Discussion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Discussion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334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Machine learning </a:t>
            </a:r>
            <a:r>
              <a:rPr lang="ko-KR" altLang="en-US" sz="1400" spc="-80" dirty="0"/>
              <a:t>방법을 이용한 </a:t>
            </a:r>
            <a:r>
              <a:rPr lang="en-US" altLang="ko-KR" sz="1400" spc="-80" dirty="0"/>
              <a:t>neural decoding </a:t>
            </a:r>
            <a:r>
              <a:rPr lang="ko-KR" altLang="en-US" sz="1400" spc="-80" dirty="0"/>
              <a:t>이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고해상도의 </a:t>
            </a:r>
            <a:r>
              <a:rPr lang="en-US" altLang="ko-KR" sz="1400" spc="-80" dirty="0"/>
              <a:t>neural spiking recoding </a:t>
            </a:r>
            <a:r>
              <a:rPr lang="ko-KR" altLang="en-US" sz="1400" spc="-80" dirty="0"/>
              <a:t>을 했기 때문에 높은 정확도가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 err="1"/>
              <a:t>비침습적인</a:t>
            </a:r>
            <a:r>
              <a:rPr lang="ko-KR" altLang="en-US" sz="1400" spc="-80" dirty="0"/>
              <a:t> 방법인 </a:t>
            </a:r>
            <a:r>
              <a:rPr lang="en-US" altLang="ko-KR" sz="1400" spc="-80" dirty="0"/>
              <a:t>EEG </a:t>
            </a:r>
            <a:r>
              <a:rPr lang="ko-KR" altLang="en-US" sz="1400" spc="-80" dirty="0"/>
              <a:t>등을 이용했을 때에는 결과가 많이 저하될 것이며 </a:t>
            </a:r>
            <a:r>
              <a:rPr lang="en-US" altLang="ko-KR" sz="1400" spc="-80" dirty="0"/>
              <a:t>noise </a:t>
            </a:r>
            <a:r>
              <a:rPr lang="ko-KR" altLang="en-US" sz="1400" spc="-80" dirty="0"/>
              <a:t>가 많이 발생할 것으로 우려됨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Classification </a:t>
            </a:r>
            <a:r>
              <a:rPr lang="ko-KR" altLang="en-US" sz="1400" spc="-80" dirty="0"/>
              <a:t>방법이 상대적으로 간단하기 때문에 훨씬 더 좋은 성능을 보여줌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특히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판단을 위한 </a:t>
            </a:r>
            <a:r>
              <a:rPr lang="en-US" altLang="ko-KR" sz="1400" spc="-80" dirty="0"/>
              <a:t>time window </a:t>
            </a:r>
            <a:r>
              <a:rPr lang="ko-KR" altLang="en-US" sz="1400" spc="-80" dirty="0"/>
              <a:t>크기를 변경하는 실험에서 </a:t>
            </a:r>
            <a:r>
              <a:rPr lang="en-US" altLang="ko-KR" sz="1400" spc="-80" dirty="0"/>
              <a:t>400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가 전반적으로 가장 우수한 성능을 보였으나</a:t>
            </a:r>
            <a:r>
              <a:rPr lang="en-US" altLang="ko-KR" sz="1400" spc="-80" dirty="0"/>
              <a:t>, 100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에서도 그 성능이 나쁘다고 말할 수 없었음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328684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Discussion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190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반면에 </a:t>
            </a:r>
            <a:r>
              <a:rPr lang="en-US" altLang="ko-KR" sz="1400" spc="-80" dirty="0"/>
              <a:t>deep learning </a:t>
            </a:r>
            <a:r>
              <a:rPr lang="ko-KR" altLang="en-US" sz="1400" spc="-80" dirty="0"/>
              <a:t>방법은 상대적으로 비정형의 데이터를 처리하기 위한 방법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따라서 </a:t>
            </a:r>
            <a:r>
              <a:rPr lang="en-US" altLang="ko-KR" sz="1400" spc="-80" dirty="0"/>
              <a:t>table </a:t>
            </a:r>
            <a:r>
              <a:rPr lang="ko-KR" altLang="en-US" sz="1400" spc="-80" dirty="0"/>
              <a:t>데이터 형식으로 들어간 </a:t>
            </a:r>
            <a:r>
              <a:rPr lang="en-US" altLang="ko-KR" sz="1400" spc="-80" dirty="0"/>
              <a:t>neural firing rate </a:t>
            </a:r>
            <a:r>
              <a:rPr lang="ko-KR" altLang="en-US" sz="1400" spc="-80" dirty="0"/>
              <a:t>의 합산 값이 적합하지 않았을 것으로 추정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오히려 </a:t>
            </a:r>
            <a:r>
              <a:rPr lang="en-US" altLang="ko-KR" sz="1400" spc="-80" dirty="0"/>
              <a:t>roster plot </a:t>
            </a:r>
            <a:r>
              <a:rPr lang="ko-KR" altLang="en-US" sz="1400" spc="-80" dirty="0"/>
              <a:t>자체를 넣어주는 등의 모델링이 필요했을 것으로 보임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5225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4868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>
                <a:solidFill>
                  <a:schemeClr val="bg1"/>
                </a:solidFill>
                <a:latin typeface="Georgia" panose="02040502050405020303" pitchFamily="18" charset="0"/>
              </a:rPr>
              <a:t>Contents</a:t>
            </a:r>
            <a:endParaRPr lang="ko-KR" altLang="en-US" sz="2800" b="1" spc="-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82321"/>
            <a:ext cx="3593434" cy="25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Methods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Results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1" i="0" u="none" strike="noStrike" kern="1200" cap="none" spc="-80" normalizeH="0" baseline="0" noProof="0" dirty="0">
                <a:ln>
                  <a:noFill/>
                </a:ln>
                <a:solidFill>
                  <a:srgbClr val="004C86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Q &amp; A</a:t>
            </a:r>
            <a:endParaRPr kumimoji="0" lang="ko-KR" altLang="en-US" sz="2600" b="1" i="0" u="none" strike="noStrike" kern="1200" cap="none" spc="-80" normalizeH="0" baseline="0" noProof="0" dirty="0">
              <a:ln>
                <a:noFill/>
              </a:ln>
              <a:solidFill>
                <a:srgbClr val="004C86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25578-C1CC-E04A-BE4C-642D27032D8C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/>
              <a:t>Thank you for listening</a:t>
            </a:r>
            <a:endParaRPr lang="ko-KR" altLang="en-US" sz="4000" b="1" spc="-80" dirty="0"/>
          </a:p>
        </p:txBody>
      </p:sp>
    </p:spTree>
    <p:extLst>
      <p:ext uri="{BB962C8B-B14F-4D97-AF65-F5344CB8AC3E}">
        <p14:creationId xmlns:p14="http://schemas.microsoft.com/office/powerpoint/2010/main" val="18235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Introduction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7128792" cy="197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원숭이의 </a:t>
            </a:r>
            <a:r>
              <a:rPr lang="en-US" altLang="ko-KR" sz="1400" spc="-80" dirty="0"/>
              <a:t>primary motor cortex </a:t>
            </a:r>
            <a:r>
              <a:rPr lang="ko-KR" altLang="en-US" sz="1400" spc="-80" dirty="0"/>
              <a:t>에 삽입된 </a:t>
            </a:r>
            <a:r>
              <a:rPr lang="en-US" altLang="ko-KR" sz="1400" spc="-80" dirty="0"/>
              <a:t>98 </a:t>
            </a:r>
            <a:r>
              <a:rPr lang="ko-KR" altLang="en-US" sz="1400" spc="-80" dirty="0"/>
              <a:t>개의 전극으로 </a:t>
            </a:r>
            <a:r>
              <a:rPr lang="ko-KR" altLang="en-US" sz="1400" spc="-80" dirty="0" err="1"/>
              <a:t>부터</a:t>
            </a:r>
            <a:r>
              <a:rPr lang="ko-KR" altLang="en-US" sz="1400" spc="-80" dirty="0"/>
              <a:t> 수집된 팔 움직임 데이터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각 </a:t>
            </a:r>
            <a:r>
              <a:rPr lang="en-US" altLang="ko-KR" sz="1400" spc="-80" dirty="0"/>
              <a:t>trial </a:t>
            </a:r>
            <a:r>
              <a:rPr lang="ko-KR" altLang="en-US" sz="1400" spc="-80" dirty="0"/>
              <a:t>의 </a:t>
            </a:r>
            <a:r>
              <a:rPr lang="en-US" altLang="ko-KR" sz="1400" spc="-80" dirty="0"/>
              <a:t>onset (</a:t>
            </a:r>
            <a:r>
              <a:rPr lang="ko-KR" altLang="en-US" sz="1400" spc="-80" dirty="0"/>
              <a:t>시작점</a:t>
            </a:r>
            <a:r>
              <a:rPr lang="en-US" altLang="ko-KR" sz="1400" spc="-80" dirty="0"/>
              <a:t>) </a:t>
            </a:r>
            <a:r>
              <a:rPr lang="ko-KR" altLang="en-US" sz="1400" spc="-80" dirty="0"/>
              <a:t>을 기준으로 </a:t>
            </a:r>
            <a:r>
              <a:rPr lang="en-US" altLang="ko-KR" sz="1400" spc="-80" dirty="0"/>
              <a:t>binning, </a:t>
            </a:r>
            <a:r>
              <a:rPr lang="ko-KR" altLang="en-US" sz="1400" spc="-80" dirty="0"/>
              <a:t>매 시행의 길이는 가변적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1ms (1/1000 s) </a:t>
            </a:r>
            <a:r>
              <a:rPr lang="ko-KR" altLang="en-US" sz="1400" spc="-80" dirty="0"/>
              <a:t>마다 해당 뉴런의 </a:t>
            </a:r>
            <a:r>
              <a:rPr lang="en-US" altLang="ko-KR" sz="1400" spc="-80" dirty="0"/>
              <a:t>firing </a:t>
            </a:r>
            <a:r>
              <a:rPr lang="ko-KR" altLang="en-US" sz="1400" spc="-80" dirty="0"/>
              <a:t>여부 기록 </a:t>
            </a:r>
            <a:r>
              <a:rPr lang="en-US" altLang="ko-KR" sz="1400" spc="-80" dirty="0"/>
              <a:t>(spiking)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1ms </a:t>
            </a:r>
            <a:r>
              <a:rPr lang="ko-KR" altLang="en-US" sz="1400" spc="-80" dirty="0"/>
              <a:t>마다 팔의 </a:t>
            </a:r>
            <a:r>
              <a:rPr lang="en-US" altLang="ko-KR" sz="1400" spc="-80" dirty="0"/>
              <a:t>x, y, z 3</a:t>
            </a:r>
            <a:r>
              <a:rPr lang="ko-KR" altLang="en-US" sz="1400" spc="-80" dirty="0"/>
              <a:t>개 축 위치 데이터</a:t>
            </a:r>
            <a:r>
              <a:rPr lang="en-US" altLang="ko-KR" sz="1400" spc="-8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DD16F-9BDC-3D43-BF8F-EE9A90558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820" y="3246866"/>
            <a:ext cx="53186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Introduction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BEC2C-6FBD-C04E-B003-87DA92B1162A}"/>
              </a:ext>
            </a:extLst>
          </p:cNvPr>
          <p:cNvSpPr txBox="1"/>
          <p:nvPr/>
        </p:nvSpPr>
        <p:spPr>
          <a:xfrm>
            <a:off x="251520" y="1268760"/>
            <a:ext cx="7128792" cy="400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1400" spc="-80" dirty="0"/>
              <a:t>원숭이의 </a:t>
            </a:r>
            <a:r>
              <a:rPr lang="en-US" altLang="ko-KR" sz="1400" spc="-80" dirty="0"/>
              <a:t>primary motor cortex </a:t>
            </a:r>
            <a:r>
              <a:rPr lang="ko-KR" altLang="en-US" sz="1400" spc="-80" dirty="0"/>
              <a:t>에 삽입된 </a:t>
            </a:r>
            <a:r>
              <a:rPr lang="en-US" altLang="ko-KR" sz="1400" spc="-80" dirty="0"/>
              <a:t>98 </a:t>
            </a:r>
            <a:r>
              <a:rPr lang="ko-KR" altLang="en-US" sz="1400" spc="-80" dirty="0"/>
              <a:t>개의 전극으로 </a:t>
            </a:r>
            <a:r>
              <a:rPr lang="ko-KR" altLang="en-US" sz="1400" spc="-80" dirty="0" err="1"/>
              <a:t>부터</a:t>
            </a:r>
            <a:r>
              <a:rPr lang="ko-KR" altLang="en-US" sz="1400" spc="-80" dirty="0"/>
              <a:t> 수집된 팔 움직임 데이터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전체 </a:t>
            </a:r>
            <a:r>
              <a:rPr lang="en-US" altLang="ko-KR" sz="1400" spc="-80" dirty="0"/>
              <a:t>8</a:t>
            </a:r>
            <a:r>
              <a:rPr lang="ko-KR" altLang="en-US" sz="1400" spc="-80" dirty="0"/>
              <a:t>개 방향에 대한 움직임이 기록</a:t>
            </a:r>
            <a:r>
              <a:rPr lang="en-US" altLang="ko-KR" sz="1400" spc="-80" dirty="0"/>
              <a:t> 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Decoding </a:t>
            </a:r>
            <a:r>
              <a:rPr lang="ko-KR" altLang="en-US" sz="1400" spc="-80" dirty="0"/>
              <a:t>을 위해 </a:t>
            </a:r>
            <a:r>
              <a:rPr lang="en-US" altLang="ko-KR" sz="1400" spc="-80" dirty="0"/>
              <a:t>classification, regression </a:t>
            </a:r>
            <a:r>
              <a:rPr lang="ko-KR" altLang="en-US" sz="1400" spc="-80" dirty="0"/>
              <a:t>방법이 적용 가능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Classification </a:t>
            </a:r>
            <a:r>
              <a:rPr lang="ko-KR" altLang="en-US" sz="1400" spc="-80" dirty="0"/>
              <a:t>방법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Spiking pattern </a:t>
            </a:r>
            <a:r>
              <a:rPr lang="ko-KR" altLang="en-US" sz="1400" spc="-80" dirty="0"/>
              <a:t>을 바탕으로 최종 방향 예측</a:t>
            </a:r>
            <a:endParaRPr lang="en-US" altLang="ko-KR" sz="1400" spc="-80" dirty="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Regression </a:t>
            </a:r>
            <a:r>
              <a:rPr lang="ko-KR" altLang="en-US" sz="1400" spc="-80" dirty="0"/>
              <a:t>방법</a:t>
            </a:r>
            <a:endParaRPr lang="en-US" altLang="ko-KR" sz="1400" spc="-80" dirty="0"/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Spiking pattern </a:t>
            </a:r>
            <a:r>
              <a:rPr lang="ko-KR" altLang="en-US" sz="1400" spc="-80" dirty="0"/>
              <a:t>을 바탕으로 각 시점의 위치</a:t>
            </a:r>
            <a:r>
              <a:rPr lang="en-US" altLang="ko-KR" sz="1400" spc="-80" dirty="0"/>
              <a:t>/</a:t>
            </a:r>
            <a:r>
              <a:rPr lang="ko-KR" altLang="en-US" sz="1400" spc="-80" dirty="0"/>
              <a:t>속도 예측</a:t>
            </a:r>
            <a:endParaRPr lang="en-US" altLang="ko-KR" sz="1400" spc="-8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879751-7D95-5943-8EE0-DE06B0722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040454"/>
            <a:ext cx="3357598" cy="31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611560" y="30750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80" dirty="0">
                <a:solidFill>
                  <a:srgbClr val="004C86"/>
                </a:solidFill>
              </a:rPr>
              <a:t>Methods</a:t>
            </a:r>
            <a:endParaRPr lang="ko-KR" altLang="en-US" sz="40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7DDFF02-25B8-5940-A334-8A24DAFF8EB6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A08EE-EF01-5043-9530-75CE0B44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2" r="51447"/>
          <a:stretch/>
        </p:blipFill>
        <p:spPr>
          <a:xfrm>
            <a:off x="2088184" y="1268760"/>
            <a:ext cx="4320480" cy="4755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949BB-DA13-7D44-9A9E-6663C7047AFC}"/>
              </a:ext>
            </a:extLst>
          </p:cNvPr>
          <p:cNvSpPr txBox="1"/>
          <p:nvPr/>
        </p:nvSpPr>
        <p:spPr>
          <a:xfrm>
            <a:off x="5337430" y="379406"/>
            <a:ext cx="1925524" cy="4546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Terminal points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97F76D-3920-C340-A6C0-B15E16251550}"/>
              </a:ext>
            </a:extLst>
          </p:cNvPr>
          <p:cNvCxnSpPr/>
          <p:nvPr/>
        </p:nvCxnSpPr>
        <p:spPr>
          <a:xfrm>
            <a:off x="6300192" y="842521"/>
            <a:ext cx="0" cy="6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40303593-335C-094B-9B35-397F8CBE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34762"/>
              </p:ext>
            </p:extLst>
          </p:nvPr>
        </p:nvGraphicFramePr>
        <p:xfrm>
          <a:off x="2339752" y="3949657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4B1A0C58-DF36-F045-B18B-AB3FE374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5688"/>
              </p:ext>
            </p:extLst>
          </p:nvPr>
        </p:nvGraphicFramePr>
        <p:xfrm>
          <a:off x="1886671" y="433503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248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classification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최종 시점에서 방향이 결정</a:t>
            </a:r>
            <a:r>
              <a:rPr lang="en-US" altLang="ko-KR" sz="1400" spc="-80" dirty="0"/>
              <a:t>, </a:t>
            </a:r>
            <a:r>
              <a:rPr lang="ko-KR" altLang="en-US" sz="1400" spc="-80" dirty="0"/>
              <a:t>따라서 최종 시점을 기준으로 특정 </a:t>
            </a:r>
            <a:r>
              <a:rPr lang="en-US" altLang="ko-KR" sz="1400" spc="-80" dirty="0"/>
              <a:t>window </a:t>
            </a:r>
            <a:r>
              <a:rPr lang="ko-KR" altLang="en-US" sz="1400" spc="-80" dirty="0"/>
              <a:t>만큼을 </a:t>
            </a:r>
            <a:r>
              <a:rPr lang="en-US" altLang="ko-KR" sz="1400" spc="-80" dirty="0"/>
              <a:t>crop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spc="-80" dirty="0"/>
              <a:t>만약 </a:t>
            </a:r>
            <a:r>
              <a:rPr lang="en-US" altLang="ko-KR" sz="1400" spc="-80" dirty="0"/>
              <a:t>400 </a:t>
            </a:r>
            <a:r>
              <a:rPr lang="en-US" altLang="ko-KR" sz="1400" spc="-80" dirty="0" err="1"/>
              <a:t>ms</a:t>
            </a:r>
            <a:r>
              <a:rPr lang="en-US" altLang="ko-KR" sz="1400" spc="-80" dirty="0"/>
              <a:t> </a:t>
            </a:r>
            <a:r>
              <a:rPr lang="ko-KR" altLang="en-US" sz="1400" spc="-80" dirty="0" err="1"/>
              <a:t>를</a:t>
            </a:r>
            <a:r>
              <a:rPr lang="ko-KR" altLang="en-US" sz="1400" spc="-80" dirty="0"/>
              <a:t> </a:t>
            </a:r>
            <a:r>
              <a:rPr lang="en-US" altLang="ko-KR" sz="1400" spc="-80" dirty="0"/>
              <a:t>window </a:t>
            </a:r>
            <a:r>
              <a:rPr lang="ko-KR" altLang="en-US" sz="1400" spc="-80" dirty="0"/>
              <a:t>사이즈로 결정한다면</a:t>
            </a:r>
            <a:r>
              <a:rPr lang="en-US" altLang="ko-KR" sz="1400" spc="-80" dirty="0"/>
              <a:t> </a:t>
            </a: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buFontTx/>
              <a:buChar char="-"/>
            </a:pPr>
            <a:r>
              <a:rPr lang="en-US" altLang="ko-KR" sz="1400" spc="-80" dirty="0"/>
              <a:t>Single spike [ -400 : ] </a:t>
            </a:r>
            <a:r>
              <a:rPr lang="ko-KR" altLang="en-US" sz="1400" spc="-80" dirty="0"/>
              <a:t>의 꼴로 표현할 수 있음</a:t>
            </a:r>
            <a:endParaRPr lang="en-US" altLang="ko-KR" sz="1400" spc="-80" dirty="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ko-KR" sz="1400" spc="-8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BDE59AD-871E-4A48-97E3-BE4CD1E3163D}"/>
              </a:ext>
            </a:extLst>
          </p:cNvPr>
          <p:cNvSpPr/>
          <p:nvPr/>
        </p:nvSpPr>
        <p:spPr>
          <a:xfrm rot="16200000">
            <a:off x="4644008" y="3792498"/>
            <a:ext cx="720080" cy="34563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25A27F0-1AEA-5341-97E7-05D9BAB92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22350"/>
              </p:ext>
            </p:extLst>
          </p:nvPr>
        </p:nvGraphicFramePr>
        <p:xfrm>
          <a:off x="1524000" y="4705872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9722771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95524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25685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479864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428965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06293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9413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~100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~200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~300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~400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~500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~600</a:t>
                      </a:r>
                      <a:endParaRPr lang="en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ysClr val="windowText" lastClr="000000"/>
                          </a:solidFill>
                        </a:rPr>
                        <a:t>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943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62A9F2-14E6-AB4E-81D2-A0F309FCEC10}"/>
              </a:ext>
            </a:extLst>
          </p:cNvPr>
          <p:cNvSpPr txBox="1"/>
          <p:nvPr/>
        </p:nvSpPr>
        <p:spPr>
          <a:xfrm>
            <a:off x="3985980" y="5943446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KR" dirty="0"/>
              <a:t>piking 횟수 합산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34673-4C60-B347-B77D-15A2E26F4361}"/>
              </a:ext>
            </a:extLst>
          </p:cNvPr>
          <p:cNvSpPr txBox="1"/>
          <p:nvPr/>
        </p:nvSpPr>
        <p:spPr>
          <a:xfrm>
            <a:off x="348742" y="4706626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1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D7CE4-4D8C-6F4C-B6D1-0556CF6E1C61}"/>
              </a:ext>
            </a:extLst>
          </p:cNvPr>
          <p:cNvSpPr txBox="1"/>
          <p:nvPr/>
        </p:nvSpPr>
        <p:spPr>
          <a:xfrm>
            <a:off x="711413" y="4335786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2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B0DF5-6D2E-DF49-943B-9F46240635D8}"/>
              </a:ext>
            </a:extLst>
          </p:cNvPr>
          <p:cNvSpPr txBox="1"/>
          <p:nvPr/>
        </p:nvSpPr>
        <p:spPr>
          <a:xfrm>
            <a:off x="1161330" y="3982334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  <a:endParaRPr lang="en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373DF-6C33-E741-9D35-0FC3A209CF0A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4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61CB8E97-3889-D64E-A354-95A698B31876}"/>
              </a:ext>
            </a:extLst>
          </p:cNvPr>
          <p:cNvSpPr txBox="1"/>
          <p:nvPr/>
        </p:nvSpPr>
        <p:spPr>
          <a:xfrm>
            <a:off x="251520" y="1268760"/>
            <a:ext cx="6804296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Preprocessing: classification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400" spc="-80" dirty="0"/>
              <a:t>- Trials X # Neuron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F5E40-E93A-E84F-969F-665601F0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08920"/>
            <a:ext cx="6143667" cy="3377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2C489F-DAA0-BB43-B0CB-25E05BF60957}"/>
              </a:ext>
            </a:extLst>
          </p:cNvPr>
          <p:cNvSpPr txBox="1"/>
          <p:nvPr/>
        </p:nvSpPr>
        <p:spPr>
          <a:xfrm>
            <a:off x="251520" y="548680"/>
            <a:ext cx="7920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 dirty="0">
                <a:solidFill>
                  <a:srgbClr val="004C86"/>
                </a:solidFill>
              </a:rPr>
              <a:t>Methods</a:t>
            </a:r>
            <a:endParaRPr lang="ko-KR" altLang="en-US" sz="2600" b="1" spc="-8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2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577</Words>
  <Application>Microsoft Macintosh PowerPoint</Application>
  <PresentationFormat>On-screen Show (4:3)</PresentationFormat>
  <Paragraphs>174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나눔고딕</vt:lpstr>
      <vt:lpstr>Arial</vt:lpstr>
      <vt:lpstr>Calibri</vt:lpstr>
      <vt:lpstr>Georgia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이종현</cp:lastModifiedBy>
  <cp:revision>65</cp:revision>
  <dcterms:created xsi:type="dcterms:W3CDTF">2014-07-02T04:30:08Z</dcterms:created>
  <dcterms:modified xsi:type="dcterms:W3CDTF">2021-12-18T12:57:11Z</dcterms:modified>
</cp:coreProperties>
</file>