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0" r:id="rId3"/>
    <p:sldId id="287" r:id="rId4"/>
    <p:sldId id="288" r:id="rId5"/>
    <p:sldId id="289" r:id="rId6"/>
    <p:sldId id="291" r:id="rId7"/>
    <p:sldId id="269" r:id="rId8"/>
    <p:sldId id="259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370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69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074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780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994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78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440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62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7704" y="2780928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schemeClr val="bg1"/>
                </a:solidFill>
              </a:rPr>
              <a:t> 궂은 날씨에는  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47864" y="5157192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 smtClean="0">
                <a:solidFill>
                  <a:schemeClr val="bg1"/>
                </a:solidFill>
              </a:rPr>
              <a:t>HAPPY BEAN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R</a:t>
            </a:r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프로그래밍을 통한 세미 프로젝트 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43808" y="5922421"/>
            <a:ext cx="360040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2019.12.06</a:t>
            </a:r>
          </a:p>
          <a:p>
            <a:pPr algn="ctr"/>
            <a:r>
              <a:rPr lang="en-US" altLang="ko-KR" sz="1050" dirty="0" smtClean="0">
                <a:solidFill>
                  <a:schemeClr val="bg1"/>
                </a:solidFill>
              </a:rPr>
              <a:t>(</a:t>
            </a:r>
            <a:r>
              <a:rPr lang="ko-KR" altLang="en-US" sz="1050" dirty="0" smtClean="0">
                <a:solidFill>
                  <a:schemeClr val="bg1"/>
                </a:solidFill>
              </a:rPr>
              <a:t>이종현 바보</a:t>
            </a:r>
            <a:r>
              <a:rPr lang="en-US" altLang="ko-KR" sz="1050" dirty="0" smtClean="0">
                <a:solidFill>
                  <a:schemeClr val="bg1"/>
                </a:solidFill>
              </a:rPr>
              <a:t>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4598" y="3573016"/>
            <a:ext cx="6675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schemeClr val="bg1"/>
                </a:solidFill>
              </a:rPr>
              <a:t> 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35696" y="3523655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schemeClr val="bg1"/>
                </a:solidFill>
              </a:rPr>
              <a:t> 누가 백화점에 올까</a:t>
            </a:r>
            <a:r>
              <a:rPr lang="en-US" altLang="ko-KR" sz="4400" b="1" spc="-150" dirty="0" smtClean="0">
                <a:solidFill>
                  <a:schemeClr val="bg1"/>
                </a:solidFill>
              </a:rPr>
              <a:t>?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043608" y="3933056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목차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6991" y="2420888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87624" y="335699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854441" y="335699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582633" y="335699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310825" y="335699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30552" y="349636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  <a:latin typeface="+mj-ea"/>
                <a:ea typeface="+mj-ea"/>
              </a:rPr>
              <a:t>WHAT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3608" y="4077072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비즈니스 이해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프로젝트 정의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2782433" y="3933056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4510625" y="3933056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6192180" y="393877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782433" y="4077072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분석 의의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분석 기대 효과 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endParaRPr lang="ko-KR" altLang="en-US" sz="1200" b="1" spc="-15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4510625" y="4077072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데이터 수집 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데이터 처리</a:t>
            </a:r>
            <a:endParaRPr lang="en-US" altLang="ko-KR" sz="1200" b="1" spc="-150" dirty="0" smtClean="0"/>
          </a:p>
          <a:p>
            <a:endParaRPr lang="en-US" altLang="ko-KR" sz="1200" b="1" spc="-15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6238817" y="407707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팀 역할 분담 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진행 계획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99792" y="349636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  <a:latin typeface="+mj-ea"/>
              </a:rPr>
              <a:t>WHY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55976" y="349636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  <a:latin typeface="+mj-ea"/>
              </a:rPr>
              <a:t>HOW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40152" y="349636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  <a:latin typeface="+mj-ea"/>
              </a:rPr>
              <a:t>NOW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63613" y="1527175"/>
            <a:ext cx="560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날씨에 따른 백화점 유인효과 분석</a:t>
            </a:r>
            <a:endParaRPr lang="en-US" altLang="ko-KR" sz="24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24832" y="179348"/>
            <a:ext cx="1742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</a:rPr>
              <a:t>01.    W H A T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날씨에 따른 백화점 유인효과 분석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1404664" y="940760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496" y="101276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비즈니스 이해 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95536" y="1660840"/>
            <a:ext cx="4176464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-1260648" y="3769056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512" y="384106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프로젝트 정의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4832" y="1784704"/>
            <a:ext cx="7200800" cy="1914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95536" y="4429133"/>
            <a:ext cx="4176464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06502" y="1888788"/>
            <a:ext cx="85950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b="1" dirty="0"/>
              <a:t>미세먼지 피해서 백화점</a:t>
            </a:r>
            <a:r>
              <a:rPr lang="en-US" altLang="ko-KR" sz="1400" b="1" dirty="0"/>
              <a:t>·</a:t>
            </a:r>
            <a:r>
              <a:rPr lang="ko-KR" altLang="en-US" sz="1400" b="1" dirty="0"/>
              <a:t>쇼핑몰로</a:t>
            </a:r>
            <a:r>
              <a:rPr lang="en-US" altLang="ko-KR" sz="1400" b="1" dirty="0"/>
              <a:t>…</a:t>
            </a:r>
            <a:r>
              <a:rPr lang="ko-KR" altLang="en-US" sz="1400" b="1" dirty="0"/>
              <a:t>방문객 </a:t>
            </a:r>
            <a:r>
              <a:rPr lang="en-US" altLang="ko-KR" sz="1400" b="1" dirty="0"/>
              <a:t>'</a:t>
            </a:r>
            <a:r>
              <a:rPr lang="ko-KR" altLang="en-US" sz="1400" b="1" dirty="0" smtClean="0"/>
              <a:t>북적</a:t>
            </a:r>
            <a:r>
              <a:rPr lang="en-US" altLang="ko-KR" sz="1400" b="1" dirty="0" smtClean="0"/>
              <a:t>‘        </a:t>
            </a:r>
            <a:r>
              <a:rPr lang="en-US" altLang="ko-KR" sz="1400" dirty="0" smtClean="0"/>
              <a:t>2019.03.06 </a:t>
            </a:r>
            <a:r>
              <a:rPr lang="en-US" altLang="ko-KR" sz="1400" dirty="0"/>
              <a:t>15:29</a:t>
            </a:r>
            <a:r>
              <a:rPr lang="en-US" altLang="ko-KR" sz="1400" b="1" dirty="0" smtClean="0"/>
              <a:t> </a:t>
            </a:r>
          </a:p>
          <a:p>
            <a:pPr latinLnBrk="0"/>
            <a:endParaRPr lang="en-US" altLang="ko-KR" sz="1400" b="1" dirty="0"/>
          </a:p>
          <a:p>
            <a:pPr latinLnBrk="0"/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미세먼지 공습을 피해 실내공간 방문객이 늘면서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유통업계가 특수를 누리고 있다</a:t>
            </a:r>
            <a:r>
              <a:rPr lang="en-US" altLang="ko-KR" sz="1400" b="1" dirty="0" smtClean="0"/>
              <a:t>.</a:t>
            </a:r>
          </a:p>
          <a:p>
            <a:pPr latinLnBrk="0"/>
            <a:r>
              <a:rPr lang="en-US" altLang="ko-KR" sz="1400" b="1" dirty="0"/>
              <a:t> </a:t>
            </a:r>
            <a:r>
              <a:rPr lang="ko-KR" altLang="en-US" sz="1400" b="1" dirty="0" err="1" smtClean="0"/>
              <a:t>롯데백화점의</a:t>
            </a:r>
            <a:r>
              <a:rPr lang="ko-KR" altLang="en-US" sz="1400" b="1" dirty="0" smtClean="0"/>
              <a:t> 경우</a:t>
            </a:r>
            <a:r>
              <a:rPr lang="en-US" altLang="ko-KR" sz="1400" b="1" dirty="0" smtClean="0"/>
              <a:t>,</a:t>
            </a:r>
            <a:r>
              <a:rPr lang="ko-KR" altLang="en-US" sz="1400" b="1" dirty="0" smtClean="0"/>
              <a:t> 지난 </a:t>
            </a: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월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미세먼지 비상저감 조치가 발령된 </a:t>
            </a:r>
            <a:r>
              <a:rPr lang="en-US" altLang="ko-KR" sz="1400" b="1" dirty="0" smtClean="0"/>
              <a:t>5</a:t>
            </a:r>
            <a:r>
              <a:rPr lang="ko-KR" altLang="en-US" sz="1400" b="1" dirty="0" smtClean="0"/>
              <a:t>일간 전국지점 </a:t>
            </a:r>
            <a:endParaRPr lang="en-US" altLang="ko-KR" sz="1400" b="1" dirty="0" smtClean="0"/>
          </a:p>
          <a:p>
            <a:pPr latinLnBrk="0"/>
            <a:r>
              <a:rPr lang="en-US" altLang="ko-KR" sz="1400" b="1" dirty="0"/>
              <a:t> </a:t>
            </a:r>
            <a:r>
              <a:rPr lang="ko-KR" altLang="en-US" sz="1400" b="1" dirty="0" smtClean="0"/>
              <a:t>총 </a:t>
            </a:r>
            <a:r>
              <a:rPr lang="en-US" altLang="ko-KR" sz="1400" b="1" dirty="0" smtClean="0"/>
              <a:t>58</a:t>
            </a:r>
            <a:r>
              <a:rPr lang="ko-KR" altLang="en-US" sz="1400" b="1" dirty="0" smtClean="0"/>
              <a:t>개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점포 매출이 지난해 같은 기간보다 </a:t>
            </a:r>
            <a:r>
              <a:rPr lang="en-US" altLang="ko-KR" sz="1400" b="1" dirty="0" smtClean="0"/>
              <a:t>9.1% </a:t>
            </a:r>
            <a:r>
              <a:rPr lang="ko-KR" altLang="en-US" sz="1400" b="1" dirty="0" smtClean="0"/>
              <a:t>상승했다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구매고객은 이보다 많은</a:t>
            </a:r>
            <a:endParaRPr lang="en-US" altLang="ko-KR" sz="1400" b="1" dirty="0" smtClean="0"/>
          </a:p>
          <a:p>
            <a:pPr latinLnBrk="0"/>
            <a:r>
              <a:rPr lang="en-US" altLang="ko-KR" sz="1400" b="1" dirty="0"/>
              <a:t> </a:t>
            </a:r>
            <a:r>
              <a:rPr lang="en-US" altLang="ko-KR" sz="1400" b="1" dirty="0" smtClean="0"/>
              <a:t>18.8%</a:t>
            </a:r>
            <a:r>
              <a:rPr lang="ko-KR" altLang="en-US" sz="1400" b="1" dirty="0" smtClean="0"/>
              <a:t>의 상승률을 보여주었다</a:t>
            </a:r>
            <a:r>
              <a:rPr lang="en-US" altLang="ko-KR" sz="1400" b="1" dirty="0" smtClean="0"/>
              <a:t>.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 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31881" y="4570708"/>
            <a:ext cx="7200800" cy="1748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13551" y="4777260"/>
            <a:ext cx="85950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b="1" dirty="0" smtClean="0"/>
              <a:t>전제 </a:t>
            </a:r>
            <a:r>
              <a:rPr lang="en-US" altLang="ko-KR" sz="1400" b="1" dirty="0" smtClean="0"/>
              <a:t>1. </a:t>
            </a:r>
            <a:r>
              <a:rPr lang="ko-KR" altLang="en-US" sz="1400" b="1" dirty="0" smtClean="0"/>
              <a:t>미세먼지</a:t>
            </a:r>
            <a:r>
              <a:rPr lang="en-US" altLang="ko-KR" sz="1400" b="1" dirty="0" smtClean="0"/>
              <a:t>,</a:t>
            </a:r>
            <a:r>
              <a:rPr lang="ko-KR" altLang="en-US" sz="1400" b="1" dirty="0" smtClean="0"/>
              <a:t>강우량은 악천후를 대표함</a:t>
            </a:r>
            <a:r>
              <a:rPr lang="en-US" altLang="ko-KR" sz="1400" b="1" dirty="0" smtClean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기상데이터</a:t>
            </a:r>
            <a:endParaRPr lang="en-US" altLang="ko-KR" sz="1400" b="1" dirty="0" smtClean="0"/>
          </a:p>
          <a:p>
            <a:pPr latinLnBrk="0"/>
            <a:r>
              <a:rPr lang="ko-KR" altLang="en-US" sz="1400" b="1" dirty="0" smtClean="0"/>
              <a:t>전제 </a:t>
            </a:r>
            <a:r>
              <a:rPr lang="en-US" altLang="ko-KR" sz="1400" b="1" dirty="0" smtClean="0"/>
              <a:t>2</a:t>
            </a:r>
            <a:r>
              <a:rPr lang="en-US" altLang="ko-KR" sz="1400" b="1" dirty="0" smtClean="0"/>
              <a:t>.</a:t>
            </a:r>
            <a:r>
              <a:rPr lang="ko-KR" altLang="en-US" sz="1400" b="1" dirty="0" smtClean="0"/>
              <a:t> 일일 매출데이터가 없기 </a:t>
            </a:r>
            <a:r>
              <a:rPr lang="ko-KR" altLang="en-US" sz="1400" b="1" dirty="0" smtClean="0"/>
              <a:t>때문에 생활인구 데이터를 차용</a:t>
            </a:r>
            <a:r>
              <a:rPr lang="en-US" altLang="ko-KR" sz="1400" b="1" dirty="0" smtClean="0"/>
              <a:t> 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인구데이터 </a:t>
            </a:r>
            <a:endParaRPr lang="en-US" altLang="ko-KR" sz="1400" b="1" dirty="0"/>
          </a:p>
          <a:p>
            <a:pPr latinLnBrk="0"/>
            <a:endParaRPr lang="en-US" altLang="ko-KR" sz="1400" b="1" dirty="0" smtClean="0"/>
          </a:p>
          <a:p>
            <a:pPr latinLnBrk="0"/>
            <a:r>
              <a:rPr lang="ko-KR" altLang="en-US" sz="1400" b="1" dirty="0" smtClean="0"/>
              <a:t>기상데이터와 </a:t>
            </a:r>
            <a:r>
              <a:rPr lang="ko-KR" altLang="en-US" sz="1400" b="1" dirty="0" smtClean="0"/>
              <a:t>인구데이터를 통해</a:t>
            </a:r>
            <a:r>
              <a:rPr lang="en-US" altLang="ko-KR" sz="1400" b="1" dirty="0" smtClean="0"/>
              <a:t>,</a:t>
            </a:r>
            <a:r>
              <a:rPr lang="ko-KR" altLang="en-US" sz="1400" b="1" dirty="0" smtClean="0"/>
              <a:t> </a:t>
            </a:r>
            <a:r>
              <a:rPr lang="ko-KR" altLang="en-US" sz="1400" b="1" dirty="0" smtClean="0"/>
              <a:t>악천후에 </a:t>
            </a:r>
            <a:r>
              <a:rPr lang="ko-KR" altLang="en-US" sz="1400" b="1" dirty="0" smtClean="0"/>
              <a:t>따른 </a:t>
            </a:r>
            <a:r>
              <a:rPr lang="ko-KR" altLang="en-US" sz="1400" b="1" dirty="0" smtClean="0"/>
              <a:t>백화점안의 유동인구를 </a:t>
            </a:r>
            <a:r>
              <a:rPr lang="ko-KR" altLang="en-US" sz="1400" b="1" dirty="0" smtClean="0"/>
              <a:t>분석한다</a:t>
            </a:r>
            <a:r>
              <a:rPr lang="en-US" altLang="ko-KR" sz="1400" b="1" dirty="0" smtClean="0"/>
              <a:t>.</a:t>
            </a:r>
          </a:p>
          <a:p>
            <a:pPr latinLnBrk="0"/>
            <a:r>
              <a:rPr lang="ko-KR" altLang="en-US" sz="1400" b="1" dirty="0" smtClean="0"/>
              <a:t>파생적으로 주변 상권 분석을 통해 백화점의 흡인력을 분석한다</a:t>
            </a:r>
            <a:r>
              <a:rPr lang="en-US" altLang="ko-KR" sz="1400" b="1" dirty="0" smtClean="0"/>
              <a:t>.</a:t>
            </a:r>
            <a:r>
              <a:rPr lang="en-US" altLang="ko-KR" sz="1400" b="1" dirty="0" smtClean="0"/>
              <a:t> </a:t>
            </a:r>
            <a:endParaRPr lang="en-US" altLang="ko-KR" sz="1400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Happy Bean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10649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SO</a:t>
            </a:r>
            <a:r>
              <a:rPr lang="en-US" altLang="ko-KR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 WHO?</a:t>
            </a:r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 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24832" y="179348"/>
            <a:ext cx="1742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</a:rPr>
              <a:t>02.    W H Y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Happy Bean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날씨에 따른 백화점 유인효과 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404664" y="940760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96" y="101276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분석 의의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95536" y="1660840"/>
            <a:ext cx="4176464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1260648" y="3769056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2" y="384106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분석 기대효과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4832" y="1784704"/>
            <a:ext cx="7791584" cy="1748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95536" y="4429133"/>
            <a:ext cx="4176464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6502" y="1991256"/>
            <a:ext cx="85950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b="1" dirty="0" smtClean="0"/>
              <a:t>기상변화에 </a:t>
            </a:r>
            <a:r>
              <a:rPr lang="ko-KR" altLang="en-US" sz="1400" b="1" dirty="0" smtClean="0"/>
              <a:t>따른 백화점 </a:t>
            </a:r>
            <a:r>
              <a:rPr lang="ko-KR" altLang="en-US" sz="1400" b="1" dirty="0" smtClean="0"/>
              <a:t>생활인구</a:t>
            </a:r>
            <a:r>
              <a:rPr lang="ko-KR" altLang="en-US" sz="1400" b="1" dirty="0" smtClean="0"/>
              <a:t> 분석을 </a:t>
            </a:r>
            <a:r>
              <a:rPr lang="ko-KR" altLang="en-US" sz="1400" b="1" dirty="0" smtClean="0"/>
              <a:t>통해 </a:t>
            </a:r>
            <a:endParaRPr lang="en-US" altLang="ko-KR" sz="1400" b="1" dirty="0" smtClean="0"/>
          </a:p>
          <a:p>
            <a:pPr latinLnBrk="0"/>
            <a:endParaRPr lang="en-US" altLang="ko-KR" sz="1400" b="1" dirty="0" smtClean="0"/>
          </a:p>
          <a:p>
            <a:pPr marL="342900" indent="-342900" latinLnBrk="0">
              <a:buAutoNum type="arabicPeriod"/>
            </a:pPr>
            <a:r>
              <a:rPr lang="ko-KR" altLang="en-US" sz="1400" b="1" dirty="0" smtClean="0"/>
              <a:t>기상에 따라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어떠한 연령과 </a:t>
            </a:r>
            <a:r>
              <a:rPr lang="ko-KR" altLang="en-US" sz="1400" b="1" dirty="0" smtClean="0"/>
              <a:t>성별의 인구가 </a:t>
            </a:r>
            <a:r>
              <a:rPr lang="ko-KR" altLang="en-US" sz="1400" b="1" dirty="0" smtClean="0"/>
              <a:t>백화점에 위치하는지 알 수 있다</a:t>
            </a:r>
            <a:r>
              <a:rPr lang="en-US" altLang="ko-KR" sz="1400" b="1" dirty="0" smtClean="0"/>
              <a:t>.</a:t>
            </a:r>
            <a:endParaRPr lang="en-US" altLang="ko-KR" sz="1400" b="1" dirty="0" smtClean="0"/>
          </a:p>
          <a:p>
            <a:pPr marL="342900" indent="-342900" latinLnBrk="0">
              <a:buAutoNum type="arabicPeriod"/>
            </a:pPr>
            <a:endParaRPr lang="en-US" altLang="ko-KR" sz="1400" b="1" dirty="0" smtClean="0"/>
          </a:p>
          <a:p>
            <a:pPr marL="342900" indent="-342900" latinLnBrk="0">
              <a:buAutoNum type="arabicPeriod"/>
            </a:pPr>
            <a:r>
              <a:rPr lang="ko-KR" altLang="en-US" sz="1400" b="1" dirty="0" smtClean="0"/>
              <a:t>파생적으로</a:t>
            </a:r>
            <a:r>
              <a:rPr lang="en-US" altLang="ko-KR" sz="1400" b="1" dirty="0" smtClean="0"/>
              <a:t>,  </a:t>
            </a:r>
            <a:r>
              <a:rPr lang="ko-KR" altLang="en-US" sz="1400" b="1" dirty="0" smtClean="0"/>
              <a:t>기상에 따라 백화점이 주변상권 인구를 얼마나 흡수하는지 </a:t>
            </a:r>
            <a:r>
              <a:rPr lang="ko-KR" altLang="en-US" sz="1400" b="1" dirty="0" smtClean="0"/>
              <a:t>파악할 수 있다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     </a:t>
            </a:r>
            <a:endParaRPr lang="en-US" altLang="ko-KR" sz="1400" b="1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531881" y="4570708"/>
            <a:ext cx="7200800" cy="1748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13551" y="4777260"/>
            <a:ext cx="85950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400" b="1" dirty="0" smtClean="0"/>
              <a:t>※ </a:t>
            </a:r>
            <a:r>
              <a:rPr lang="ko-KR" altLang="en-US" sz="1400" b="1" dirty="0" smtClean="0"/>
              <a:t>날씨 </a:t>
            </a:r>
            <a:r>
              <a:rPr lang="ko-KR" altLang="en-US" sz="1400" b="1" dirty="0" smtClean="0"/>
              <a:t>대비 생활인구 분석결과를 </a:t>
            </a:r>
            <a:r>
              <a:rPr lang="ko-KR" altLang="en-US" sz="1400" b="1" dirty="0"/>
              <a:t>바탕으로</a:t>
            </a:r>
            <a:r>
              <a:rPr lang="ko-KR" altLang="en-US" sz="1400" b="1" dirty="0" smtClean="0"/>
              <a:t> 백화점 </a:t>
            </a:r>
            <a:r>
              <a:rPr lang="ko-KR" altLang="en-US" sz="1400" b="1" dirty="0" smtClean="0"/>
              <a:t>마케팅에 </a:t>
            </a:r>
            <a:r>
              <a:rPr lang="ko-KR" altLang="en-US" sz="1400" b="1" dirty="0" smtClean="0"/>
              <a:t>활용</a:t>
            </a:r>
            <a:endParaRPr lang="en-US" altLang="ko-KR" sz="1400" b="1" dirty="0" smtClean="0"/>
          </a:p>
          <a:p>
            <a:pPr latinLnBrk="0"/>
            <a:endParaRPr lang="en-US" altLang="ko-KR" sz="1400" b="1" dirty="0" smtClean="0"/>
          </a:p>
          <a:p>
            <a:pPr marL="342900" indent="-342900" latinLnBrk="0">
              <a:buAutoNum type="arabicPeriod"/>
            </a:pPr>
            <a:r>
              <a:rPr lang="ko-KR" altLang="en-US" sz="1400" b="1" dirty="0" smtClean="0"/>
              <a:t>고객 세그먼트 분류</a:t>
            </a:r>
            <a:r>
              <a:rPr lang="ko-KR" altLang="en-US" sz="1400" b="1" dirty="0" smtClean="0"/>
              <a:t>에 도움이 되어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장차 재고관리에 활용할 수 있다</a:t>
            </a:r>
            <a:r>
              <a:rPr lang="en-US" altLang="ko-KR" sz="1400" b="1" dirty="0" smtClean="0"/>
              <a:t>.</a:t>
            </a:r>
            <a:endParaRPr lang="en-US" altLang="ko-KR" sz="1400" b="1" dirty="0" smtClean="0"/>
          </a:p>
          <a:p>
            <a:pPr marL="342900" indent="-342900" latinLnBrk="0">
              <a:buAutoNum type="arabicPeriod"/>
            </a:pPr>
            <a:endParaRPr lang="en-US" altLang="ko-KR" sz="1400" b="1" dirty="0" smtClean="0"/>
          </a:p>
          <a:p>
            <a:pPr marL="342900" indent="-342900" latinLnBrk="0">
              <a:buAutoNum type="arabicPeriod"/>
            </a:pPr>
            <a:r>
              <a:rPr lang="ko-KR" altLang="en-US" sz="1400" b="1" dirty="0" err="1" smtClean="0"/>
              <a:t>매장별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악천후시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타겟</a:t>
            </a:r>
            <a:r>
              <a:rPr lang="ko-KR" altLang="en-US" sz="1400" b="1" dirty="0" smtClean="0"/>
              <a:t> 프로모션 진행에 도움을 줄 수 있다</a:t>
            </a:r>
            <a:r>
              <a:rPr lang="en-US" altLang="ko-KR" sz="1400" b="1" dirty="0" smtClean="0"/>
              <a:t>.</a:t>
            </a:r>
            <a:endParaRPr lang="en-US" altLang="ko-KR" sz="1400" b="1" dirty="0" smtClean="0"/>
          </a:p>
          <a:p>
            <a:pPr latinLnBrk="0"/>
            <a:r>
              <a:rPr lang="en-US" altLang="ko-KR" sz="1400" b="1" dirty="0" smtClean="0"/>
              <a:t> </a:t>
            </a:r>
          </a:p>
          <a:p>
            <a:pPr latinLnBrk="0"/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 </a:t>
            </a:r>
            <a:endParaRPr lang="en-US" altLang="ko-KR" sz="1400" b="1" dirty="0"/>
          </a:p>
          <a:p>
            <a:pPr latinLnBrk="0"/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18651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876" y="66128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데이터 수집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95536" y="1246062"/>
            <a:ext cx="4176464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24832" y="179348"/>
            <a:ext cx="1742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</a:rPr>
              <a:t>03.  H O W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날씨에 따른 백화점 유인효과 분석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24832" y="1286661"/>
            <a:ext cx="8223632" cy="50608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ko-KR" altLang="ko-KR" dirty="0"/>
          </a:p>
        </p:txBody>
      </p:sp>
      <p:sp>
        <p:nvSpPr>
          <p:cNvPr id="20" name="TextBox 1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Happy Bean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20530" y="66128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데이터 </a:t>
            </a:r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전처리  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788024" y="1209527"/>
            <a:ext cx="4176464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802611"/>
              </p:ext>
            </p:extLst>
          </p:nvPr>
        </p:nvGraphicFramePr>
        <p:xfrm>
          <a:off x="806222" y="3695432"/>
          <a:ext cx="32617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172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/>
                        <a:t>통계청</a:t>
                      </a:r>
                      <a:endParaRPr lang="en-US" altLang="ko-KR" sz="16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 smtClean="0"/>
                        <a:t>집계구</a:t>
                      </a:r>
                      <a:r>
                        <a:rPr lang="en-US" altLang="ko-KR" sz="1600" b="1" dirty="0" smtClean="0"/>
                        <a:t>(</a:t>
                      </a:r>
                      <a:r>
                        <a:rPr lang="ko-KR" altLang="en-US" sz="1600" b="1" dirty="0" smtClean="0"/>
                        <a:t>행정구역</a:t>
                      </a:r>
                      <a:r>
                        <a:rPr lang="en-US" altLang="ko-KR" sz="1600" b="1" dirty="0" smtClean="0"/>
                        <a:t>)</a:t>
                      </a:r>
                      <a:r>
                        <a:rPr lang="ko-KR" altLang="en-US" sz="1600" b="1" dirty="0" smtClean="0"/>
                        <a:t> 코드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13535"/>
              </p:ext>
            </p:extLst>
          </p:nvPr>
        </p:nvGraphicFramePr>
        <p:xfrm>
          <a:off x="802804" y="1510071"/>
          <a:ext cx="3252584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258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서울시 공공데이터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KT </a:t>
                      </a:r>
                      <a:r>
                        <a:rPr lang="ko-KR" altLang="en-US" sz="1600" b="1" dirty="0" smtClean="0"/>
                        <a:t>기지국 </a:t>
                      </a:r>
                      <a:r>
                        <a:rPr lang="ko-KR" altLang="en-US" sz="1600" b="1" dirty="0" smtClean="0"/>
                        <a:t>신호 기반 </a:t>
                      </a:r>
                      <a:endParaRPr lang="en-US" altLang="ko-KR" sz="16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/>
                        <a:t>서울시 생활인구 데이</a:t>
                      </a:r>
                      <a:r>
                        <a:rPr lang="ko-KR" altLang="en-US" sz="1600" b="1" dirty="0" smtClean="0"/>
                        <a:t>터</a:t>
                      </a:r>
                      <a:endParaRPr lang="ko-KR" alt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/>
                        <a:t>서울특별시 일별 총 강수량 </a:t>
                      </a:r>
                      <a:endParaRPr lang="ko-KR" alt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/>
                        <a:t>서울특별시 </a:t>
                      </a:r>
                      <a:r>
                        <a:rPr lang="ko-KR" altLang="en-US" sz="1600" b="1" dirty="0" smtClean="0"/>
                        <a:t>미세먼지</a:t>
                      </a:r>
                      <a:endParaRPr lang="ko-KR" altLang="en-US" sz="16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839535"/>
              </p:ext>
            </p:extLst>
          </p:nvPr>
        </p:nvGraphicFramePr>
        <p:xfrm>
          <a:off x="803920" y="4919568"/>
          <a:ext cx="3264024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402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/>
                        <a:t>서울시</a:t>
                      </a:r>
                      <a:r>
                        <a:rPr lang="ko-KR" altLang="en-US" sz="1600" b="1" baseline="0" dirty="0" smtClean="0"/>
                        <a:t> 주요 </a:t>
                      </a:r>
                      <a:r>
                        <a:rPr lang="en-US" altLang="ko-KR" sz="1600" b="1" baseline="0" dirty="0" smtClean="0"/>
                        <a:t>3</a:t>
                      </a:r>
                      <a:r>
                        <a:rPr lang="ko-KR" altLang="en-US" sz="1600" b="1" baseline="0" dirty="0" smtClean="0"/>
                        <a:t>사 백화점</a:t>
                      </a:r>
                      <a:endParaRPr lang="en-US" altLang="ko-KR" sz="16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 smtClean="0"/>
                        <a:t>롯데</a:t>
                      </a:r>
                      <a:r>
                        <a:rPr lang="en-US" altLang="ko-KR" sz="1600" b="1" dirty="0" smtClean="0"/>
                        <a:t>(</a:t>
                      </a:r>
                      <a:r>
                        <a:rPr lang="en-US" altLang="ko-KR" sz="1600" b="1" dirty="0" smtClean="0"/>
                        <a:t>13</a:t>
                      </a:r>
                      <a:r>
                        <a:rPr lang="ko-KR" altLang="en-US" sz="1600" b="1" dirty="0" smtClean="0"/>
                        <a:t>개</a:t>
                      </a:r>
                      <a:r>
                        <a:rPr lang="en-US" altLang="ko-KR" sz="1600" b="1" dirty="0" smtClean="0"/>
                        <a:t>), </a:t>
                      </a:r>
                      <a:r>
                        <a:rPr lang="ko-KR" altLang="en-US" sz="1600" b="1" dirty="0" smtClean="0"/>
                        <a:t>현대</a:t>
                      </a:r>
                      <a:r>
                        <a:rPr lang="en-US" altLang="ko-KR" sz="1600" b="1" dirty="0" smtClean="0"/>
                        <a:t>(</a:t>
                      </a:r>
                      <a:r>
                        <a:rPr lang="en-US" altLang="ko-KR" sz="1600" b="1" dirty="0" smtClean="0"/>
                        <a:t>10</a:t>
                      </a:r>
                      <a:r>
                        <a:rPr lang="ko-KR" altLang="en-US" sz="1600" b="1" dirty="0" smtClean="0"/>
                        <a:t>개</a:t>
                      </a:r>
                      <a:r>
                        <a:rPr lang="en-US" altLang="ko-KR" sz="1600" b="1" dirty="0" smtClean="0"/>
                        <a:t>), </a:t>
                      </a:r>
                    </a:p>
                    <a:p>
                      <a:pPr latinLnBrk="1"/>
                      <a:r>
                        <a:rPr lang="ko-KR" altLang="en-US" sz="1600" b="1" dirty="0" smtClean="0"/>
                        <a:t>신세계</a:t>
                      </a:r>
                      <a:r>
                        <a:rPr lang="en-US" altLang="ko-KR" sz="1600" b="1" dirty="0" smtClean="0"/>
                        <a:t>(2</a:t>
                      </a:r>
                      <a:r>
                        <a:rPr lang="ko-KR" altLang="en-US" sz="1600" b="1" dirty="0" smtClean="0"/>
                        <a:t>개</a:t>
                      </a:r>
                      <a:r>
                        <a:rPr lang="en-US" altLang="ko-KR" sz="1600" b="1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008196"/>
              </p:ext>
            </p:extLst>
          </p:nvPr>
        </p:nvGraphicFramePr>
        <p:xfrm>
          <a:off x="4283968" y="1473016"/>
          <a:ext cx="4320480" cy="889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204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위치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경도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위도</a:t>
                      </a:r>
                      <a:r>
                        <a:rPr lang="en-US" altLang="ko-KR" sz="1400" dirty="0" smtClean="0"/>
                        <a:t>) : </a:t>
                      </a:r>
                      <a:r>
                        <a:rPr lang="ko-KR" altLang="en-US" sz="1400" dirty="0" smtClean="0"/>
                        <a:t>집계구역 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백화점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백화점 집계구역 설정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거리기반 백화점 주변상권 정의</a:t>
                      </a:r>
                      <a:r>
                        <a:rPr lang="ko-KR" altLang="en-US" sz="1400" b="1" baseline="0" dirty="0" smtClean="0"/>
                        <a:t> 및 지정</a:t>
                      </a:r>
                      <a:endParaRPr lang="en-US" altLang="ko-KR" sz="1400" b="1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556888"/>
              </p:ext>
            </p:extLst>
          </p:nvPr>
        </p:nvGraphicFramePr>
        <p:xfrm>
          <a:off x="4283968" y="2564905"/>
          <a:ext cx="4320480" cy="21647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20480"/>
              </a:tblGrid>
              <a:tr h="300246"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인구 정의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18599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집계구역 거주인구 정의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측정기준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 </a:t>
                      </a:r>
                      <a:r>
                        <a:rPr lang="en-US" altLang="ko-KR" sz="1400" b="1" dirty="0" smtClean="0"/>
                        <a:t>1.</a:t>
                      </a:r>
                      <a:r>
                        <a:rPr lang="ko-KR" altLang="en-US" sz="1400" b="1" dirty="0" smtClean="0"/>
                        <a:t> 새벽 </a:t>
                      </a:r>
                      <a:r>
                        <a:rPr lang="en-US" altLang="ko-KR" sz="1400" b="1" dirty="0" smtClean="0"/>
                        <a:t>2</a:t>
                      </a:r>
                      <a:r>
                        <a:rPr lang="ko-KR" altLang="en-US" sz="1400" b="1" dirty="0" smtClean="0"/>
                        <a:t>시 </a:t>
                      </a:r>
                      <a:r>
                        <a:rPr lang="en-US" altLang="ko-KR" sz="1400" b="1" dirty="0" smtClean="0"/>
                        <a:t>~ 5</a:t>
                      </a:r>
                      <a:r>
                        <a:rPr lang="ko-KR" altLang="en-US" sz="1400" b="1" dirty="0" smtClean="0"/>
                        <a:t>시</a:t>
                      </a:r>
                      <a:r>
                        <a:rPr lang="en-US" altLang="ko-KR" sz="1400" b="1" dirty="0" smtClean="0"/>
                        <a:t> </a:t>
                      </a:r>
                      <a:r>
                        <a:rPr lang="ko-KR" altLang="en-US" sz="1400" b="1" dirty="0" smtClean="0"/>
                        <a:t>시간대 측정인구</a:t>
                      </a:r>
                      <a:r>
                        <a:rPr lang="ko-KR" altLang="en-US" sz="1400" b="1" baseline="0" dirty="0" smtClean="0"/>
                        <a:t> 수 </a:t>
                      </a:r>
                      <a:r>
                        <a:rPr lang="ko-KR" altLang="en-US" sz="1400" b="1" dirty="0" smtClean="0"/>
                        <a:t>평균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 smtClean="0"/>
                        <a:t> 2. </a:t>
                      </a:r>
                      <a:r>
                        <a:rPr lang="en-US" altLang="ko-KR" sz="1400" b="1" dirty="0" smtClean="0"/>
                        <a:t>3</a:t>
                      </a:r>
                      <a:r>
                        <a:rPr lang="ko-KR" altLang="en-US" sz="1400" b="1" dirty="0" smtClean="0"/>
                        <a:t>개월</a:t>
                      </a:r>
                      <a:r>
                        <a:rPr lang="ko-KR" altLang="en-US" sz="1400" b="1" baseline="0" dirty="0" smtClean="0"/>
                        <a:t> 단위로 거주인구 </a:t>
                      </a:r>
                      <a:r>
                        <a:rPr lang="ko-KR" altLang="en-US" sz="1400" b="1" baseline="0" dirty="0" err="1" smtClean="0"/>
                        <a:t>재측정</a:t>
                      </a:r>
                      <a:endParaRPr lang="en-US" altLang="ko-KR" sz="1400" b="1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백화점 방문객 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주말</a:t>
                      </a:r>
                      <a:r>
                        <a:rPr lang="en-US" altLang="ko-KR" sz="1400" b="1" dirty="0" smtClean="0"/>
                        <a:t>/</a:t>
                      </a:r>
                      <a:r>
                        <a:rPr lang="ko-KR" altLang="en-US" sz="1400" b="1" dirty="0" smtClean="0"/>
                        <a:t>공휴일에 백화점 집계구역 인구 수 </a:t>
                      </a:r>
                      <a:endParaRPr lang="en-US" altLang="ko-KR" sz="1400" b="1" dirty="0" smtClean="0"/>
                    </a:p>
                    <a:p>
                      <a:r>
                        <a:rPr lang="en-US" altLang="ko-KR" sz="1400" b="1" dirty="0" smtClean="0"/>
                        <a:t>* </a:t>
                      </a:r>
                      <a:r>
                        <a:rPr lang="ko-KR" altLang="en-US" sz="1400" b="1" dirty="0" smtClean="0"/>
                        <a:t>집계구역 거주인구</a:t>
                      </a:r>
                      <a:r>
                        <a:rPr lang="ko-KR" altLang="en-US" sz="1400" b="1" baseline="0" dirty="0" smtClean="0"/>
                        <a:t> 제외 </a:t>
                      </a:r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984782"/>
              </p:ext>
            </p:extLst>
          </p:nvPr>
        </p:nvGraphicFramePr>
        <p:xfrm>
          <a:off x="4283968" y="4869160"/>
          <a:ext cx="4320480" cy="889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204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날씨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미세먼지</a:t>
                      </a:r>
                      <a:r>
                        <a:rPr lang="ko-KR" altLang="en-US" sz="1400" b="1" baseline="0" dirty="0" smtClean="0"/>
                        <a:t> 종합지수 </a:t>
                      </a:r>
                      <a:r>
                        <a:rPr lang="en-US" altLang="ko-KR" sz="1400" b="1" baseline="0" dirty="0" smtClean="0"/>
                        <a:t>4</a:t>
                      </a:r>
                      <a:r>
                        <a:rPr lang="ko-KR" altLang="en-US" sz="1400" b="1" baseline="0" dirty="0" smtClean="0"/>
                        <a:t>이상 </a:t>
                      </a:r>
                      <a:r>
                        <a:rPr lang="en-US" altLang="ko-KR" sz="1400" b="1" baseline="0" dirty="0" smtClean="0"/>
                        <a:t>: </a:t>
                      </a:r>
                      <a:r>
                        <a:rPr lang="ko-KR" altLang="en-US" sz="1400" b="1" baseline="0" dirty="0" smtClean="0"/>
                        <a:t>나쁨 </a:t>
                      </a:r>
                      <a:endParaRPr lang="en-US" altLang="ko-KR" sz="1400" b="1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비</a:t>
                      </a:r>
                      <a:r>
                        <a:rPr lang="en-US" altLang="ko-KR" sz="1400" b="1" dirty="0" smtClean="0"/>
                        <a:t>/</a:t>
                      </a:r>
                      <a:r>
                        <a:rPr lang="ko-KR" altLang="en-US" sz="1400" b="1" dirty="0" smtClean="0"/>
                        <a:t>눈 </a:t>
                      </a:r>
                      <a:r>
                        <a:rPr lang="en-US" altLang="ko-KR" sz="1400" b="1" dirty="0" smtClean="0"/>
                        <a:t>: </a:t>
                      </a:r>
                      <a:r>
                        <a:rPr lang="ko-KR" altLang="en-US" sz="1400" b="1" dirty="0" smtClean="0"/>
                        <a:t>외출하기 어려운 정도의 지수 </a:t>
                      </a:r>
                      <a:r>
                        <a:rPr lang="en-US" altLang="ko-KR" sz="1400" b="1" dirty="0" smtClean="0"/>
                        <a:t>: </a:t>
                      </a:r>
                      <a:r>
                        <a:rPr lang="ko-KR" altLang="en-US" sz="1400" b="1" dirty="0" smtClean="0"/>
                        <a:t>나쁨</a:t>
                      </a:r>
                      <a:endParaRPr lang="en-US" altLang="ko-KR" sz="1400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09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876" y="66128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rgbClr val="1F497D">
                    <a:lumMod val="75000"/>
                  </a:srgbClr>
                </a:solidFill>
                <a:ea typeface="HY헤드라인M" pitchFamily="18" charset="-127"/>
              </a:rPr>
              <a:t>데이터 </a:t>
            </a:r>
            <a:r>
              <a:rPr lang="ko-KR" altLang="en-US" sz="3200" b="1" spc="-150" dirty="0" smtClean="0">
                <a:solidFill>
                  <a:srgbClr val="1F497D">
                    <a:lumMod val="75000"/>
                  </a:srgbClr>
                </a:solidFill>
                <a:ea typeface="HY헤드라인M" pitchFamily="18" charset="-127"/>
              </a:rPr>
              <a:t>분석</a:t>
            </a:r>
            <a:endParaRPr lang="ko-KR" altLang="en-US" sz="3200" b="1" spc="-150" dirty="0">
              <a:solidFill>
                <a:srgbClr val="1F497D">
                  <a:lumMod val="75000"/>
                </a:srgbClr>
              </a:solidFill>
              <a:ea typeface="HY헤드라인M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95536" y="1246062"/>
            <a:ext cx="4176464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24832" y="179348"/>
            <a:ext cx="1742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prstClr val="white"/>
                </a:solidFill>
              </a:rPr>
              <a:t>03.  H O W</a:t>
            </a:r>
            <a:endParaRPr lang="ko-KR" altLang="en-US" b="1" spc="-150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prstClr val="white"/>
                </a:solidFill>
              </a:rPr>
              <a:t>날씨에 따른 백화점 유인효과 분석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24832" y="1286661"/>
            <a:ext cx="8223632" cy="50608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ko-KR" altLang="ko-KR" dirty="0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Happy Bean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20530" y="661287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rgbClr val="1F497D">
                    <a:lumMod val="75000"/>
                  </a:srgbClr>
                </a:solidFill>
                <a:ea typeface="HY헤드라인M" pitchFamily="18" charset="-127"/>
              </a:rPr>
              <a:t>  </a:t>
            </a:r>
            <a:endParaRPr lang="ko-KR" altLang="en-US" sz="3200" b="1" spc="-150" dirty="0">
              <a:solidFill>
                <a:srgbClr val="1F497D">
                  <a:lumMod val="75000"/>
                </a:srgbClr>
              </a:solidFill>
              <a:ea typeface="HY헤드라인M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788024" y="1209527"/>
            <a:ext cx="4176464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806222" y="3695432"/>
          <a:ext cx="32617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172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/>
                        <a:t>통계청</a:t>
                      </a:r>
                      <a:endParaRPr lang="en-US" altLang="ko-KR" sz="16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 smtClean="0"/>
                        <a:t>집계구</a:t>
                      </a:r>
                      <a:r>
                        <a:rPr lang="en-US" altLang="ko-KR" sz="1600" b="1" dirty="0" smtClean="0"/>
                        <a:t>(</a:t>
                      </a:r>
                      <a:r>
                        <a:rPr lang="ko-KR" altLang="en-US" sz="1600" b="1" dirty="0" smtClean="0"/>
                        <a:t>행정구역</a:t>
                      </a:r>
                      <a:r>
                        <a:rPr lang="en-US" altLang="ko-KR" sz="1600" b="1" dirty="0" smtClean="0"/>
                        <a:t>)</a:t>
                      </a:r>
                      <a:r>
                        <a:rPr lang="ko-KR" altLang="en-US" sz="1600" b="1" dirty="0" smtClean="0"/>
                        <a:t> 코드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/>
          </p:nvPr>
        </p:nvGraphicFramePr>
        <p:xfrm>
          <a:off x="802804" y="1510071"/>
          <a:ext cx="3252584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258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서울시 공공데이터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KT </a:t>
                      </a:r>
                      <a:r>
                        <a:rPr lang="ko-KR" altLang="en-US" sz="1600" b="1" dirty="0" smtClean="0"/>
                        <a:t>기지국 </a:t>
                      </a:r>
                      <a:r>
                        <a:rPr lang="ko-KR" altLang="en-US" sz="1600" b="1" dirty="0" smtClean="0"/>
                        <a:t>신호 기반 </a:t>
                      </a:r>
                      <a:endParaRPr lang="en-US" altLang="ko-KR" sz="16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/>
                        <a:t>서울시 생활인구 데이</a:t>
                      </a:r>
                      <a:r>
                        <a:rPr lang="ko-KR" altLang="en-US" sz="1600" b="1" dirty="0" smtClean="0"/>
                        <a:t>터</a:t>
                      </a:r>
                      <a:endParaRPr lang="ko-KR" alt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/>
                        <a:t>서울특별시 일별 총 강수량 </a:t>
                      </a:r>
                      <a:endParaRPr lang="ko-KR" alt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/>
                        <a:t>서울특별시 </a:t>
                      </a:r>
                      <a:r>
                        <a:rPr lang="ko-KR" altLang="en-US" sz="1600" b="1" dirty="0" smtClean="0"/>
                        <a:t>미세먼지</a:t>
                      </a:r>
                      <a:endParaRPr lang="ko-KR" altLang="en-US" sz="16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803920" y="4919568"/>
          <a:ext cx="3264024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402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/>
                        <a:t>서울시</a:t>
                      </a:r>
                      <a:r>
                        <a:rPr lang="ko-KR" altLang="en-US" sz="1600" b="1" baseline="0" dirty="0" smtClean="0"/>
                        <a:t> 주요 </a:t>
                      </a:r>
                      <a:r>
                        <a:rPr lang="en-US" altLang="ko-KR" sz="1600" b="1" baseline="0" dirty="0" smtClean="0"/>
                        <a:t>3</a:t>
                      </a:r>
                      <a:r>
                        <a:rPr lang="ko-KR" altLang="en-US" sz="1600" b="1" baseline="0" dirty="0" smtClean="0"/>
                        <a:t>사 백화점</a:t>
                      </a:r>
                      <a:endParaRPr lang="en-US" altLang="ko-KR" sz="16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 smtClean="0"/>
                        <a:t>롯데</a:t>
                      </a:r>
                      <a:r>
                        <a:rPr lang="en-US" altLang="ko-KR" sz="1600" b="1" dirty="0" smtClean="0"/>
                        <a:t>(</a:t>
                      </a:r>
                      <a:r>
                        <a:rPr lang="en-US" altLang="ko-KR" sz="1600" b="1" dirty="0" smtClean="0"/>
                        <a:t>13</a:t>
                      </a:r>
                      <a:r>
                        <a:rPr lang="ko-KR" altLang="en-US" sz="1600" b="1" dirty="0" smtClean="0"/>
                        <a:t>개</a:t>
                      </a:r>
                      <a:r>
                        <a:rPr lang="en-US" altLang="ko-KR" sz="1600" b="1" dirty="0" smtClean="0"/>
                        <a:t>), </a:t>
                      </a:r>
                      <a:r>
                        <a:rPr lang="ko-KR" altLang="en-US" sz="1600" b="1" dirty="0" smtClean="0"/>
                        <a:t>현대</a:t>
                      </a:r>
                      <a:r>
                        <a:rPr lang="en-US" altLang="ko-KR" sz="1600" b="1" dirty="0" smtClean="0"/>
                        <a:t>(</a:t>
                      </a:r>
                      <a:r>
                        <a:rPr lang="en-US" altLang="ko-KR" sz="1600" b="1" dirty="0" smtClean="0"/>
                        <a:t>10</a:t>
                      </a:r>
                      <a:r>
                        <a:rPr lang="ko-KR" altLang="en-US" sz="1600" b="1" dirty="0" smtClean="0"/>
                        <a:t>개</a:t>
                      </a:r>
                      <a:r>
                        <a:rPr lang="en-US" altLang="ko-KR" sz="1600" b="1" dirty="0" smtClean="0"/>
                        <a:t>), </a:t>
                      </a:r>
                    </a:p>
                    <a:p>
                      <a:pPr latinLnBrk="1"/>
                      <a:r>
                        <a:rPr lang="ko-KR" altLang="en-US" sz="1600" b="1" dirty="0" smtClean="0"/>
                        <a:t>신세계</a:t>
                      </a:r>
                      <a:r>
                        <a:rPr lang="en-US" altLang="ko-KR" sz="1600" b="1" dirty="0" smtClean="0"/>
                        <a:t>(2</a:t>
                      </a:r>
                      <a:r>
                        <a:rPr lang="ko-KR" altLang="en-US" sz="1600" b="1" dirty="0" smtClean="0"/>
                        <a:t>개</a:t>
                      </a:r>
                      <a:r>
                        <a:rPr lang="en-US" altLang="ko-KR" sz="1600" b="1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4283968" y="1473016"/>
          <a:ext cx="4320480" cy="889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204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위치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경도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위도</a:t>
                      </a:r>
                      <a:r>
                        <a:rPr lang="en-US" altLang="ko-KR" sz="1400" dirty="0" smtClean="0"/>
                        <a:t>) : </a:t>
                      </a:r>
                      <a:r>
                        <a:rPr lang="ko-KR" altLang="en-US" sz="1400" dirty="0" smtClean="0"/>
                        <a:t>집계구역 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백화점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백화점 집계구역 설정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거리기반 백화점 주변상권 정의</a:t>
                      </a:r>
                      <a:r>
                        <a:rPr lang="ko-KR" altLang="en-US" sz="1400" b="1" baseline="0" dirty="0" smtClean="0"/>
                        <a:t> 및 지정</a:t>
                      </a:r>
                      <a:endParaRPr lang="en-US" altLang="ko-KR" sz="1400" b="1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/>
          </p:nvPr>
        </p:nvGraphicFramePr>
        <p:xfrm>
          <a:off x="4283968" y="2564905"/>
          <a:ext cx="4320480" cy="21647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20480"/>
              </a:tblGrid>
              <a:tr h="300246"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인구 정의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18599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집계구역 거주인구 정의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측정기준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 </a:t>
                      </a:r>
                      <a:r>
                        <a:rPr lang="en-US" altLang="ko-KR" sz="1400" b="1" dirty="0" smtClean="0"/>
                        <a:t>1.</a:t>
                      </a:r>
                      <a:r>
                        <a:rPr lang="ko-KR" altLang="en-US" sz="1400" b="1" dirty="0" smtClean="0"/>
                        <a:t> 새벽 </a:t>
                      </a:r>
                      <a:r>
                        <a:rPr lang="en-US" altLang="ko-KR" sz="1400" b="1" dirty="0" smtClean="0"/>
                        <a:t>2</a:t>
                      </a:r>
                      <a:r>
                        <a:rPr lang="ko-KR" altLang="en-US" sz="1400" b="1" dirty="0" smtClean="0"/>
                        <a:t>시 </a:t>
                      </a:r>
                      <a:r>
                        <a:rPr lang="en-US" altLang="ko-KR" sz="1400" b="1" dirty="0" smtClean="0"/>
                        <a:t>~ 5</a:t>
                      </a:r>
                      <a:r>
                        <a:rPr lang="ko-KR" altLang="en-US" sz="1400" b="1" dirty="0" smtClean="0"/>
                        <a:t>시</a:t>
                      </a:r>
                      <a:r>
                        <a:rPr lang="en-US" altLang="ko-KR" sz="1400" b="1" dirty="0" smtClean="0"/>
                        <a:t> </a:t>
                      </a:r>
                      <a:r>
                        <a:rPr lang="ko-KR" altLang="en-US" sz="1400" b="1" dirty="0" smtClean="0"/>
                        <a:t>시간대 측정인구</a:t>
                      </a:r>
                      <a:r>
                        <a:rPr lang="ko-KR" altLang="en-US" sz="1400" b="1" baseline="0" dirty="0" smtClean="0"/>
                        <a:t> 수 </a:t>
                      </a:r>
                      <a:r>
                        <a:rPr lang="ko-KR" altLang="en-US" sz="1400" b="1" dirty="0" smtClean="0"/>
                        <a:t>평균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 smtClean="0"/>
                        <a:t> 2. </a:t>
                      </a:r>
                      <a:r>
                        <a:rPr lang="en-US" altLang="ko-KR" sz="1400" b="1" dirty="0" smtClean="0"/>
                        <a:t>3</a:t>
                      </a:r>
                      <a:r>
                        <a:rPr lang="ko-KR" altLang="en-US" sz="1400" b="1" dirty="0" smtClean="0"/>
                        <a:t>개월</a:t>
                      </a:r>
                      <a:r>
                        <a:rPr lang="ko-KR" altLang="en-US" sz="1400" b="1" baseline="0" dirty="0" smtClean="0"/>
                        <a:t> 단위로 거주인구 </a:t>
                      </a:r>
                      <a:r>
                        <a:rPr lang="ko-KR" altLang="en-US" sz="1400" b="1" baseline="0" dirty="0" err="1" smtClean="0"/>
                        <a:t>재측정</a:t>
                      </a:r>
                      <a:endParaRPr lang="en-US" altLang="ko-KR" sz="1400" b="1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백화점 방문객 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주말</a:t>
                      </a:r>
                      <a:r>
                        <a:rPr lang="en-US" altLang="ko-KR" sz="1400" b="1" dirty="0" smtClean="0"/>
                        <a:t>/</a:t>
                      </a:r>
                      <a:r>
                        <a:rPr lang="ko-KR" altLang="en-US" sz="1400" b="1" dirty="0" smtClean="0"/>
                        <a:t>공휴일에 백화점 집계구역 인구 수 </a:t>
                      </a:r>
                      <a:endParaRPr lang="en-US" altLang="ko-KR" sz="1400" b="1" dirty="0" smtClean="0"/>
                    </a:p>
                    <a:p>
                      <a:r>
                        <a:rPr lang="en-US" altLang="ko-KR" sz="1400" b="1" dirty="0" smtClean="0"/>
                        <a:t>* </a:t>
                      </a:r>
                      <a:r>
                        <a:rPr lang="ko-KR" altLang="en-US" sz="1400" b="1" dirty="0" smtClean="0"/>
                        <a:t>집계구역 거주인구</a:t>
                      </a:r>
                      <a:r>
                        <a:rPr lang="ko-KR" altLang="en-US" sz="1400" b="1" baseline="0" dirty="0" smtClean="0"/>
                        <a:t> 제외 </a:t>
                      </a:r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/>
          </p:nvPr>
        </p:nvGraphicFramePr>
        <p:xfrm>
          <a:off x="4283968" y="4869160"/>
          <a:ext cx="4320480" cy="889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204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날씨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미세먼지</a:t>
                      </a:r>
                      <a:r>
                        <a:rPr lang="ko-KR" altLang="en-US" sz="1400" b="1" baseline="0" dirty="0" smtClean="0"/>
                        <a:t> 종합지수 </a:t>
                      </a:r>
                      <a:r>
                        <a:rPr lang="en-US" altLang="ko-KR" sz="1400" b="1" baseline="0" dirty="0" smtClean="0"/>
                        <a:t>4</a:t>
                      </a:r>
                      <a:r>
                        <a:rPr lang="ko-KR" altLang="en-US" sz="1400" b="1" baseline="0" dirty="0" smtClean="0"/>
                        <a:t>이상 </a:t>
                      </a:r>
                      <a:r>
                        <a:rPr lang="en-US" altLang="ko-KR" sz="1400" b="1" baseline="0" dirty="0" smtClean="0"/>
                        <a:t>: </a:t>
                      </a:r>
                      <a:r>
                        <a:rPr lang="ko-KR" altLang="en-US" sz="1400" b="1" baseline="0" dirty="0" smtClean="0"/>
                        <a:t>나쁨 </a:t>
                      </a:r>
                      <a:endParaRPr lang="en-US" altLang="ko-KR" sz="1400" b="1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비</a:t>
                      </a:r>
                      <a:r>
                        <a:rPr lang="en-US" altLang="ko-KR" sz="1400" b="1" dirty="0" smtClean="0"/>
                        <a:t>/</a:t>
                      </a:r>
                      <a:r>
                        <a:rPr lang="ko-KR" altLang="en-US" sz="1400" b="1" dirty="0" smtClean="0"/>
                        <a:t>눈 </a:t>
                      </a:r>
                      <a:r>
                        <a:rPr lang="en-US" altLang="ko-KR" sz="1400" b="1" dirty="0" smtClean="0"/>
                        <a:t>: </a:t>
                      </a:r>
                      <a:r>
                        <a:rPr lang="ko-KR" altLang="en-US" sz="1400" b="1" dirty="0" smtClean="0"/>
                        <a:t>외출하기 어려운 정도의 지수 </a:t>
                      </a:r>
                      <a:r>
                        <a:rPr lang="en-US" altLang="ko-KR" sz="1400" b="1" dirty="0" smtClean="0"/>
                        <a:t>: </a:t>
                      </a:r>
                      <a:r>
                        <a:rPr lang="ko-KR" altLang="en-US" sz="1400" b="1" dirty="0" smtClean="0"/>
                        <a:t>나쁨</a:t>
                      </a:r>
                      <a:endParaRPr lang="en-US" altLang="ko-KR" sz="1400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43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진행계획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</a:rPr>
              <a:t>~2019.12.20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693435"/>
              </p:ext>
            </p:extLst>
          </p:nvPr>
        </p:nvGraphicFramePr>
        <p:xfrm>
          <a:off x="611560" y="1917136"/>
          <a:ext cx="7992888" cy="453841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43622"/>
                <a:gridCol w="6249266"/>
              </a:tblGrid>
              <a:tr h="4317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주제선정</a:t>
                      </a:r>
                      <a:r>
                        <a:rPr lang="en-US" altLang="ko-KR" sz="1200" b="1" kern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200" b="1" kern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역할분담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</a:tr>
              <a:tr h="195626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/>
                        <a:t>데이터 전처리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marL="41624" marR="41624" marT="11508" marB="11508" anchor="ctr"/>
                </a:tc>
              </a:tr>
              <a:tr h="122413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/>
                        <a:t>데이터 분석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marL="41624" marR="41624" marT="11508" marB="11508" anchor="ctr"/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/>
                        <a:t>보고서 작성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marL="41624" marR="41624" marT="11508" marB="11508" anchor="ctr"/>
                </a:tc>
              </a:tr>
              <a:tr h="42221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/>
                        <a:t>발표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marL="41624" marR="41624" marT="11508" marB="11508"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날씨에 따른 백화점 유인효과 분석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24832" y="179348"/>
            <a:ext cx="1742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</a:rPr>
              <a:t>04.    NOW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날씨에 따른 백화점 유인효과 분석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 smtClean="0">
                <a:solidFill>
                  <a:schemeClr val="tx2">
                    <a:lumMod val="50000"/>
                  </a:schemeClr>
                </a:solidFill>
              </a:rPr>
              <a:t>HAPPY BEAN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595</Words>
  <Application>Microsoft Office PowerPoint</Application>
  <PresentationFormat>화면 슬라이드 쇼(4:3)</PresentationFormat>
  <Paragraphs>155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student</cp:lastModifiedBy>
  <cp:revision>37</cp:revision>
  <dcterms:created xsi:type="dcterms:W3CDTF">2016-11-03T20:47:04Z</dcterms:created>
  <dcterms:modified xsi:type="dcterms:W3CDTF">2019-12-06T02:58:42Z</dcterms:modified>
</cp:coreProperties>
</file>