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71" r:id="rId9"/>
    <p:sldId id="268" r:id="rId10"/>
    <p:sldId id="276" r:id="rId11"/>
    <p:sldId id="275" r:id="rId12"/>
    <p:sldId id="269" r:id="rId13"/>
    <p:sldId id="270" r:id="rId14"/>
    <p:sldId id="274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65"/>
            <p14:sldId id="266"/>
            <p14:sldId id="267"/>
            <p14:sldId id="271"/>
            <p14:sldId id="268"/>
            <p14:sldId id="276"/>
            <p14:sldId id="275"/>
            <p14:sldId id="269"/>
            <p14:sldId id="270"/>
            <p14:sldId id="274"/>
          </p14:sldIdLst>
        </p14:section>
        <p14:section name="디자인, 임프레스, 공동 작업" id="{B9B51309-D148-4332-87C2-07BE32FBCA3B}">
          <p14:sldIdLst/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280" autoAdjust="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2019-12-05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2019-12-05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617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2019-12-05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2734" y="1515648"/>
            <a:ext cx="9846499" cy="238181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궂은 날씨에 누가 백화점으로</a:t>
            </a:r>
            <a:r>
              <a:rPr lang="en-US" altLang="ko-KR" noProof="1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noProof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올까</a:t>
            </a:r>
            <a:r>
              <a:rPr lang="en-US" altLang="ko-KR" noProof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?</a:t>
            </a:r>
            <a:endParaRPr lang="ko-KR" altLang="en-US" noProof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1457" y="4571990"/>
            <a:ext cx="10046916" cy="1137793"/>
          </a:xfrm>
        </p:spPr>
        <p:txBody>
          <a:bodyPr rtlCol="0">
            <a:normAutofit fontScale="250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sz="9800" dirty="0"/>
          </a:p>
          <a:p>
            <a:pPr algn="r"/>
            <a:r>
              <a:rPr lang="en-US" altLang="ko-KR" sz="1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1</a:t>
            </a:r>
            <a:r>
              <a:rPr lang="ko-KR" altLang="en-US" sz="1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조 </a:t>
            </a:r>
            <a:r>
              <a:rPr lang="en-US" altLang="ko-KR" sz="1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HAPPY BEAN</a:t>
            </a:r>
          </a:p>
          <a:p>
            <a:pPr algn="r"/>
            <a:r>
              <a:rPr lang="ko-KR" altLang="en-US" sz="1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이종현</a:t>
            </a:r>
            <a:r>
              <a:rPr lang="en-US" altLang="ko-KR" sz="1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강자연</a:t>
            </a:r>
            <a:r>
              <a:rPr lang="en-US" altLang="ko-KR" sz="1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배윤성</a:t>
            </a:r>
            <a:r>
              <a:rPr lang="en-US" altLang="ko-KR" sz="1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11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신승현</a:t>
            </a:r>
          </a:p>
          <a:p>
            <a:pPr rtl="0"/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Role</a:t>
            </a:r>
            <a:endParaRPr lang="ko-KR" altLang="en-US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1609" y="2000989"/>
            <a:ext cx="10335015" cy="4351338"/>
          </a:xfrm>
        </p:spPr>
        <p:txBody>
          <a:bodyPr/>
          <a:lstStyle/>
          <a:p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데이터 확보</a:t>
            </a:r>
            <a:endParaRPr lang="en-US" altLang="ko-KR" sz="2000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데이터 전처리</a:t>
            </a:r>
            <a:endParaRPr lang="en-US" altLang="ko-KR" sz="2000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R</a:t>
            </a:r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을 활용한 시각화</a:t>
            </a:r>
            <a:endParaRPr lang="en-US" altLang="ko-KR" sz="2000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Shiny</a:t>
            </a:r>
          </a:p>
          <a:p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보고서 작성</a:t>
            </a:r>
            <a:endParaRPr lang="en-US" altLang="ko-KR" sz="2000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8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2734" y="1515648"/>
            <a:ext cx="9846499" cy="238181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noProof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noProof="1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감사합니다 </a:t>
            </a:r>
            <a:r>
              <a:rPr lang="en-US" altLang="ko-KR" noProof="1" smtClean="0">
                <a:latin typeface="1훈떡볶이 R" panose="02020603020101020101" pitchFamily="18" charset="-127"/>
                <a:ea typeface="1훈떡볶이 R" panose="020206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noProof="1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1457" y="4571990"/>
            <a:ext cx="10046916" cy="1137793"/>
          </a:xfrm>
        </p:spPr>
        <p:txBody>
          <a:bodyPr rtlCol="0">
            <a:normAutofit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sz="9800" dirty="0"/>
          </a:p>
          <a:p>
            <a:pPr algn="r"/>
            <a:endParaRPr lang="ko-KR" altLang="en-US" sz="11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pPr rtl="0"/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034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차례</a:t>
            </a:r>
            <a:endParaRPr lang="ko-KR" altLang="en-US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7731" y="2521675"/>
            <a:ext cx="3232503" cy="312524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What</a:t>
            </a:r>
            <a:endParaRPr lang="en-US" altLang="ko-KR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Why</a:t>
            </a:r>
          </a:p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How</a:t>
            </a:r>
          </a:p>
          <a:p>
            <a:r>
              <a:rPr lang="en-US" altLang="ko-KR" sz="32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Future </a:t>
            </a:r>
            <a:r>
              <a:rPr lang="en-US" altLang="ko-KR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Goal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57013" y="1908629"/>
            <a:ext cx="416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기획 의도</a:t>
            </a:r>
            <a:endParaRPr lang="en-US" altLang="ko-KR" dirty="0"/>
          </a:p>
          <a:p>
            <a:endParaRPr lang="en-US" altLang="ko-KR" sz="3200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3200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3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32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17020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기획 의도</a:t>
            </a:r>
            <a:endParaRPr lang="ko-KR" altLang="en-US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647" y="1964178"/>
            <a:ext cx="9761375" cy="4276595"/>
          </a:xfrm>
        </p:spPr>
        <p:txBody>
          <a:bodyPr/>
          <a:lstStyle/>
          <a:p>
            <a:r>
              <a:rPr lang="en-US" altLang="ko-KR" sz="2000" dirty="0" smtClean="0">
                <a:solidFill>
                  <a:schemeClr val="accent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“</a:t>
            </a:r>
            <a:r>
              <a:rPr lang="ko-KR" altLang="en-US" sz="2000" dirty="0" smtClean="0">
                <a:solidFill>
                  <a:schemeClr val="accent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날씨가 궂으면 사람들이 백화점으로 많이 몰린다</a:t>
            </a:r>
            <a:r>
              <a:rPr lang="en-US" altLang="ko-KR" sz="2000" dirty="0" smtClean="0">
                <a:solidFill>
                  <a:schemeClr val="accent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.”</a:t>
            </a:r>
          </a:p>
          <a:p>
            <a:endParaRPr lang="en-US" altLang="ko-KR" sz="800" dirty="0" smtClean="0">
              <a:solidFill>
                <a:schemeClr val="accent2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800" dirty="0" smtClean="0">
              <a:solidFill>
                <a:schemeClr val="accent2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특히 어떤 사람들이 날씨에 관계 없이 백화점으로 올까</a:t>
            </a:r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?</a:t>
            </a:r>
          </a:p>
          <a:p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백화점 유인 효과는</a:t>
            </a:r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?</a:t>
            </a:r>
          </a:p>
          <a:p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주변 상권에 비해 백화점은 얼마나 유인 효과를 갖는가</a:t>
            </a:r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?</a:t>
            </a:r>
          </a:p>
          <a:p>
            <a:endParaRPr lang="en-US" altLang="ko-KR" sz="8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0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What?</a:t>
            </a:r>
            <a:endParaRPr lang="ko-KR" altLang="en-US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923886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날씨</a:t>
            </a:r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따른 </a:t>
            </a:r>
            <a:r>
              <a:rPr lang="ko-KR" altLang="en-US" sz="2000" dirty="0" smtClean="0">
                <a:solidFill>
                  <a:schemeClr val="accent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백화점</a:t>
            </a:r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의 유인 효과</a:t>
            </a:r>
            <a:endParaRPr lang="en-US" altLang="ko-KR" sz="2000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2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미세먼지</a:t>
            </a:r>
            <a:r>
              <a:rPr lang="en-US" altLang="ko-KR" sz="20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강우</a:t>
            </a:r>
            <a:r>
              <a:rPr lang="en-US" altLang="ko-KR" sz="20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강설</a:t>
            </a:r>
            <a:r>
              <a:rPr lang="en-US" altLang="ko-KR" sz="20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기온</a:t>
            </a:r>
            <a:r>
              <a:rPr lang="en-US" altLang="ko-KR" sz="20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습도                                   </a:t>
            </a:r>
            <a:r>
              <a:rPr lang="ko-KR" altLang="en-US" sz="2000" dirty="0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독립변수</a:t>
            </a:r>
            <a:endParaRPr lang="en-US" altLang="ko-KR" sz="2000" dirty="0" smtClean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          ↓↓↓↓↓</a:t>
            </a:r>
          </a:p>
          <a:p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백화점의 유인 효과는</a:t>
            </a:r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?</a:t>
            </a:r>
          </a:p>
          <a:p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주로 어떤 연령층</a:t>
            </a:r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성별의 사람들이 머무는가</a:t>
            </a:r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?</a:t>
            </a:r>
          </a:p>
          <a:p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주변 상권에 비해 백화점은 얼마나 유인 효과를 갖는가</a:t>
            </a:r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4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Why?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3148" y="2220493"/>
            <a:ext cx="9655628" cy="4161518"/>
          </a:xfrm>
        </p:spPr>
        <p:txBody>
          <a:bodyPr/>
          <a:lstStyle/>
          <a:p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날씨 탄력적인 백화점 재고</a:t>
            </a:r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마케팅 의사결정에 도움이 되는 툴 개발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8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How?</a:t>
            </a:r>
            <a:endParaRPr lang="ko-KR" altLang="en-US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10286999" cy="435133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altLang="ko-KR" sz="11200" dirty="0" smtClean="0">
                <a:solidFill>
                  <a:srgbClr val="FF0000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Dataset</a:t>
            </a:r>
            <a:endParaRPr lang="en-US" altLang="ko-KR" sz="112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5600" b="1" dirty="0">
                <a:ea typeface="맑은 고딕" panose="020B0503020000020004" pitchFamily="50" charset="-127"/>
              </a:rPr>
              <a:t>서울 공공데이터 포털</a:t>
            </a:r>
            <a:endParaRPr lang="en-US" altLang="ko-KR" sz="5600" b="1" dirty="0">
              <a:ea typeface="맑은 고딕" panose="020B0503020000020004" pitchFamily="50" charset="-127"/>
            </a:endParaRPr>
          </a:p>
          <a:p>
            <a:pPr lvl="1"/>
            <a:r>
              <a:rPr lang="en-US" altLang="ko-KR" sz="5600" dirty="0">
                <a:ea typeface="맑은 고딕" panose="020B0503020000020004" pitchFamily="50" charset="-127"/>
              </a:rPr>
              <a:t>KT </a:t>
            </a:r>
            <a:r>
              <a:rPr lang="ko-KR" altLang="en-US" sz="5600" dirty="0">
                <a:ea typeface="맑은 고딕" panose="020B0503020000020004" pitchFamily="50" charset="-127"/>
              </a:rPr>
              <a:t>기지국 신호 기반 서울 내국인 생활인구 </a:t>
            </a:r>
            <a:r>
              <a:rPr lang="ko-KR" altLang="en-US" sz="5600" dirty="0" err="1">
                <a:ea typeface="맑은 고딕" panose="020B0503020000020004" pitchFamily="50" charset="-127"/>
              </a:rPr>
              <a:t>데이터셋</a:t>
            </a:r>
            <a:r>
              <a:rPr lang="ko-KR" altLang="en-US" sz="5600" dirty="0">
                <a:ea typeface="맑은 고딕" panose="020B0503020000020004" pitchFamily="50" charset="-127"/>
              </a:rPr>
              <a:t> </a:t>
            </a:r>
            <a:r>
              <a:rPr lang="en-US" altLang="ko-KR" sz="5600" dirty="0">
                <a:ea typeface="맑은 고딕" panose="020B0503020000020004" pitchFamily="50" charset="-127"/>
              </a:rPr>
              <a:t>(2017 ~ 2019</a:t>
            </a:r>
            <a:r>
              <a:rPr lang="ko-KR" altLang="en-US" sz="5600" dirty="0">
                <a:ea typeface="맑은 고딕" panose="020B0503020000020004" pitchFamily="50" charset="-127"/>
              </a:rPr>
              <a:t>년 </a:t>
            </a:r>
            <a:r>
              <a:rPr lang="en-US" altLang="ko-KR" sz="5600" dirty="0">
                <a:ea typeface="맑은 고딕" panose="020B0503020000020004" pitchFamily="50" charset="-127"/>
              </a:rPr>
              <a:t>11</a:t>
            </a:r>
            <a:r>
              <a:rPr lang="ko-KR" altLang="en-US" sz="5600" dirty="0">
                <a:ea typeface="맑은 고딕" panose="020B0503020000020004" pitchFamily="50" charset="-127"/>
              </a:rPr>
              <a:t>월</a:t>
            </a:r>
            <a:r>
              <a:rPr lang="en-US" altLang="ko-KR" sz="5600" dirty="0"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ko-KR" altLang="en-US" sz="5600" dirty="0">
                <a:ea typeface="맑은 고딕" panose="020B0503020000020004" pitchFamily="50" charset="-127"/>
              </a:rPr>
              <a:t>서울 특별시 날씨 및 미세먼지 </a:t>
            </a:r>
            <a:r>
              <a:rPr lang="ko-KR" altLang="en-US" sz="5600" dirty="0" err="1">
                <a:ea typeface="맑은 고딕" panose="020B0503020000020004" pitchFamily="50" charset="-127"/>
              </a:rPr>
              <a:t>데이터셋</a:t>
            </a:r>
            <a:r>
              <a:rPr lang="ko-KR" altLang="en-US" sz="5600" dirty="0">
                <a:ea typeface="맑은 고딕" panose="020B0503020000020004" pitchFamily="50" charset="-127"/>
              </a:rPr>
              <a:t> </a:t>
            </a:r>
            <a:r>
              <a:rPr lang="en-US" altLang="ko-KR" sz="5600" dirty="0">
                <a:ea typeface="맑은 고딕" panose="020B0503020000020004" pitchFamily="50" charset="-127"/>
              </a:rPr>
              <a:t>(2017 ~ 2019</a:t>
            </a:r>
            <a:r>
              <a:rPr lang="ko-KR" altLang="en-US" sz="5600" dirty="0">
                <a:ea typeface="맑은 고딕" panose="020B0503020000020004" pitchFamily="50" charset="-127"/>
              </a:rPr>
              <a:t>년</a:t>
            </a:r>
            <a:r>
              <a:rPr lang="en-US" altLang="ko-KR" sz="56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sz="5600" dirty="0">
              <a:ea typeface="맑은 고딕" panose="020B0503020000020004" pitchFamily="50" charset="-127"/>
            </a:endParaRPr>
          </a:p>
          <a:p>
            <a:r>
              <a:rPr lang="ko-KR" altLang="en-US" sz="5600" b="1" dirty="0">
                <a:ea typeface="맑은 고딕" panose="020B0503020000020004" pitchFamily="50" charset="-127"/>
              </a:rPr>
              <a:t>통계청</a:t>
            </a:r>
            <a:endParaRPr lang="en-US" altLang="ko-KR" sz="5600" b="1" dirty="0">
              <a:ea typeface="맑은 고딕" panose="020B0503020000020004" pitchFamily="50" charset="-127"/>
            </a:endParaRPr>
          </a:p>
          <a:p>
            <a:pPr lvl="1"/>
            <a:r>
              <a:rPr lang="ko-KR" altLang="en-US" sz="5600" dirty="0">
                <a:ea typeface="맑은 고딕" panose="020B0503020000020004" pitchFamily="50" charset="-127"/>
              </a:rPr>
              <a:t> </a:t>
            </a:r>
            <a:r>
              <a:rPr lang="ko-KR" altLang="en-US" sz="5600" dirty="0" err="1">
                <a:ea typeface="맑은 고딕" panose="020B0503020000020004" pitchFamily="50" charset="-127"/>
              </a:rPr>
              <a:t>집계구</a:t>
            </a:r>
            <a:r>
              <a:rPr lang="ko-KR" altLang="en-US" sz="5600" dirty="0">
                <a:ea typeface="맑은 고딕" panose="020B0503020000020004" pitchFamily="50" charset="-127"/>
              </a:rPr>
              <a:t> 코드</a:t>
            </a:r>
            <a:r>
              <a:rPr lang="en-US" altLang="ko-KR" sz="5600" dirty="0">
                <a:ea typeface="맑은 고딕" panose="020B0503020000020004" pitchFamily="50" charset="-127"/>
              </a:rPr>
              <a:t>(</a:t>
            </a:r>
            <a:r>
              <a:rPr lang="ko-KR" altLang="en-US" sz="5600" dirty="0">
                <a:ea typeface="맑은 고딕" panose="020B0503020000020004" pitchFamily="50" charset="-127"/>
              </a:rPr>
              <a:t>행정구역</a:t>
            </a:r>
            <a:r>
              <a:rPr lang="en-US" altLang="ko-KR" sz="56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9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How?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8881996" cy="4351338"/>
          </a:xfrm>
        </p:spPr>
        <p:txBody>
          <a:bodyPr/>
          <a:lstStyle/>
          <a:p>
            <a:r>
              <a:rPr lang="ko-KR" altLang="en-US" sz="1400" b="1" dirty="0"/>
              <a:t>서울 시내 백화점 업체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사 </a:t>
            </a:r>
            <a:endParaRPr lang="en-US" altLang="ko-KR" sz="1400" b="1" dirty="0"/>
          </a:p>
          <a:p>
            <a:pPr lvl="1"/>
            <a:r>
              <a:rPr lang="ko-KR" altLang="en-US" dirty="0" err="1"/>
              <a:t>롯데</a:t>
            </a:r>
            <a:r>
              <a:rPr lang="ko-KR" altLang="en-US" dirty="0"/>
              <a:t> </a:t>
            </a:r>
            <a:r>
              <a:rPr lang="en-US" altLang="ko-KR" dirty="0"/>
              <a:t>(13</a:t>
            </a:r>
            <a:r>
              <a:rPr lang="ko-KR" altLang="en-US" dirty="0"/>
              <a:t>곳</a:t>
            </a:r>
            <a:r>
              <a:rPr lang="en-US" altLang="ko-KR" dirty="0"/>
              <a:t>), </a:t>
            </a:r>
            <a:r>
              <a:rPr lang="ko-KR" altLang="en-US" dirty="0"/>
              <a:t>신세계 </a:t>
            </a:r>
            <a:r>
              <a:rPr lang="en-US" altLang="ko-KR" dirty="0"/>
              <a:t>(2</a:t>
            </a:r>
            <a:r>
              <a:rPr lang="ko-KR" altLang="en-US" dirty="0"/>
              <a:t>곳</a:t>
            </a:r>
            <a:r>
              <a:rPr lang="en-US" altLang="ko-KR" dirty="0"/>
              <a:t>), </a:t>
            </a:r>
            <a:r>
              <a:rPr lang="ko-KR" altLang="en-US" dirty="0"/>
              <a:t>현대 </a:t>
            </a:r>
            <a:r>
              <a:rPr lang="en-US" altLang="ko-KR" dirty="0"/>
              <a:t>(10</a:t>
            </a:r>
            <a:r>
              <a:rPr lang="ko-KR" altLang="en-US" dirty="0"/>
              <a:t>곳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배제기준</a:t>
            </a:r>
            <a:r>
              <a:rPr lang="en-US" altLang="ko-KR" dirty="0"/>
              <a:t>: </a:t>
            </a:r>
            <a:r>
              <a:rPr lang="ko-KR" altLang="en-US" dirty="0"/>
              <a:t>기차역</a:t>
            </a:r>
            <a:r>
              <a:rPr lang="en-US" altLang="ko-KR" dirty="0"/>
              <a:t>, </a:t>
            </a:r>
            <a:r>
              <a:rPr lang="ko-KR" altLang="en-US" dirty="0"/>
              <a:t>공항</a:t>
            </a:r>
            <a:r>
              <a:rPr lang="en-US" altLang="ko-KR" dirty="0"/>
              <a:t>, </a:t>
            </a:r>
            <a:r>
              <a:rPr lang="ko-KR" altLang="en-US" dirty="0"/>
              <a:t>터미널 등 백화점 방문 인구 특정이 어려운 공공시설에 위치한 백화점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1400" b="1" dirty="0" err="1"/>
              <a:t>집계구</a:t>
            </a:r>
            <a:r>
              <a:rPr lang="ko-KR" altLang="en-US" sz="1400" b="1" dirty="0"/>
              <a:t> 코드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백화점 주소 기반 경도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위도 추출</a:t>
            </a:r>
            <a:endParaRPr lang="en-US" altLang="ko-KR" sz="1400" b="1" dirty="0"/>
          </a:p>
          <a:p>
            <a:pPr lvl="1"/>
            <a:r>
              <a:rPr lang="ko-KR" altLang="en-US" dirty="0"/>
              <a:t>백화점 소속 </a:t>
            </a:r>
            <a:r>
              <a:rPr lang="ko-KR" altLang="en-US" dirty="0" err="1"/>
              <a:t>집계구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ko-KR" altLang="en-US" dirty="0"/>
              <a:t>백화점 주변 상권 정의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6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How?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753644"/>
            <a:ext cx="10515599" cy="491020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/>
              <a:t>해당 </a:t>
            </a:r>
            <a:r>
              <a:rPr lang="ko-KR" altLang="en-US" b="1" dirty="0" err="1"/>
              <a:t>집계구</a:t>
            </a:r>
            <a:r>
              <a:rPr lang="ko-KR" altLang="en-US" b="1" dirty="0"/>
              <a:t> 거주 인구 정의</a:t>
            </a:r>
            <a:endParaRPr lang="en-US" altLang="ko-KR" b="1" dirty="0"/>
          </a:p>
          <a:p>
            <a:pPr lvl="1"/>
            <a:r>
              <a:rPr lang="ko-KR" altLang="en-US" dirty="0"/>
              <a:t>평일 오전 </a:t>
            </a:r>
            <a:r>
              <a:rPr lang="en-US" altLang="ko-KR" dirty="0"/>
              <a:t>2</a:t>
            </a:r>
            <a:r>
              <a:rPr lang="ko-KR" altLang="en-US" dirty="0"/>
              <a:t>시 </a:t>
            </a:r>
            <a:r>
              <a:rPr lang="en-US" altLang="ko-KR" dirty="0"/>
              <a:t>~ 5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집계 인원 평균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개월 단위로 기준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endParaRPr lang="en-US" altLang="ko-KR" sz="900" dirty="0"/>
          </a:p>
          <a:p>
            <a:r>
              <a:rPr lang="ko-KR" altLang="en-US" b="1" dirty="0"/>
              <a:t>백화점 방문 인구 정의</a:t>
            </a:r>
            <a:endParaRPr lang="en-US" altLang="ko-KR" b="1" dirty="0"/>
          </a:p>
          <a:p>
            <a:pPr lvl="1"/>
            <a:r>
              <a:rPr lang="ko-KR" altLang="en-US" dirty="0"/>
              <a:t>주말</a:t>
            </a:r>
            <a:r>
              <a:rPr lang="en-US" altLang="ko-KR" dirty="0"/>
              <a:t>(</a:t>
            </a:r>
            <a:r>
              <a:rPr lang="ko-KR" altLang="en-US" dirty="0"/>
              <a:t>공휴일 포함</a:t>
            </a:r>
            <a:r>
              <a:rPr lang="en-US" altLang="ko-KR" dirty="0"/>
              <a:t>)</a:t>
            </a:r>
            <a:r>
              <a:rPr lang="ko-KR" altLang="en-US" dirty="0"/>
              <a:t>에 백화점이 포함된 </a:t>
            </a:r>
            <a:r>
              <a:rPr lang="ko-KR" altLang="en-US" dirty="0" err="1"/>
              <a:t>집계구</a:t>
            </a:r>
            <a:endParaRPr lang="en-US" altLang="ko-KR" dirty="0"/>
          </a:p>
          <a:p>
            <a:pPr lvl="1"/>
            <a:r>
              <a:rPr lang="ko-KR" altLang="en-US" dirty="0" err="1"/>
              <a:t>집계구</a:t>
            </a:r>
            <a:r>
              <a:rPr lang="ko-KR" altLang="en-US" dirty="0"/>
              <a:t> 방문 인구 </a:t>
            </a:r>
            <a:r>
              <a:rPr lang="en-US" altLang="ko-KR" dirty="0"/>
              <a:t>– </a:t>
            </a:r>
            <a:r>
              <a:rPr lang="ko-KR" altLang="en-US" dirty="0" err="1"/>
              <a:t>집계구</a:t>
            </a:r>
            <a:r>
              <a:rPr lang="ko-KR" altLang="en-US" dirty="0"/>
              <a:t> 거주 </a:t>
            </a:r>
            <a:r>
              <a:rPr lang="ko-KR" altLang="en-US" dirty="0" smtClean="0"/>
              <a:t>인구</a:t>
            </a:r>
            <a:endParaRPr lang="en-US" altLang="ko-KR" dirty="0" smtClean="0"/>
          </a:p>
          <a:p>
            <a:pPr lvl="1"/>
            <a:endParaRPr lang="en-US" altLang="ko-KR" sz="1000" dirty="0"/>
          </a:p>
          <a:p>
            <a:r>
              <a:rPr lang="ko-KR" altLang="en-US" b="1" dirty="0"/>
              <a:t>날씨 변수</a:t>
            </a:r>
            <a:endParaRPr lang="en-US" altLang="ko-KR" b="1" dirty="0"/>
          </a:p>
          <a:p>
            <a:pPr lvl="1"/>
            <a:r>
              <a:rPr lang="en-US" altLang="ko-KR" dirty="0"/>
              <a:t>WHO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미세먼지</a:t>
            </a:r>
            <a:r>
              <a:rPr lang="en-US" altLang="ko-KR" dirty="0"/>
              <a:t>, </a:t>
            </a:r>
            <a:r>
              <a:rPr lang="ko-KR" altLang="en-US" dirty="0" err="1"/>
              <a:t>초미세먼지</a:t>
            </a:r>
            <a:r>
              <a:rPr lang="ko-KR" altLang="en-US" dirty="0"/>
              <a:t> 평균 </a:t>
            </a:r>
            <a:r>
              <a:rPr lang="en-US" altLang="ko-KR" dirty="0"/>
              <a:t>4 </a:t>
            </a:r>
            <a:r>
              <a:rPr lang="ko-KR" altLang="en-US" dirty="0"/>
              <a:t>이상인 경우</a:t>
            </a:r>
            <a:r>
              <a:rPr lang="en-US" altLang="ko-KR" dirty="0"/>
              <a:t>, </a:t>
            </a:r>
            <a:r>
              <a:rPr lang="ko-KR" altLang="en-US" dirty="0"/>
              <a:t>나쁨으로 정의</a:t>
            </a:r>
            <a:endParaRPr lang="en-US" altLang="ko-KR" dirty="0"/>
          </a:p>
          <a:p>
            <a:pPr lvl="1"/>
            <a:r>
              <a:rPr lang="ko-KR" altLang="en-US" dirty="0"/>
              <a:t>비</a:t>
            </a:r>
            <a:r>
              <a:rPr lang="en-US" altLang="ko-KR" dirty="0"/>
              <a:t>, </a:t>
            </a:r>
            <a:r>
              <a:rPr lang="ko-KR" altLang="en-US" dirty="0"/>
              <a:t>눈 등 외출하기 어려운 정도의 경우</a:t>
            </a:r>
            <a:r>
              <a:rPr lang="en-US" altLang="ko-KR" dirty="0"/>
              <a:t>, </a:t>
            </a:r>
            <a:r>
              <a:rPr lang="ko-KR" altLang="en-US" dirty="0"/>
              <a:t>나쁨으로 정의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138799" y="1753644"/>
            <a:ext cx="4923772" cy="491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7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Future Goal</a:t>
            </a:r>
            <a:endParaRPr lang="ko-KR" altLang="en-US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571" y="2113724"/>
            <a:ext cx="8940281" cy="435133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accent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고객 세그먼트 분석</a:t>
            </a:r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따른 </a:t>
            </a:r>
            <a:r>
              <a:rPr lang="ko-KR" altLang="en-US" sz="2000" dirty="0" err="1" smtClean="0">
                <a:solidFill>
                  <a:schemeClr val="accent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타겟</a:t>
            </a:r>
            <a:r>
              <a:rPr lang="ko-KR" altLang="en-US" sz="2000" dirty="0" smtClean="0">
                <a:solidFill>
                  <a:schemeClr val="accent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 마케팅 </a:t>
            </a:r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근거 자료로 이용</a:t>
            </a:r>
            <a:endParaRPr lang="en-US" altLang="ko-KR" sz="2000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accent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재고 관리</a:t>
            </a:r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에 따른</a:t>
            </a:r>
            <a:r>
              <a:rPr lang="en-US" altLang="ko-KR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accent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마케팅</a:t>
            </a:r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의 </a:t>
            </a:r>
            <a:r>
              <a:rPr lang="ko-KR" altLang="en-US" sz="2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근거 자료로 </a:t>
            </a:r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이용</a:t>
            </a:r>
            <a:endParaRPr lang="en-US" altLang="ko-KR" sz="2000" dirty="0" smtClean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ko-KR" altLang="en-US" sz="2000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백화점 </a:t>
            </a:r>
            <a:r>
              <a:rPr lang="ko-KR" altLang="en-US" sz="2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이외 영화관</a:t>
            </a:r>
            <a:r>
              <a:rPr lang="en-US" altLang="ko-KR" sz="2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, </a:t>
            </a:r>
            <a:r>
              <a:rPr lang="ko-KR" altLang="en-US" sz="2000" dirty="0">
                <a:latin typeface="1훈떡볶이 R" panose="02020603020101020101" pitchFamily="18" charset="-127"/>
                <a:ea typeface="1훈떡볶이 R" panose="02020603020101020101" pitchFamily="18" charset="-127"/>
              </a:rPr>
              <a:t>미술관 등 </a:t>
            </a:r>
            <a:r>
              <a:rPr lang="ko-KR" altLang="en-US" sz="2000" dirty="0">
                <a:solidFill>
                  <a:schemeClr val="accent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실내 문화 시설로 확장 </a:t>
            </a:r>
            <a:r>
              <a:rPr lang="ko-KR" altLang="en-US" sz="2000" dirty="0" smtClean="0">
                <a:solidFill>
                  <a:schemeClr val="accent2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가능</a:t>
            </a:r>
            <a:endParaRPr lang="en-US" altLang="ko-KR" sz="2000" dirty="0" smtClean="0">
              <a:solidFill>
                <a:schemeClr val="accent2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en-US" altLang="ko-KR" sz="2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endParaRPr lang="ko-KR" altLang="en-US" sz="2000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1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시작(3)</Template>
  <TotalTime>238</TotalTime>
  <Words>325</Words>
  <Application>Microsoft Office PowerPoint</Application>
  <PresentationFormat>와이드스크린</PresentationFormat>
  <Paragraphs>76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1훈떡볶이 R</vt:lpstr>
      <vt:lpstr>맑은 고딕</vt:lpstr>
      <vt:lpstr>Arial</vt:lpstr>
      <vt:lpstr>Wingdings</vt:lpstr>
      <vt:lpstr>WelcomeDoc</vt:lpstr>
      <vt:lpstr>궂은 날씨에 누가 백화점으로 올까?</vt:lpstr>
      <vt:lpstr>차례</vt:lpstr>
      <vt:lpstr>기획 의도</vt:lpstr>
      <vt:lpstr>What?</vt:lpstr>
      <vt:lpstr>Why?</vt:lpstr>
      <vt:lpstr>How?</vt:lpstr>
      <vt:lpstr>How?</vt:lpstr>
      <vt:lpstr>How?</vt:lpstr>
      <vt:lpstr>Future Goal</vt:lpstr>
      <vt:lpstr>Role</vt:lpstr>
      <vt:lpstr> 감사합니다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궂은 날씨에 누가 백화점으로 올까?</dc:title>
  <dc:creator>student</dc:creator>
  <cp:keywords/>
  <cp:lastModifiedBy>student</cp:lastModifiedBy>
  <cp:revision>14</cp:revision>
  <dcterms:created xsi:type="dcterms:W3CDTF">2019-12-05T08:56:45Z</dcterms:created>
  <dcterms:modified xsi:type="dcterms:W3CDTF">2019-12-05T12:55:32Z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