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7" r:id="rId4"/>
    <p:sldId id="292" r:id="rId5"/>
    <p:sldId id="288" r:id="rId6"/>
    <p:sldId id="293" r:id="rId7"/>
    <p:sldId id="289" r:id="rId8"/>
    <p:sldId id="296" r:id="rId9"/>
    <p:sldId id="298" r:id="rId10"/>
    <p:sldId id="297" r:id="rId11"/>
    <p:sldId id="269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9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4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2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7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8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7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5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49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7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3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780928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궂은 날씨에는 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51571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HAPPY BEAN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프로그래밍을 통한 세미 프로젝트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2019.12.06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4598" y="3573016"/>
            <a:ext cx="6675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3523655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누가 백화점에 올까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?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회귀 분석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날씨 영향 고려 선형회귀모형</a:t>
            </a: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평균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분산 비교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연령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성별 유의한 차이 확인</a:t>
            </a: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시계열분석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미세먼지와 백화점 방문객 변화 추이 확인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방법론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2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04.    NOW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0" y="2375532"/>
            <a:ext cx="8212211" cy="24669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진행 계획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HAPPY BEAN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65790" y="2420888"/>
            <a:ext cx="1368152" cy="3480128"/>
            <a:chOff x="1037080" y="2397144"/>
            <a:chExt cx="1368152" cy="3480128"/>
          </a:xfrm>
        </p:grpSpPr>
        <p:sp>
          <p:nvSpPr>
            <p:cNvPr id="18" name="직사각형 17"/>
            <p:cNvSpPr/>
            <p:nvPr/>
          </p:nvSpPr>
          <p:spPr>
            <a:xfrm>
              <a:off x="1037080" y="3933056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9776" y="2397144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145092" y="3356992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37080" y="349636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WHAT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7080" y="4077072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비즈니스 이해</a:t>
              </a:r>
            </a:p>
            <a:p>
              <a:endParaRPr lang="en-US" altLang="ko-KR" sz="1200" b="1" spc="-150" dirty="0" smtClean="0"/>
            </a:p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프로젝트 정의</a:t>
              </a:r>
              <a:endParaRPr lang="en-US" altLang="ko-KR" sz="1200" b="1" spc="-150" dirty="0" smtClean="0"/>
            </a:p>
            <a:p>
              <a:pPr>
                <a:buFontTx/>
                <a:buChar char="-"/>
              </a:pPr>
              <a:endParaRPr lang="en-US" altLang="ko-KR" sz="1200" b="1" spc="-150" dirty="0" smtClean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71663" y="1519499"/>
            <a:ext cx="56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날씨에 따른 백화점 유인효과 분석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991929" y="2420888"/>
            <a:ext cx="1368152" cy="3480128"/>
            <a:chOff x="2708529" y="2400003"/>
            <a:chExt cx="1368152" cy="3480128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16541" y="3359851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708529" y="3935915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08529" y="4079931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분석 의의</a:t>
              </a:r>
            </a:p>
            <a:p>
              <a:endParaRPr lang="en-US" altLang="ko-KR" sz="1200" b="1" spc="-150" dirty="0" smtClean="0"/>
            </a:p>
            <a:p>
              <a:r>
                <a:rPr lang="en-US" altLang="ko-KR" sz="1200" b="1" spc="-150" dirty="0" smtClean="0"/>
                <a:t>- </a:t>
              </a:r>
              <a:r>
                <a:rPr lang="ko-KR" altLang="en-US" sz="1200" b="1" spc="-150" dirty="0" smtClean="0"/>
                <a:t>분석 기대 효과 </a:t>
              </a:r>
              <a:endParaRPr lang="en-US" altLang="ko-KR" sz="1200" b="1" spc="-150" dirty="0" smtClean="0"/>
            </a:p>
            <a:p>
              <a:pPr>
                <a:buFontTx/>
                <a:buChar char="-"/>
              </a:pPr>
              <a:endParaRPr lang="en-US" altLang="ko-KR" sz="1200" b="1" spc="-150" dirty="0" smtClean="0"/>
            </a:p>
            <a:p>
              <a:endParaRPr lang="ko-KR" altLang="en-US" sz="1200" b="1" spc="-15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6254" y="3499221"/>
              <a:ext cx="1112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WHY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1225" y="2400003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718068" y="2420888"/>
            <a:ext cx="1368152" cy="3480128"/>
            <a:chOff x="4353800" y="2400003"/>
            <a:chExt cx="1368152" cy="348012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4461812" y="3359851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353800" y="3935915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3800" y="4079931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데이터 수집</a:t>
              </a:r>
              <a:endParaRPr lang="en-US" altLang="ko-KR" sz="1200" b="1" spc="-150" dirty="0" smtClean="0"/>
            </a:p>
            <a:p>
              <a:pPr marL="171450" indent="-171450">
                <a:buFontTx/>
                <a:buChar char="-"/>
              </a:pPr>
              <a:endParaRPr lang="en-US" altLang="ko-KR" sz="1200" b="1" spc="-15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데이터  전처리</a:t>
              </a:r>
              <a:endParaRPr lang="en-US" altLang="ko-KR" sz="1200" b="1" spc="-150" dirty="0" smtClean="0"/>
            </a:p>
            <a:p>
              <a:pPr marL="171450" indent="-171450">
                <a:buFontTx/>
                <a:buChar char="-"/>
              </a:pPr>
              <a:endParaRPr lang="en-US" altLang="ko-KR" sz="1200" b="1" spc="-15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분석 방법론</a:t>
              </a:r>
              <a:endParaRPr lang="en-US" altLang="ko-KR" sz="1200" b="1" spc="-150" dirty="0" smtClean="0"/>
            </a:p>
            <a:p>
              <a:endParaRPr lang="en-US" altLang="ko-KR" sz="1200" b="1" spc="-15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6728" y="3495291"/>
              <a:ext cx="108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HOW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56496" y="2400003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44208" y="2418029"/>
            <a:ext cx="1368152" cy="3485846"/>
            <a:chOff x="6215498" y="2397144"/>
            <a:chExt cx="1368152" cy="3485846"/>
          </a:xfrm>
        </p:grpSpPr>
        <p:sp>
          <p:nvSpPr>
            <p:cNvPr id="29" name="TextBox 28"/>
            <p:cNvSpPr txBox="1"/>
            <p:nvPr/>
          </p:nvSpPr>
          <p:spPr>
            <a:xfrm>
              <a:off x="6251502" y="3495291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>
                  <a:solidFill>
                    <a:schemeClr val="bg1"/>
                  </a:solidFill>
                  <a:latin typeface="+mj-ea"/>
                </a:rPr>
                <a:t>NOW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323510" y="3356992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215498" y="393877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15498" y="407707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 smtClean="0"/>
                <a:t>진행 계획 </a:t>
              </a:r>
              <a:endParaRPr lang="ko-KR" altLang="en-US" sz="1200" b="1" spc="-15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18194" y="2397144"/>
              <a:ext cx="1162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01.    W H A T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비즈니스 이해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6502" y="1888788"/>
            <a:ext cx="8595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600" b="1" dirty="0"/>
              <a:t>미세먼지 피해서 백화점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쇼핑몰로</a:t>
            </a:r>
            <a:r>
              <a:rPr lang="en-US" altLang="ko-KR" sz="1600" b="1" dirty="0"/>
              <a:t>…</a:t>
            </a:r>
            <a:r>
              <a:rPr lang="ko-KR" altLang="en-US" sz="1600" b="1" dirty="0"/>
              <a:t>방문객 </a:t>
            </a:r>
            <a:r>
              <a:rPr lang="en-US" altLang="ko-KR" sz="1600" b="1" dirty="0"/>
              <a:t>'</a:t>
            </a:r>
            <a:r>
              <a:rPr lang="ko-KR" altLang="en-US" sz="1600" b="1" dirty="0" smtClean="0"/>
              <a:t>북적</a:t>
            </a:r>
            <a:r>
              <a:rPr lang="en-US" altLang="ko-KR" sz="1600" b="1" dirty="0" smtClean="0"/>
              <a:t>‘        </a:t>
            </a:r>
            <a:r>
              <a:rPr lang="en-US" altLang="ko-KR" sz="1600" dirty="0" smtClean="0"/>
              <a:t>2019.03.06 </a:t>
            </a:r>
            <a:r>
              <a:rPr lang="en-US" altLang="ko-KR" sz="1600" dirty="0"/>
              <a:t>15:29</a:t>
            </a:r>
            <a:r>
              <a:rPr lang="en-US" altLang="ko-KR" sz="1600" b="1" dirty="0" smtClean="0"/>
              <a:t> </a:t>
            </a:r>
          </a:p>
          <a:p>
            <a:pPr latinLnBrk="0">
              <a:lnSpc>
                <a:spcPct val="150000"/>
              </a:lnSpc>
            </a:pPr>
            <a:endParaRPr lang="en-US" altLang="ko-KR" sz="1600" b="1" dirty="0"/>
          </a:p>
          <a:p>
            <a:pPr latinLnBrk="0">
              <a:lnSpc>
                <a:spcPct val="150000"/>
              </a:lnSpc>
            </a:pP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미세먼지 공습을 피해 실내공간 방문객이 늘면서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유통업계가 특수를 누리고 있다</a:t>
            </a:r>
            <a:r>
              <a:rPr lang="en-US" altLang="ko-KR" sz="1600" b="1" dirty="0" smtClean="0"/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 err="1" smtClean="0"/>
              <a:t>롯데백화점의</a:t>
            </a:r>
            <a:r>
              <a:rPr lang="ko-KR" altLang="en-US" sz="1600" b="1" dirty="0" smtClean="0"/>
              <a:t> 경우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지난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월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미세먼지 비상저감 조치가 발령된 </a:t>
            </a:r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일간 전국지점 </a:t>
            </a:r>
            <a:endParaRPr lang="en-US" altLang="ko-KR" sz="1600" b="1" dirty="0" smtClean="0"/>
          </a:p>
          <a:p>
            <a:pPr latinLnBrk="0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 smtClean="0"/>
              <a:t>총 </a:t>
            </a:r>
            <a:r>
              <a:rPr lang="en-US" altLang="ko-KR" sz="1600" b="1" dirty="0" smtClean="0"/>
              <a:t>58</a:t>
            </a:r>
            <a:r>
              <a:rPr lang="ko-KR" altLang="en-US" sz="1600" b="1" dirty="0" smtClean="0"/>
              <a:t>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점포 매출이 지난해 같은 기간보다 </a:t>
            </a:r>
            <a:r>
              <a:rPr lang="en-US" altLang="ko-KR" sz="1600" b="1" dirty="0" smtClean="0"/>
              <a:t>9.1% </a:t>
            </a:r>
            <a:r>
              <a:rPr lang="ko-KR" altLang="en-US" sz="1600" b="1" dirty="0" smtClean="0"/>
              <a:t>상승했다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구매고객은 이보다 많은</a:t>
            </a:r>
            <a:endParaRPr lang="en-US" altLang="ko-KR" sz="1600" b="1" dirty="0" smtClean="0"/>
          </a:p>
          <a:p>
            <a:pPr latinLnBrk="0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18.8%</a:t>
            </a:r>
            <a:r>
              <a:rPr lang="ko-KR" altLang="en-US" sz="1600" b="1" dirty="0" smtClean="0"/>
              <a:t>의 상승률을 보여주었다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01.    W H A T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450" y="6917424"/>
            <a:ext cx="859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미세먼지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강우량은 악천후를 대표함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기상데이터</a:t>
            </a:r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2.</a:t>
            </a:r>
            <a:r>
              <a:rPr lang="ko-KR" altLang="en-US" sz="1400" b="1" dirty="0" smtClean="0"/>
              <a:t> 일일 매출데이터가 없기 때문에 생활인구 데이터를 차용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인구데이터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기상데이터와 인구데이터를 통해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악천후에 따른 백화점안의 유동인구를 분석한다</a:t>
            </a:r>
            <a:r>
              <a:rPr lang="en-US" altLang="ko-KR" sz="1400" b="1" dirty="0" smtClean="0"/>
              <a:t>.</a:t>
            </a:r>
          </a:p>
          <a:p>
            <a:pPr latinLnBrk="0"/>
            <a:r>
              <a:rPr lang="ko-KR" altLang="en-US" sz="1400" b="1" dirty="0" smtClean="0"/>
              <a:t>파생적으로 주변 상권 분석을 통해 백화점의 흡인력을 분석한다</a:t>
            </a:r>
            <a:r>
              <a:rPr lang="en-US" altLang="ko-KR" sz="1400" b="1" dirty="0" smtClean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 정의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6502" y="1888788"/>
            <a:ext cx="8595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날씨가 좋지 않은 날</a:t>
            </a:r>
            <a:r>
              <a:rPr lang="en-US" altLang="ko-KR" sz="2000" b="1" dirty="0" smtClean="0"/>
              <a:t>,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백화점을 더 많이 방문할 것이다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매출 데이터를 생활 인구 데이터로 대체할 수 있을 것이다</a:t>
            </a:r>
            <a:endParaRPr lang="en-US" altLang="ko-KR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70609" y="3724831"/>
            <a:ext cx="693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날씨별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방문객 예측 및 세그먼트 분석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백화점 날씨 마케팅 전략 제안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9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02.    W H Y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의의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1317936" y="7525564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1188640" y="7649428"/>
            <a:ext cx="7791584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1161461" y="7813596"/>
            <a:ext cx="859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기상변화에 따른 백화점 생활인구 분석을 통해 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기상에 따라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어떠한 연령과 성별의 인구가 백화점에 위치하는지 알 수 있다</a:t>
            </a:r>
            <a:r>
              <a:rPr lang="en-US" altLang="ko-KR" sz="1400" b="1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파생적으로</a:t>
            </a:r>
            <a:r>
              <a:rPr lang="en-US" altLang="ko-KR" sz="1400" b="1" dirty="0" smtClean="0"/>
              <a:t>,  </a:t>
            </a:r>
            <a:r>
              <a:rPr lang="ko-KR" altLang="en-US" sz="1400" b="1" dirty="0" smtClean="0"/>
              <a:t>기상에 따라 백화점이 주변상권 인구를 얼마나 흡수하는지 파악할 수 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     </a:t>
            </a:r>
            <a:endParaRPr lang="en-US" altLang="ko-KR" sz="1400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6502" y="1888788"/>
            <a:ext cx="85950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ko-KR" altLang="en-US" sz="2000" b="1" dirty="0" smtClean="0"/>
              <a:t>기상 조건에 영향을 받는 백화점 생활인구 분석을 통해</a:t>
            </a:r>
            <a:endParaRPr lang="en-US" altLang="ko-KR" sz="2000" b="1" dirty="0" smtClean="0"/>
          </a:p>
          <a:p>
            <a:pPr latinLnBrk="0">
              <a:lnSpc>
                <a:spcPct val="200000"/>
              </a:lnSpc>
            </a:pPr>
            <a:endParaRPr lang="en-US" altLang="ko-KR" sz="2000" b="1" dirty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백화점에 머무르는 연령대와 성별을 파악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기상 조건에 특히 민감한 연령대와 성별을 파악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865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02.    W H Y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9393" y="1007761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795383" y="737185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기대효과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579359" y="7959921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43014" y="8101496"/>
            <a:ext cx="7200800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261344" y="8308048"/>
            <a:ext cx="8595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b="1" dirty="0" smtClean="0"/>
              <a:t>※ </a:t>
            </a:r>
            <a:r>
              <a:rPr lang="ko-KR" altLang="en-US" sz="1400" b="1" dirty="0" smtClean="0"/>
              <a:t>날씨 대비 생활인구 분석결과를 </a:t>
            </a:r>
            <a:r>
              <a:rPr lang="ko-KR" altLang="en-US" sz="1400" b="1" dirty="0"/>
              <a:t>바탕으로</a:t>
            </a:r>
            <a:r>
              <a:rPr lang="ko-KR" altLang="en-US" sz="1400" b="1" dirty="0" smtClean="0"/>
              <a:t> 백화점 마케팅에 활용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고객 세그먼트 분류에 도움이 되어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장차 재고관리에 활용할 수 있다</a:t>
            </a:r>
            <a:r>
              <a:rPr lang="en-US" altLang="ko-KR" sz="1400" b="1" dirty="0" smtClean="0"/>
              <a:t>.</a:t>
            </a:r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err="1" smtClean="0"/>
              <a:t>매장별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악천후시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타깃 </a:t>
            </a:r>
            <a:r>
              <a:rPr lang="ko-KR" altLang="en-US" sz="1400" b="1" dirty="0" smtClean="0"/>
              <a:t>프로모션 진행에 도움을 줄 수 있다</a:t>
            </a:r>
            <a:r>
              <a:rPr lang="en-US" altLang="ko-KR" sz="1400" b="1" dirty="0" smtClean="0"/>
              <a:t>.</a:t>
            </a:r>
          </a:p>
          <a:p>
            <a:pPr latinLnBrk="0"/>
            <a:r>
              <a:rPr lang="en-US" altLang="ko-KR" sz="1400" b="1" dirty="0" smtClean="0"/>
              <a:t> </a:t>
            </a:r>
          </a:p>
          <a:p>
            <a:pPr latinLnBrk="0"/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기대효과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6502" y="1888788"/>
            <a:ext cx="85950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ko-KR" altLang="en-US" sz="2000" b="1" dirty="0" smtClean="0"/>
              <a:t>백화점 마케팅 의사결정 근거 제시</a:t>
            </a:r>
            <a:endParaRPr lang="en-US" altLang="ko-KR" sz="2000" b="1" dirty="0" smtClean="0"/>
          </a:p>
          <a:p>
            <a:pPr latinLnBrk="0">
              <a:lnSpc>
                <a:spcPct val="200000"/>
              </a:lnSpc>
            </a:pPr>
            <a:endParaRPr lang="en-US" altLang="ko-KR" sz="2000" b="1" dirty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날씨 민감도 높은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낮은 고객 세그먼트 분류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err="1" smtClean="0"/>
              <a:t>매장별</a:t>
            </a:r>
            <a:r>
              <a:rPr lang="ko-KR" altLang="en-US" sz="2000" b="1" dirty="0" smtClean="0"/>
              <a:t> 타깃 프로모션 진행</a:t>
            </a:r>
            <a:endParaRPr lang="en-US" altLang="ko-KR" sz="2000" b="1" dirty="0" smtClean="0"/>
          </a:p>
          <a:p>
            <a:pPr marL="342900" indent="-342900" latinLnBrk="0">
              <a:lnSpc>
                <a:spcPct val="200000"/>
              </a:lnSpc>
              <a:buAutoNum type="arabicPeriod"/>
            </a:pPr>
            <a:r>
              <a:rPr lang="ko-KR" altLang="en-US" sz="2000" b="1" dirty="0" smtClean="0"/>
              <a:t>날씨 고려 재고 관리 시스템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34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98715"/>
              </p:ext>
            </p:extLst>
          </p:nvPr>
        </p:nvGraphicFramePr>
        <p:xfrm>
          <a:off x="8005125" y="7317432"/>
          <a:ext cx="3261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7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통계청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집계구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행정구역</a:t>
                      </a:r>
                      <a:r>
                        <a:rPr lang="en-US" altLang="ko-KR" sz="1600" b="1" dirty="0" smtClean="0"/>
                        <a:t>)</a:t>
                      </a:r>
                      <a:r>
                        <a:rPr lang="ko-KR" altLang="en-US" sz="1600" b="1" dirty="0" smtClean="0"/>
                        <a:t> 코드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88919"/>
              </p:ext>
            </p:extLst>
          </p:nvPr>
        </p:nvGraphicFramePr>
        <p:xfrm>
          <a:off x="-252536" y="7258199"/>
          <a:ext cx="77296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63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서울시 공공데이터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KT </a:t>
                      </a:r>
                      <a:r>
                        <a:rPr lang="ko-KR" altLang="en-US" sz="1600" b="1" dirty="0" smtClean="0"/>
                        <a:t>기지국 신호 기반 </a:t>
                      </a:r>
                      <a:r>
                        <a:rPr lang="ko-KR" altLang="en-US" sz="1600" b="1" dirty="0" smtClean="0"/>
                        <a:t>서울시 </a:t>
                      </a:r>
                      <a:r>
                        <a:rPr lang="ko-KR" altLang="en-US" sz="1600" b="1" dirty="0" smtClean="0"/>
                        <a:t>생활인구 데이터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일별 총 강수량 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미세먼지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89671"/>
              </p:ext>
            </p:extLst>
          </p:nvPr>
        </p:nvGraphicFramePr>
        <p:xfrm>
          <a:off x="179512" y="-1553337"/>
          <a:ext cx="326402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서울시</a:t>
                      </a:r>
                      <a:r>
                        <a:rPr lang="ko-KR" altLang="en-US" sz="1600" b="1" baseline="0" dirty="0" smtClean="0"/>
                        <a:t> 주요 </a:t>
                      </a:r>
                      <a:r>
                        <a:rPr lang="en-US" altLang="ko-KR" sz="1600" b="1" baseline="0" dirty="0" smtClean="0"/>
                        <a:t>3</a:t>
                      </a:r>
                      <a:r>
                        <a:rPr lang="ko-KR" altLang="en-US" sz="1600" b="1" baseline="0" dirty="0" smtClean="0"/>
                        <a:t>사 백화점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롯데</a:t>
                      </a:r>
                      <a:r>
                        <a:rPr lang="en-US" altLang="ko-KR" sz="1600" b="1" dirty="0" smtClean="0"/>
                        <a:t>(13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  <a:r>
                        <a:rPr lang="ko-KR" altLang="en-US" sz="1600" b="1" dirty="0" smtClean="0"/>
                        <a:t>현대</a:t>
                      </a:r>
                      <a:r>
                        <a:rPr lang="en-US" altLang="ko-KR" sz="1600" b="1" dirty="0" smtClean="0"/>
                        <a:t>(10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</a:p>
                    <a:p>
                      <a:pPr latinLnBrk="1"/>
                      <a:r>
                        <a:rPr lang="ko-KR" altLang="en-US" sz="1600" b="1" dirty="0" smtClean="0"/>
                        <a:t>신세계</a:t>
                      </a:r>
                      <a:r>
                        <a:rPr lang="en-US" altLang="ko-KR" sz="1600" b="1" dirty="0" smtClean="0"/>
                        <a:t>(2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서울시 소재 주요 백화점 업체 주요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사 주소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롯데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(13), </a:t>
            </a:r>
            <a:r>
              <a:rPr lang="ko-KR" altLang="en-US" b="1" dirty="0" smtClean="0"/>
              <a:t>현대</a:t>
            </a:r>
            <a:r>
              <a:rPr lang="en-US" altLang="ko-KR" b="1" dirty="0" smtClean="0"/>
              <a:t>(10), </a:t>
            </a:r>
            <a:r>
              <a:rPr lang="ko-KR" altLang="en-US" b="1" dirty="0" smtClean="0"/>
              <a:t>신세계</a:t>
            </a:r>
            <a:r>
              <a:rPr lang="en-US" altLang="ko-KR" b="1" dirty="0" smtClean="0"/>
              <a:t>(2)</a:t>
            </a:r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통계청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행정구역 집계구별 코드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서울시 공공데이터 포털</a:t>
            </a:r>
            <a:endParaRPr lang="en-US" altLang="ko-KR" b="1" dirty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서울특별시 미세먼지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서울특별시 일별 총 강수량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KT </a:t>
            </a:r>
            <a:r>
              <a:rPr lang="ko-KR" altLang="en-US" b="1" dirty="0" smtClean="0"/>
              <a:t>기지국 신호 기반 내국인 생활인구 데이터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셋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0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502" y="1888788"/>
            <a:ext cx="8595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기상 조건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미세먼지</a:t>
            </a:r>
            <a:r>
              <a:rPr lang="en-US" altLang="ko-KR" b="1" dirty="0" smtClean="0"/>
              <a:t>: WHO 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미세먼지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초미세먼지</a:t>
            </a:r>
            <a:r>
              <a:rPr lang="ko-KR" altLang="en-US" b="1" dirty="0" smtClean="0"/>
              <a:t> 평균 </a:t>
            </a:r>
            <a:r>
              <a:rPr lang="en-US" altLang="ko-KR" b="1" dirty="0" smtClean="0"/>
              <a:t>4 </a:t>
            </a:r>
            <a:r>
              <a:rPr lang="ko-KR" altLang="en-US" b="1" dirty="0" smtClean="0"/>
              <a:t>이상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비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눈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외출하기 어려운 정도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위치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각 </a:t>
            </a:r>
            <a:r>
              <a:rPr lang="ko-KR" altLang="en-US" b="1" dirty="0" err="1" smtClean="0"/>
              <a:t>집계구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백화점 경도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위도 추출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방문객</a:t>
            </a:r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거주 인구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평일 새벽 시간대</a:t>
            </a:r>
            <a:r>
              <a:rPr lang="en-US" altLang="ko-KR" b="1" dirty="0" smtClean="0"/>
              <a:t>(02~05)</a:t>
            </a:r>
            <a:r>
              <a:rPr lang="ko-KR" altLang="en-US" b="1" dirty="0" smtClean="0"/>
              <a:t> 생활 인구 평균</a:t>
            </a:r>
            <a:endParaRPr lang="en-US" altLang="ko-KR" b="1" dirty="0" smtClean="0"/>
          </a:p>
          <a:p>
            <a:pPr marL="914400" lvl="1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방문 인구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주말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공휴일 백화점 집계구역 생활 인구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9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4832" y="1784704"/>
            <a:ext cx="8151624" cy="4524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28326" y="62886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84568" y="4030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2062" y="95133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5037"/>
              </p:ext>
            </p:extLst>
          </p:nvPr>
        </p:nvGraphicFramePr>
        <p:xfrm>
          <a:off x="9448006" y="121482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7361"/>
              </p:ext>
            </p:extLst>
          </p:nvPr>
        </p:nvGraphicFramePr>
        <p:xfrm>
          <a:off x="9448006" y="230671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776"/>
              </p:ext>
            </p:extLst>
          </p:nvPr>
        </p:nvGraphicFramePr>
        <p:xfrm>
          <a:off x="9448006" y="461097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984" t="4885" r="4027" b="3665"/>
          <a:stretch/>
        </p:blipFill>
        <p:spPr>
          <a:xfrm>
            <a:off x="1134852" y="1933733"/>
            <a:ext cx="5184576" cy="39435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50518" y="5386248"/>
            <a:ext cx="782593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ko-KR" altLang="en-US" b="1" dirty="0" smtClean="0"/>
              <a:t>약 </a:t>
            </a:r>
            <a:r>
              <a:rPr lang="en-US" altLang="ko-KR" b="1" dirty="0" smtClean="0"/>
              <a:t>19,000</a:t>
            </a:r>
            <a:r>
              <a:rPr lang="ko-KR" altLang="en-US" b="1" dirty="0" smtClean="0"/>
              <a:t>개의 </a:t>
            </a:r>
            <a:r>
              <a:rPr lang="ko-KR" altLang="en-US" b="1" dirty="0" err="1" smtClean="0"/>
              <a:t>집계구</a:t>
            </a:r>
            <a:endParaRPr lang="en-US" altLang="ko-KR" b="1" dirty="0"/>
          </a:p>
          <a:p>
            <a:pPr algn="r" latinLnBrk="0">
              <a:lnSpc>
                <a:spcPct val="150000"/>
              </a:lnSpc>
            </a:pPr>
            <a:r>
              <a:rPr lang="ko-KR" altLang="en-US" b="1" dirty="0" smtClean="0"/>
              <a:t>서울시 </a:t>
            </a:r>
            <a:r>
              <a:rPr lang="en-US" altLang="ko-KR" b="1" dirty="0" smtClean="0"/>
              <a:t>24</a:t>
            </a:r>
            <a:r>
              <a:rPr lang="ko-KR" altLang="en-US" b="1" dirty="0" smtClean="0"/>
              <a:t>개 구를 인구 수준 등으로 세분화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2774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890</Words>
  <Application>Microsoft Office PowerPoint</Application>
  <PresentationFormat>화면 슬라이드 쇼(4:3)</PresentationFormat>
  <Paragraphs>229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49</cp:revision>
  <dcterms:created xsi:type="dcterms:W3CDTF">2016-11-03T20:47:04Z</dcterms:created>
  <dcterms:modified xsi:type="dcterms:W3CDTF">2019-12-06T05:54:46Z</dcterms:modified>
</cp:coreProperties>
</file>