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/>
    <p:restoredTop sz="94831"/>
  </p:normalViewPr>
  <p:slideViewPr>
    <p:cSldViewPr snapToGrid="0" showGuides="1">
      <p:cViewPr>
        <p:scale>
          <a:sx n="108" d="100"/>
          <a:sy n="108" d="100"/>
        </p:scale>
        <p:origin x="2864" y="9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2022/08/14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2044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2022/08/14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848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2022/08/14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117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2022/08/14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4809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2022/08/14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179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2022/08/14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3924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2022/08/14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96071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2022/08/14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3273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2022/08/14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0536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2022/08/14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9156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2022/08/14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1757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2022/08/14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585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2022/08/14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8687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2022/08/14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9154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2022/08/14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0573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2022/08/14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7382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E26C2-0BA6-1E46-B1BE-9F5275F911A7}" type="datetimeFigureOut">
              <a:rPr lang="en-KR" smtClean="0"/>
              <a:t>2022/08/14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6179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48CD-4B3A-DBFC-635B-69E2B242D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KR" sz="4000" dirty="0"/>
              <a:t>Generative Adversarial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0437F-57CA-ECEF-F6BF-43003BD89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이종현</a:t>
            </a:r>
            <a:endParaRPr lang="en-KR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97B46D-1AB4-E64E-3C03-6B94811AC566}"/>
              </a:ext>
            </a:extLst>
          </p:cNvPr>
          <p:cNvSpPr txBox="1">
            <a:spLocks/>
          </p:cNvSpPr>
          <p:nvPr/>
        </p:nvSpPr>
        <p:spPr>
          <a:xfrm>
            <a:off x="930443" y="481264"/>
            <a:ext cx="1700463" cy="3850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/>
              <a:t>논문 리뷰</a:t>
            </a:r>
            <a:endParaRPr lang="en-KR" sz="2400" dirty="0"/>
          </a:p>
        </p:txBody>
      </p:sp>
    </p:spTree>
    <p:extLst>
      <p:ext uri="{BB962C8B-B14F-4D97-AF65-F5344CB8AC3E}">
        <p14:creationId xmlns:p14="http://schemas.microsoft.com/office/powerpoint/2010/main" val="1392991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D351-1DFB-8667-E581-292E1EE7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Optimality proof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D0418-98E8-DC81-2F8D-F9E8ACA44167}"/>
              </a:ext>
            </a:extLst>
          </p:cNvPr>
          <p:cNvSpPr txBox="1"/>
          <p:nvPr/>
        </p:nvSpPr>
        <p:spPr>
          <a:xfrm>
            <a:off x="0" y="6581001"/>
            <a:ext cx="6982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www.youtube.com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watch?v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=cd-kj1ysqOc&amp;t=1109s&amp;ab_channel=SmartDesignLab%40KAIST</a:t>
            </a:r>
            <a:endParaRPr lang="en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C1B9D-CFDC-48D7-3030-83BCF29CE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3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D351-1DFB-8667-E581-292E1EE7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Optimality proof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D0418-98E8-DC81-2F8D-F9E8ACA44167}"/>
              </a:ext>
            </a:extLst>
          </p:cNvPr>
          <p:cNvSpPr txBox="1"/>
          <p:nvPr/>
        </p:nvSpPr>
        <p:spPr>
          <a:xfrm>
            <a:off x="0" y="6581001"/>
            <a:ext cx="6982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www.youtube.com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watch?v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=cd-kj1ysqOc&amp;t=1109s&amp;ab_channel=SmartDesignLab%40KAIST</a:t>
            </a:r>
            <a:endParaRPr lang="en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BDBB4-77B8-E856-A822-E0D43593D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4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17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D351-1DFB-8667-E581-292E1EE7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D0418-98E8-DC81-2F8D-F9E8ACA44167}"/>
              </a:ext>
            </a:extLst>
          </p:cNvPr>
          <p:cNvSpPr txBox="1"/>
          <p:nvPr/>
        </p:nvSpPr>
        <p:spPr>
          <a:xfrm>
            <a:off x="0" y="6581001"/>
            <a:ext cx="6982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github.com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/jonghyunlee1993/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PapersWithCode_GenerativeModels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/blob/master/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GAN.ipynb</a:t>
            </a:r>
            <a:endParaRPr lang="en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46F903-19E1-DE74-01BE-51A68F071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943" y="1270000"/>
            <a:ext cx="8652113" cy="531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6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D351-1DFB-8667-E581-292E1EE7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D0418-98E8-DC81-2F8D-F9E8ACA44167}"/>
              </a:ext>
            </a:extLst>
          </p:cNvPr>
          <p:cNvSpPr txBox="1"/>
          <p:nvPr/>
        </p:nvSpPr>
        <p:spPr>
          <a:xfrm>
            <a:off x="0" y="6581001"/>
            <a:ext cx="6982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github.com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/jonghyunlee1993/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PapersWithCode_GenerativeModels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/blob/master/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GAN.ipynb</a:t>
            </a:r>
            <a:endParaRPr lang="en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9AB0E-1603-2FC5-3889-5487A45C3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226"/>
          <a:stretch/>
        </p:blipFill>
        <p:spPr>
          <a:xfrm>
            <a:off x="843843" y="1423828"/>
            <a:ext cx="10670823" cy="543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78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D351-1DFB-8667-E581-292E1EE7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D0418-98E8-DC81-2F8D-F9E8ACA44167}"/>
              </a:ext>
            </a:extLst>
          </p:cNvPr>
          <p:cNvSpPr txBox="1"/>
          <p:nvPr/>
        </p:nvSpPr>
        <p:spPr>
          <a:xfrm>
            <a:off x="0" y="6581001"/>
            <a:ext cx="6982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github.com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/jonghyunlee1993/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PapersWithCode_GenerativeModels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/blob/master/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GAN.ipynb</a:t>
            </a:r>
            <a:endParaRPr lang="en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66375E-7C73-85C6-5B32-7E7A12203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062" y="1583422"/>
            <a:ext cx="5829449" cy="51360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8F87FF-0C98-3B3A-A753-5F6F51CF6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87" y="251122"/>
            <a:ext cx="9245600" cy="1193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42C8DC-477C-F6DD-FCA5-9511A4DD9A3C}"/>
              </a:ext>
            </a:extLst>
          </p:cNvPr>
          <p:cNvSpPr txBox="1"/>
          <p:nvPr/>
        </p:nvSpPr>
        <p:spPr>
          <a:xfrm>
            <a:off x="7970859" y="1583422"/>
            <a:ext cx="40588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KR" dirty="0"/>
              <a:t>eta 1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모멘텀 파라미터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기존 나아가던 방향으로 더 빠르게 나갈 수 있도록 함</a:t>
            </a:r>
            <a:endParaRPr lang="en-KR" dirty="0"/>
          </a:p>
          <a:p>
            <a:r>
              <a:rPr lang="en-KR" dirty="0"/>
              <a:t>Beta 2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그래디언트</a:t>
            </a:r>
            <a:r>
              <a:rPr lang="ko-KR" altLang="en-US" dirty="0"/>
              <a:t> 방향 파라미터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업데이트가 자주 된 방향은 업데이트 정도를 줄여주고</a:t>
            </a:r>
            <a:r>
              <a:rPr lang="en-US" altLang="ko-KR" dirty="0"/>
              <a:t>,</a:t>
            </a:r>
            <a:r>
              <a:rPr lang="ko-KR" altLang="en-US" dirty="0"/>
              <a:t> 덜 된 방향은 업데이트를 크게 함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44054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D351-1DFB-8667-E581-292E1EE7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D0418-98E8-DC81-2F8D-F9E8ACA44167}"/>
              </a:ext>
            </a:extLst>
          </p:cNvPr>
          <p:cNvSpPr txBox="1"/>
          <p:nvPr/>
        </p:nvSpPr>
        <p:spPr>
          <a:xfrm>
            <a:off x="0" y="6581001"/>
            <a:ext cx="6982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github.com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/jonghyunlee1993/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PapersWithCode_GenerativeModels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/blob/master/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GAN.ipynb</a:t>
            </a:r>
            <a:endParaRPr lang="en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450F8-9C8C-1A72-7B0C-D529D8AD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798" y="0"/>
            <a:ext cx="5385202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BB07F0-B6A4-72B3-2DBD-D40CA5B61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altLang="ko-KR" dirty="0"/>
              <a:t>Gaussian noise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Generator</a:t>
            </a:r>
            <a:r>
              <a:rPr lang="ko-KR" altLang="en-US" dirty="0"/>
              <a:t>에 넣어주면 생성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659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04E7-245D-FA33-D779-192050DA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A203-CFBF-8A99-EDB4-C1D4F544B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75900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D351-1DFB-8667-E581-292E1EE7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VAE and GAN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39B1D-FA1E-1B4C-5269-89CC68298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Variational auto-encoder (VAE)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잠재 분포 </a:t>
            </a:r>
            <a:r>
              <a:rPr lang="en-US" altLang="ko-KR" dirty="0"/>
              <a:t>z</a:t>
            </a:r>
            <a:r>
              <a:rPr lang="ko-KR" altLang="en-US" dirty="0" err="1"/>
              <a:t>를</a:t>
            </a:r>
            <a:r>
              <a:rPr lang="ko-KR" altLang="en-US" dirty="0"/>
              <a:t> 학습하기 위해 </a:t>
            </a:r>
            <a:r>
              <a:rPr lang="en-US" altLang="ko-KR" dirty="0"/>
              <a:t>simple distribution</a:t>
            </a:r>
            <a:r>
              <a:rPr lang="ko-KR" altLang="en-US" dirty="0"/>
              <a:t>을 가정하고 이를 </a:t>
            </a:r>
            <a:r>
              <a:rPr lang="ko-KR" altLang="en-US" dirty="0" err="1"/>
              <a:t>변분</a:t>
            </a:r>
            <a:r>
              <a:rPr lang="ko-KR" altLang="en-US" dirty="0"/>
              <a:t> 추론 방법으로 학습</a:t>
            </a:r>
            <a:endParaRPr lang="en-US" altLang="ko-KR" dirty="0"/>
          </a:p>
          <a:p>
            <a:r>
              <a:rPr lang="en-US" altLang="ko-KR" dirty="0"/>
              <a:t>Generative adversarial networks (GAN)</a:t>
            </a:r>
          </a:p>
          <a:p>
            <a:pPr lvl="1"/>
            <a:r>
              <a:rPr lang="ko-KR" altLang="en-US" dirty="0"/>
              <a:t>잠재 분포 </a:t>
            </a:r>
            <a:r>
              <a:rPr lang="en-US" altLang="ko-KR" dirty="0"/>
              <a:t>z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generator network</a:t>
            </a:r>
            <a:r>
              <a:rPr lang="ko-KR" altLang="en-US" dirty="0"/>
              <a:t>와 </a:t>
            </a:r>
            <a:r>
              <a:rPr lang="en-US" altLang="ko-KR" dirty="0"/>
              <a:t>discriminator network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mini-max </a:t>
            </a:r>
            <a:r>
              <a:rPr lang="ko-KR" altLang="en-US" dirty="0"/>
              <a:t>게임을 이용하여 학습</a:t>
            </a:r>
            <a:endParaRPr lang="en-US" altLang="ko-KR" dirty="0"/>
          </a:p>
          <a:p>
            <a:pPr lvl="1"/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60293-1F43-C7C4-918A-38BF78320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135" y="405921"/>
            <a:ext cx="2785515" cy="3048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BD0418-98E8-DC81-2F8D-F9E8ACA44167}"/>
              </a:ext>
            </a:extLst>
          </p:cNvPr>
          <p:cNvSpPr txBox="1"/>
          <p:nvPr/>
        </p:nvSpPr>
        <p:spPr>
          <a:xfrm>
            <a:off x="0" y="6396335"/>
            <a:ext cx="6104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200" dirty="0">
                <a:solidFill>
                  <a:schemeClr val="bg2">
                    <a:lumMod val="75000"/>
                  </a:schemeClr>
                </a:solidFill>
              </a:rPr>
              <a:t>https://angeloyeo.github.io/2020/10/10/autoencoder.html</a:t>
            </a:r>
          </a:p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sites.google.com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/site/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aidysft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generativeadversialnetwork</a:t>
            </a:r>
            <a:endParaRPr lang="en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Generative Adversarial Network - aidysft">
            <a:extLst>
              <a:ext uri="{FF2B5EF4-FFF2-40B4-BE49-F238E27FC236}">
                <a16:creationId xmlns:a16="http://schemas.microsoft.com/office/drawing/2014/main" id="{60BD5B07-D801-E982-16ED-D55CEC9F8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794" y="4397786"/>
            <a:ext cx="4321856" cy="217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15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D351-1DFB-8667-E581-292E1EE7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VAE and GAN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39B1D-FA1E-1B4C-5269-89CC68298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Generative adversarial networks (GAN)</a:t>
            </a:r>
          </a:p>
          <a:p>
            <a:pPr lvl="1"/>
            <a:r>
              <a:rPr lang="ko-KR" altLang="en-US" dirty="0"/>
              <a:t>잠재 분포 </a:t>
            </a:r>
            <a:r>
              <a:rPr lang="en-US" altLang="ko-KR" dirty="0"/>
              <a:t>z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generator network</a:t>
            </a:r>
            <a:r>
              <a:rPr lang="ko-KR" altLang="en-US" dirty="0"/>
              <a:t>와 </a:t>
            </a:r>
            <a:r>
              <a:rPr lang="en-US" altLang="ko-KR" dirty="0"/>
              <a:t>discriminator network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mini-max </a:t>
            </a:r>
            <a:r>
              <a:rPr lang="ko-KR" altLang="en-US" dirty="0"/>
              <a:t>게임을 이용하여 학습</a:t>
            </a:r>
            <a:endParaRPr lang="en-US" altLang="ko-KR" dirty="0"/>
          </a:p>
          <a:p>
            <a:pPr lvl="1"/>
            <a:r>
              <a:rPr lang="en-US" dirty="0"/>
              <a:t>VAE </a:t>
            </a:r>
            <a:r>
              <a:rPr lang="ko-KR" altLang="en-US" dirty="0"/>
              <a:t>계열 모델보다 </a:t>
            </a:r>
            <a:r>
              <a:rPr lang="en-US" altLang="ko-KR" dirty="0"/>
              <a:t>sharp </a:t>
            </a:r>
            <a:r>
              <a:rPr lang="ko-KR" altLang="en-US" dirty="0"/>
              <a:t>한 이미지를 생성한다는 장점</a:t>
            </a:r>
            <a:endParaRPr lang="en-US" altLang="ko-KR" dirty="0"/>
          </a:p>
          <a:p>
            <a:pPr lvl="1"/>
            <a:r>
              <a:rPr lang="ko-KR" altLang="en-US" dirty="0"/>
              <a:t>데이터의 잠재 분포를 직접 학습할 수 있다는 강점</a:t>
            </a:r>
            <a:endParaRPr lang="en-US" altLang="ko-KR" dirty="0"/>
          </a:p>
          <a:p>
            <a:pPr lvl="1"/>
            <a:r>
              <a:rPr lang="ko-KR" altLang="en-US" dirty="0"/>
              <a:t>그러나 </a:t>
            </a:r>
            <a:r>
              <a:rPr lang="en-US" altLang="ko-KR" dirty="0"/>
              <a:t>discriminator</a:t>
            </a:r>
            <a:r>
              <a:rPr lang="ko-KR" altLang="en-US" dirty="0"/>
              <a:t>가 잘 학습이 되지 않는 경우에는 전반적인 성능이 좋지 못함</a:t>
            </a:r>
            <a:endParaRPr lang="en-US" altLang="ko-KR" dirty="0"/>
          </a:p>
          <a:p>
            <a:pPr lvl="2"/>
            <a:r>
              <a:rPr lang="en-US" dirty="0"/>
              <a:t>Discriminator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 err="1"/>
              <a:t>cirtic</a:t>
            </a:r>
            <a:r>
              <a:rPr lang="en-US" altLang="ko-KR" dirty="0"/>
              <a:t> (</a:t>
            </a:r>
            <a:r>
              <a:rPr lang="ko-KR" altLang="en-US" dirty="0"/>
              <a:t>비평가</a:t>
            </a:r>
            <a:r>
              <a:rPr lang="en-US" altLang="ko-KR" dirty="0"/>
              <a:t>)</a:t>
            </a:r>
            <a:r>
              <a:rPr lang="ko-KR" altLang="en-US" dirty="0"/>
              <a:t> 혹은 </a:t>
            </a:r>
            <a:r>
              <a:rPr lang="en-US" altLang="ko-KR" dirty="0"/>
              <a:t>teacher network</a:t>
            </a:r>
            <a:r>
              <a:rPr lang="ko-KR" altLang="en-US" dirty="0"/>
              <a:t>로 볼 수도 있음</a:t>
            </a:r>
            <a:endParaRPr lang="en-US" altLang="ko-KR" dirty="0"/>
          </a:p>
          <a:p>
            <a:pPr lvl="2"/>
            <a:r>
              <a:rPr lang="en-US" altLang="ko-KR" dirty="0"/>
              <a:t>Discriminator</a:t>
            </a:r>
            <a:r>
              <a:rPr lang="ko-KR" altLang="en-US" dirty="0"/>
              <a:t>가 붕괴되면 </a:t>
            </a:r>
            <a:r>
              <a:rPr lang="en-US" altLang="ko-KR" dirty="0"/>
              <a:t>generator</a:t>
            </a:r>
            <a:r>
              <a:rPr lang="ko-KR" altLang="en-US" dirty="0"/>
              <a:t>가 무얼 생산하든 제대로 평가하지 못하기 때문</a:t>
            </a:r>
            <a:endParaRPr lang="en-US" altLang="ko-KR" dirty="0"/>
          </a:p>
          <a:p>
            <a:pPr lvl="1"/>
            <a:r>
              <a:rPr lang="en-US" dirty="0"/>
              <a:t>Mini-max </a:t>
            </a:r>
            <a:r>
              <a:rPr lang="ko-KR" altLang="en-US" dirty="0"/>
              <a:t>게임이기 때문에 수렴에 시간이 오래 걸리거나 불가능한 케이스도 발생 가능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0512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D351-1DFB-8667-E581-292E1EE7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sub networks in GAN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39B1D-FA1E-1B4C-5269-89CC68298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Discriminator network</a:t>
            </a:r>
            <a:r>
              <a:rPr lang="ko-KR" altLang="en-US" dirty="0"/>
              <a:t> </a:t>
            </a:r>
            <a:r>
              <a:rPr lang="en-US" altLang="ko-KR" dirty="0"/>
              <a:t>(D)</a:t>
            </a:r>
          </a:p>
          <a:p>
            <a:pPr lvl="1"/>
            <a:r>
              <a:rPr lang="ko-KR" altLang="en-US" dirty="0"/>
              <a:t>주어진 데이터가 </a:t>
            </a:r>
            <a:r>
              <a:rPr lang="en-US" altLang="ko-KR" dirty="0"/>
              <a:t>real </a:t>
            </a:r>
            <a:r>
              <a:rPr lang="ko-KR" altLang="en-US" dirty="0"/>
              <a:t>분포에서 </a:t>
            </a:r>
            <a:r>
              <a:rPr lang="ko-KR" altLang="en-US" dirty="0" err="1"/>
              <a:t>샘플링된</a:t>
            </a:r>
            <a:r>
              <a:rPr lang="ko-KR" altLang="en-US" dirty="0"/>
              <a:t> 것인지</a:t>
            </a:r>
            <a:r>
              <a:rPr lang="en-US" altLang="ko-KR" dirty="0"/>
              <a:t>,</a:t>
            </a:r>
            <a:r>
              <a:rPr lang="ko-KR" altLang="en-US" dirty="0"/>
              <a:t> 혹은 </a:t>
            </a:r>
            <a:r>
              <a:rPr lang="en-US" altLang="ko-KR" dirty="0"/>
              <a:t>generator</a:t>
            </a:r>
            <a:r>
              <a:rPr lang="ko-KR" altLang="en-US" dirty="0" err="1"/>
              <a:t>를</a:t>
            </a:r>
            <a:r>
              <a:rPr lang="ko-KR" altLang="en-US" dirty="0"/>
              <a:t> 거쳐서 생성된 이미지인지를 판단하는 네트워크</a:t>
            </a:r>
            <a:endParaRPr lang="en-US" altLang="ko-KR" dirty="0"/>
          </a:p>
          <a:p>
            <a:pPr lvl="1"/>
            <a:r>
              <a:rPr lang="en-US" altLang="ko-KR" dirty="0"/>
              <a:t>Real </a:t>
            </a:r>
            <a:r>
              <a:rPr lang="ko-KR" altLang="en-US" dirty="0"/>
              <a:t>이라면 </a:t>
            </a:r>
            <a:r>
              <a:rPr lang="en-US" altLang="ko-KR" dirty="0"/>
              <a:t>1,</a:t>
            </a:r>
            <a:r>
              <a:rPr lang="ko-KR" altLang="en-US" dirty="0"/>
              <a:t> </a:t>
            </a:r>
            <a:r>
              <a:rPr lang="en-US" altLang="ko-KR" dirty="0"/>
              <a:t>fake </a:t>
            </a:r>
            <a:r>
              <a:rPr lang="ko-KR" altLang="en-US" dirty="0"/>
              <a:t>라면 </a:t>
            </a:r>
            <a:r>
              <a:rPr lang="en-US" altLang="ko-KR" dirty="0"/>
              <a:t>0</a:t>
            </a:r>
            <a:r>
              <a:rPr lang="ko-KR" altLang="en-US" dirty="0"/>
              <a:t> 을 </a:t>
            </a: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en-US" altLang="ko-KR" dirty="0"/>
              <a:t>binary classifier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Generator network (G)</a:t>
            </a:r>
          </a:p>
          <a:p>
            <a:pPr lvl="1"/>
            <a:r>
              <a:rPr lang="en-US" altLang="ko-KR" dirty="0"/>
              <a:t>Latent dimension</a:t>
            </a:r>
            <a:r>
              <a:rPr lang="ko-KR" altLang="en-US" dirty="0"/>
              <a:t>의 </a:t>
            </a:r>
            <a:r>
              <a:rPr lang="en-US" altLang="ko-KR" dirty="0"/>
              <a:t>random noise</a:t>
            </a:r>
            <a:r>
              <a:rPr lang="ko-KR" altLang="en-US" dirty="0" err="1"/>
              <a:t>를</a:t>
            </a:r>
            <a:r>
              <a:rPr lang="ko-KR" altLang="en-US" dirty="0"/>
              <a:t> 바탕으로 그럴싸한 가상의 이미지를 생성하는 것이 목표인 네트워크</a:t>
            </a:r>
            <a:r>
              <a:rPr lang="en-US" altLang="ko-KR" dirty="0"/>
              <a:t>.</a:t>
            </a:r>
            <a:r>
              <a:rPr lang="ko-KR" altLang="en-US" dirty="0"/>
              <a:t> 그럴싸함의 기준은 </a:t>
            </a:r>
            <a:r>
              <a:rPr lang="en-US" altLang="ko-KR" dirty="0"/>
              <a:t>discriminator</a:t>
            </a:r>
            <a:r>
              <a:rPr lang="ko-KR" altLang="en-US" dirty="0"/>
              <a:t>가 </a:t>
            </a:r>
            <a:r>
              <a:rPr lang="en-US" altLang="ko-KR" dirty="0"/>
              <a:t>real, fake</a:t>
            </a:r>
            <a:r>
              <a:rPr lang="ko-KR" altLang="en-US" dirty="0" err="1"/>
              <a:t>를</a:t>
            </a:r>
            <a:r>
              <a:rPr lang="ko-KR" altLang="en-US" dirty="0"/>
              <a:t> 잘 예측하지 못한다는 것을 의미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Latent dimension</a:t>
            </a:r>
            <a:r>
              <a:rPr lang="ko-KR" altLang="en-US" dirty="0"/>
              <a:t>의 </a:t>
            </a:r>
            <a:r>
              <a:rPr lang="en-US" altLang="ko-KR" dirty="0"/>
              <a:t>tensor</a:t>
            </a:r>
            <a:r>
              <a:rPr lang="ko-KR" altLang="en-US" dirty="0" err="1"/>
              <a:t>를</a:t>
            </a:r>
            <a:r>
              <a:rPr lang="ko-KR" altLang="en-US" dirty="0"/>
              <a:t> 기존 </a:t>
            </a:r>
            <a:r>
              <a:rPr lang="en-US" altLang="ko-KR" dirty="0"/>
              <a:t>input data</a:t>
            </a:r>
            <a:r>
              <a:rPr lang="ko-KR" altLang="en-US" dirty="0"/>
              <a:t>의 </a:t>
            </a:r>
            <a:r>
              <a:rPr lang="en-US" altLang="ko-KR" dirty="0"/>
              <a:t>dimension</a:t>
            </a:r>
            <a:r>
              <a:rPr lang="ko-KR" altLang="en-US" dirty="0" err="1"/>
              <a:t>으로</a:t>
            </a:r>
            <a:r>
              <a:rPr lang="ko-KR" altLang="en-US" dirty="0"/>
              <a:t> 복원하는 </a:t>
            </a:r>
            <a:r>
              <a:rPr lang="en-US" altLang="ko-KR" dirty="0"/>
              <a:t>network</a:t>
            </a:r>
          </a:p>
          <a:p>
            <a:pPr lvl="1"/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D0418-98E8-DC81-2F8D-F9E8ACA44167}"/>
              </a:ext>
            </a:extLst>
          </p:cNvPr>
          <p:cNvSpPr txBox="1"/>
          <p:nvPr/>
        </p:nvSpPr>
        <p:spPr>
          <a:xfrm>
            <a:off x="0" y="6581001"/>
            <a:ext cx="6982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www.youtube.com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watch?v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=cd-kj1ysqOc&amp;t=1109s&amp;ab_channel=SmartDesignLab%40KAIST</a:t>
            </a:r>
            <a:endParaRPr lang="en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61AC8-C16F-C032-614F-A0C1EF1A3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086" y="216695"/>
            <a:ext cx="5323076" cy="214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5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D351-1DFB-8667-E581-292E1EE7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39B1D-FA1E-1B4C-5269-89CC68298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Mini-max game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빠른 수렴과 학습 안정성을 위해 </a:t>
            </a:r>
            <a:r>
              <a:rPr lang="en-US" altLang="ko-KR" dirty="0"/>
              <a:t>G</a:t>
            </a:r>
            <a:r>
              <a:rPr lang="ko-KR" altLang="en-US" dirty="0"/>
              <a:t>에 대한 </a:t>
            </a:r>
            <a:r>
              <a:rPr lang="en-US" altLang="ko-KR" dirty="0"/>
              <a:t>minimum</a:t>
            </a:r>
            <a:r>
              <a:rPr lang="ko-KR" altLang="en-US" dirty="0"/>
              <a:t>을 </a:t>
            </a:r>
            <a:r>
              <a:rPr lang="en-US" altLang="ko-KR" dirty="0"/>
              <a:t>maximum</a:t>
            </a:r>
            <a:r>
              <a:rPr lang="ko-KR" altLang="en-US" dirty="0" err="1"/>
              <a:t>으로</a:t>
            </a:r>
            <a:r>
              <a:rPr lang="ko-KR" altLang="en-US" dirty="0"/>
              <a:t> 변경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D0418-98E8-DC81-2F8D-F9E8ACA44167}"/>
              </a:ext>
            </a:extLst>
          </p:cNvPr>
          <p:cNvSpPr txBox="1"/>
          <p:nvPr/>
        </p:nvSpPr>
        <p:spPr>
          <a:xfrm>
            <a:off x="0" y="6581001"/>
            <a:ext cx="6982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www.youtube.com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watch?v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=cd-kj1ysqOc&amp;t=1109s&amp;ab_channel=SmartDesignLab%40KAIST</a:t>
            </a:r>
            <a:endParaRPr lang="en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4B5B3F-633E-5672-2E5F-48F5055BD102}"/>
                  </a:ext>
                </a:extLst>
              </p:cNvPr>
              <p:cNvSpPr txBox="1"/>
              <p:nvPr/>
            </p:nvSpPr>
            <p:spPr>
              <a:xfrm>
                <a:off x="1067042" y="2591004"/>
                <a:ext cx="9342109" cy="481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KR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4B5B3F-633E-5672-2E5F-48F5055BD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42" y="2591004"/>
                <a:ext cx="9342109" cy="481222"/>
              </a:xfrm>
              <a:prstGeom prst="rect">
                <a:avLst/>
              </a:prstGeom>
              <a:blipFill>
                <a:blip r:embed="rId2"/>
                <a:stretch>
                  <a:fillRect l="-136" t="-5263" r="-543" b="-1842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44AA39-15D9-D11E-86C7-57F5534C8213}"/>
                  </a:ext>
                </a:extLst>
              </p:cNvPr>
              <p:cNvSpPr txBox="1"/>
              <p:nvPr/>
            </p:nvSpPr>
            <p:spPr>
              <a:xfrm>
                <a:off x="1067042" y="4134225"/>
                <a:ext cx="8968031" cy="481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KR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44AA39-15D9-D11E-86C7-57F5534C8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42" y="4134225"/>
                <a:ext cx="8968031" cy="481222"/>
              </a:xfrm>
              <a:prstGeom prst="rect">
                <a:avLst/>
              </a:prstGeom>
              <a:blipFill>
                <a:blip r:embed="rId3"/>
                <a:stretch>
                  <a:fillRect t="-5128" b="-1538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27DC030-A001-DC97-5F24-D772D4D3C6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81" b="394"/>
          <a:stretch/>
        </p:blipFill>
        <p:spPr>
          <a:xfrm>
            <a:off x="7457243" y="4604766"/>
            <a:ext cx="4734757" cy="225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7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D351-1DFB-8667-E581-292E1EE7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Optimality proof</a:t>
            </a:r>
            <a:endParaRPr lang="en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39B1D-FA1E-1B4C-5269-89CC68298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Discriminator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Generator</a:t>
                </a:r>
                <a:r>
                  <a:rPr lang="ko-KR" altLang="en-US" dirty="0"/>
                  <a:t>는 실제 </a:t>
                </a:r>
                <a:r>
                  <a:rPr lang="en-US" altLang="ko-KR" dirty="0"/>
                  <a:t>data</a:t>
                </a:r>
                <a:r>
                  <a:rPr lang="ko-KR" altLang="en-US" dirty="0"/>
                  <a:t>의 분포를 학습할 수 있나</a:t>
                </a:r>
                <a:r>
                  <a:rPr lang="en-US" altLang="ko-KR" dirty="0"/>
                  <a:t>?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Jenson-Shannon divergence</a:t>
                </a:r>
                <a:r>
                  <a:rPr lang="ko-KR" altLang="en-US" dirty="0"/>
                  <a:t>는 </a:t>
                </a:r>
                <a:r>
                  <a:rPr lang="en-US" altLang="ko-KR" dirty="0" err="1"/>
                  <a:t>Kullback-leibler</a:t>
                </a:r>
                <a:r>
                  <a:rPr lang="en-US" altLang="ko-KR" dirty="0"/>
                  <a:t> divergence</a:t>
                </a:r>
                <a:r>
                  <a:rPr lang="ko-KR" altLang="en-US" dirty="0"/>
                  <a:t>가 갖지 못한 거리의 개념을 도입하기 위한 개념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39B1D-FA1E-1B4C-5269-89CC68298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" t="-3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9BD0418-98E8-DC81-2F8D-F9E8ACA44167}"/>
              </a:ext>
            </a:extLst>
          </p:cNvPr>
          <p:cNvSpPr txBox="1"/>
          <p:nvPr/>
        </p:nvSpPr>
        <p:spPr>
          <a:xfrm>
            <a:off x="0" y="6581001"/>
            <a:ext cx="6982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www.youtube.com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watch?v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=cd-kj1ysqOc&amp;t=1109s&amp;ab_channel=SmartDesignLab%40KAIST</a:t>
            </a:r>
            <a:endParaRPr lang="en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F8E77-63ED-F145-1F0B-2FB0924D1F95}"/>
                  </a:ext>
                </a:extLst>
              </p:cNvPr>
              <p:cNvSpPr txBox="1"/>
              <p:nvPr/>
            </p:nvSpPr>
            <p:spPr>
              <a:xfrm>
                <a:off x="1097279" y="2726575"/>
                <a:ext cx="6254597" cy="593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𝐽𝑆𝐷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∥</m:t>
                                  </m:r>
                                </m:e>
                              </m:func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KR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F8E77-63ED-F145-1F0B-2FB0924D1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2726575"/>
                <a:ext cx="6254597" cy="593945"/>
              </a:xfrm>
              <a:prstGeom prst="rect">
                <a:avLst/>
              </a:prstGeom>
              <a:blipFill>
                <a:blip r:embed="rId3"/>
                <a:stretch>
                  <a:fillRect l="-609" t="-4167" r="-1420" b="-833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F5490D7-AC10-16A8-A527-321615C31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820" y="155450"/>
            <a:ext cx="4275381" cy="27406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1512C4-CF0C-D6B4-8100-99095527BE13}"/>
                  </a:ext>
                </a:extLst>
              </p:cNvPr>
              <p:cNvSpPr txBox="1"/>
              <p:nvPr/>
            </p:nvSpPr>
            <p:spPr>
              <a:xfrm>
                <a:off x="1177534" y="4475266"/>
                <a:ext cx="5588261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𝐽𝑆𝐷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KR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KR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1512C4-CF0C-D6B4-8100-99095527B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534" y="4475266"/>
                <a:ext cx="5588261" cy="521553"/>
              </a:xfrm>
              <a:prstGeom prst="rect">
                <a:avLst/>
              </a:prstGeom>
              <a:blipFill>
                <a:blip r:embed="rId5"/>
                <a:stretch>
                  <a:fillRect l="-2268" t="-4762" b="-2142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75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D351-1DFB-8667-E581-292E1EE7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Optimality proof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D0418-98E8-DC81-2F8D-F9E8ACA44167}"/>
              </a:ext>
            </a:extLst>
          </p:cNvPr>
          <p:cNvSpPr txBox="1"/>
          <p:nvPr/>
        </p:nvSpPr>
        <p:spPr>
          <a:xfrm>
            <a:off x="0" y="6581001"/>
            <a:ext cx="6982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www.youtube.com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watch?v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=cd-kj1ysqOc&amp;t=1109s&amp;ab_channel=SmartDesignLab%40KAIST</a:t>
            </a:r>
            <a:endParaRPr lang="en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26C603-BD1C-DA54-54CA-D36B28461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9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D351-1DFB-8667-E581-292E1EE7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Optimality proof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D0418-98E8-DC81-2F8D-F9E8ACA44167}"/>
              </a:ext>
            </a:extLst>
          </p:cNvPr>
          <p:cNvSpPr txBox="1"/>
          <p:nvPr/>
        </p:nvSpPr>
        <p:spPr>
          <a:xfrm>
            <a:off x="0" y="6581001"/>
            <a:ext cx="6982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www.youtube.com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watch?v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=cd-kj1ysqOc&amp;t=1109s&amp;ab_channel=SmartDesignLab%40KAIST</a:t>
            </a:r>
            <a:endParaRPr lang="en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C9194A-692C-B80A-49CD-97CDDDFFF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5" r="11010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498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{7042D68D-CCBE-504B-8744-AFB37A31E7A7}tf10001060</Template>
  <TotalTime>320</TotalTime>
  <Words>629</Words>
  <Application>Microsoft Macintosh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Trebuchet MS</vt:lpstr>
      <vt:lpstr>Wingdings 3</vt:lpstr>
      <vt:lpstr>Facet</vt:lpstr>
      <vt:lpstr>Generative Adversarial Networks</vt:lpstr>
      <vt:lpstr>Table of contents</vt:lpstr>
      <vt:lpstr>Concept of VAE and GAN</vt:lpstr>
      <vt:lpstr>Concept of VAE and GAN</vt:lpstr>
      <vt:lpstr>Role of sub networks in GAN</vt:lpstr>
      <vt:lpstr>Loss function</vt:lpstr>
      <vt:lpstr>Optimality proof</vt:lpstr>
      <vt:lpstr>Optimality proof</vt:lpstr>
      <vt:lpstr>Optimality proof</vt:lpstr>
      <vt:lpstr>Optimality proof</vt:lpstr>
      <vt:lpstr>Optimality proof</vt:lpstr>
      <vt:lpstr>Code implementation</vt:lpstr>
      <vt:lpstr>Code implementation</vt:lpstr>
      <vt:lpstr>Code implementation</vt:lpstr>
      <vt:lpstr>Code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Auto-Encoder varational Bayes</dc:title>
  <dc:creator>이종현</dc:creator>
  <cp:lastModifiedBy>이종현</cp:lastModifiedBy>
  <cp:revision>35</cp:revision>
  <dcterms:created xsi:type="dcterms:W3CDTF">2022-07-23T14:08:40Z</dcterms:created>
  <dcterms:modified xsi:type="dcterms:W3CDTF">2022-08-14T04:40:10Z</dcterms:modified>
</cp:coreProperties>
</file>