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/>
    <p:restoredTop sz="94831"/>
  </p:normalViewPr>
  <p:slideViewPr>
    <p:cSldViewPr snapToGrid="0" showGuides="1">
      <p:cViewPr>
        <p:scale>
          <a:sx n="139" d="100"/>
          <a:sy n="139" d="100"/>
        </p:scale>
        <p:origin x="152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14:57:42.981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0 2068 24575,'4'-12'0,"-1"-11"0,-3-2 0,13-42 0,8-1 0,13-17 0,-6 26 0,4 1 0,-2 15 0,3-1 0,19-31 0,5-2 0,-6 18 0,1 2-446,8-9 0,2 0 446,-12 19 0,1 0 0,-3 4 0,-4 4 0,0 1 0,28-17 0,-1 3 0,12 0 0,-19 12 0,5-4-453,3 0 1,3-3 452,-12 9 0,2-2 0,-3 3 0,7-2 0,-1 1-27,15-5 1,-3 4 26,-32 19 0,-1 2 424,13-8 0,4 0-424,-1 0 0,1 1 0,6 0 0,-1 2 0,-17 5 0,-1 2 0,7-1 0,-1 1 944,16-5-944,-18 2 0,0 1 58,8 2-58,17-8 0,-46 22 0,3-1 0,-5 1 0,-10 2 0,-5 0 0,-4 0 0,-6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15:00:41.327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21302.26563"/>
      <inkml:brushProperty name="anchorY" value="-4789.85742"/>
      <inkml:brushProperty name="scaleFactor" value="0.5"/>
    </inkml:brush>
  </inkml:definitions>
  <inkml:trace contextRef="#ctx0" brushRef="#br0">9 0 24575,'-8'0'0,"38"0"0,-6 0 0,43 0 0,-13 0 0,29 0 0,17 0 0,-3 0 0,-40 0 0,1 0 0,-2 0 0,0 0 0,-5 0 0,-1 0 0,6 0 0,-1 0 0,29 2 0,-9 2 0,-5-1 0,-10 0 0,-13-3 0,-1 0 0,1 0 0,-3 0 0,0 0 0,-11 0 0,-6 0 0,-7 0 0,5 0 0,-6 2 0,29 0 0,-25 1 0,25-1 0,-28-2 0,9 0 0,-2 0 0,-5 0 0,1 0 0,8 0 0,9 0 0,3 2 0,1 0 0,-16 1 0,6-1 0,-8-2 0,6 0 0,-1 0 0,7 0 0,-10 1 0,10 1 0,-14 1 0,3 0 0,-9-2 0,-3-1 0,3 0 0,3 0 0,6 0 0,3 0 0,-12 0 0,3 0 0,-12 0 0,3 0 0,10 0 0,-10 0 0,10 0 0,-16 0 0,3 0 0,0 0 0,-2 0 0,-1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4T12:46:41.576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1 3934 24575,'0'-14'0,"15"-25"0,23-36 0,-7 20 0,6-4 0,15-16 0,9-3-1177,-10 18 1,6-1-1,3 0 1177,8-4 0,4 0 0,4-1-705,-8 10 0,2 0 1,3-1-1,1 1 705,-11 8 0,0 0 0,2 0 0,3-1 0,3-1 0,6-2 0,5-3 0,2-1 0,1 1 0,-2 1 0,-6 3 0,-6 4 0,-5 3 0,-1 0 0,2 1 0,5-4-306,7-2 1,7-4 0,3-1-1,-1 2 1,-3 1 0,-7 5 305,1-1 0,-7 5 0,0 0 0,7-3 0,-6 5 0,3-2 0,4-2 0,2 0 0,0 0 0,-1 1 0,0 1 0,1-1 0,1 2 0,0-1 0,0 1 0,2-1 0,2 0 0,2-1 0,0 0 0,1 1 0,1 0 0,-1 1 0,-10 5 0,2 0 0,-1 1 0,1 0 0,0 1 0,-2 1 0,-1 1 0,3 0 0,-1 0 0,0 2 0,-2 1 0,0 1 0,-2 0 0,9-3 0,0 2 0,-2 0 0,-2 2 0,0 0 0,9-2 0,-2 2 0,-1 1 0,2 2 0,8 2 0,4 2 0,-3 1 0,-8 1-376,-7-2 1,-6 1 0,5 1 375,7 2 0,7 1 0,0 1 0,-7 3 0,-7 2 0,-5 3 0,3 0 0,14-1 0,3 1 0,-3 2 0,-14 1 0,-2 3 0,-1-1 0,-3 1 0,-2 0 0,-7 0 554,-11 0 1,-3 0-555,21 0 0,-1 0 2477,25 0-2477,-41 0 0,0 0 1923,1 0 1,-4 0-1924,13 0 1874,19 0-1874,-31 0 0,2 0 0,-13 0 0,-21 0 0,-6 0 0,-11 0 0,-1 0 0,-1 0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0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4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80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9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392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6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7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53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15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5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8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68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15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573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382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26C2-0BA6-1E46-B1BE-9F5275F911A7}" type="datetimeFigureOut">
              <a:rPr lang="en-KR" smtClean="0"/>
              <a:t>2022/07/24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17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8CD-4B3A-DBFC-635B-69E2B242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Auto-Encoder varational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0437F-57CA-ECEF-F6BF-43003BD89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이종현</a:t>
            </a:r>
            <a:endParaRPr lang="en-K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97B46D-1AB4-E64E-3C03-6B94811AC566}"/>
              </a:ext>
            </a:extLst>
          </p:cNvPr>
          <p:cNvSpPr txBox="1">
            <a:spLocks/>
          </p:cNvSpPr>
          <p:nvPr/>
        </p:nvSpPr>
        <p:spPr>
          <a:xfrm>
            <a:off x="930443" y="481264"/>
            <a:ext cx="1700463" cy="38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/>
              <a:t>논문 리뷰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39299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400" dirty="0">
                <a:solidFill>
                  <a:schemeClr val="bg2">
                    <a:lumMod val="75000"/>
                  </a:schemeClr>
                </a:solidFill>
              </a:rPr>
              <a:t>https://www.youtube.com/watch?v=GbCAwVVKaHY&amp;ab_channel=SmartDesignLab%40KAIST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KR" dirty="0"/>
                  <a:t> 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학습</a:t>
                </a:r>
                <a:endParaRPr lang="en-US" altLang="ko-KR" dirty="0"/>
              </a:p>
              <a:p>
                <a:r>
                  <a:rPr lang="ko-KR" altLang="en-US" dirty="0"/>
                  <a:t>각각 </a:t>
                </a:r>
                <a:r>
                  <a:rPr lang="en-US" altLang="ko-KR" dirty="0"/>
                  <a:t>reconstruction error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regularization error </a:t>
                </a:r>
              </a:p>
              <a:p>
                <a:r>
                  <a:rPr lang="ko-KR" altLang="en-US" dirty="0"/>
                  <a:t>이때 </a:t>
                </a:r>
                <a:r>
                  <a:rPr lang="en-US" altLang="ko-KR" dirty="0"/>
                  <a:t>reconstruction error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L</a:t>
                </a:r>
                <a:r>
                  <a:rPr lang="ko-KR" altLang="en-US" dirty="0"/>
                  <a:t> 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가정</a:t>
                </a:r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딱 한번만 샘플링하고 이를 대표 값으로 취함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계산적 용이성 때문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7" t="-1009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07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AntixK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PyTorch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-VAE/blob/master/models/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vanilla_vae.py</a:t>
            </a:r>
            <a:endParaRPr lang="en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각각 </a:t>
                </a:r>
                <a:r>
                  <a:rPr lang="en-US" altLang="ko-KR" dirty="0"/>
                  <a:t>reconstruction error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regularization error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7" t="-1009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1A9E4D-3F5A-3FCD-81B5-7F263B6DC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93"/>
          <a:stretch/>
        </p:blipFill>
        <p:spPr>
          <a:xfrm>
            <a:off x="0" y="3429000"/>
            <a:ext cx="12192000" cy="18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Reparameterize</a:t>
            </a:r>
            <a:r>
              <a:rPr lang="en-US" dirty="0"/>
              <a:t> trick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18510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wikidocs.net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/152474</a:t>
            </a:r>
            <a:endParaRPr lang="en-K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6C4B4E-3177-80B5-FB90-F581CEA4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Mu, var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fully connected layer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ko-KR" altLang="en-US" dirty="0"/>
              <a:t>평균을 더하고 분산을 곱하는 방식</a:t>
            </a:r>
            <a:endParaRPr lang="en-US" altLang="ko-KR" dirty="0"/>
          </a:p>
          <a:p>
            <a:r>
              <a:rPr lang="ko-KR" altLang="en-US" dirty="0"/>
              <a:t>랜덤으로 생성된 값은 </a:t>
            </a:r>
            <a:r>
              <a:rPr lang="ko-KR" altLang="en-US" dirty="0" err="1"/>
              <a:t>역전파</a:t>
            </a:r>
            <a:r>
              <a:rPr lang="ko-KR" altLang="en-US" dirty="0"/>
              <a:t>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2631D-BC1E-2516-18C5-0EBE2D0B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02" y="4491277"/>
            <a:ext cx="5917184" cy="197812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664BF-01CD-67DA-6C4A-851FBBC91D97}"/>
              </a:ext>
            </a:extLst>
          </p:cNvPr>
          <p:cNvGrpSpPr/>
          <p:nvPr/>
        </p:nvGrpSpPr>
        <p:grpSpPr>
          <a:xfrm>
            <a:off x="6253191" y="83109"/>
            <a:ext cx="5013779" cy="3690925"/>
            <a:chOff x="6767112" y="200032"/>
            <a:chExt cx="5013779" cy="3690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FBF31A-0D9F-59D8-5678-4F247403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7112" y="200032"/>
              <a:ext cx="5013779" cy="369092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A58E88-04B8-9586-0188-136230DFEAB5}"/>
                </a:ext>
              </a:extLst>
            </p:cNvPr>
            <p:cNvCxnSpPr>
              <a:cxnSpLocks/>
            </p:cNvCxnSpPr>
            <p:nvPr/>
          </p:nvCxnSpPr>
          <p:spPr>
            <a:xfrm>
              <a:off x="9274001" y="466344"/>
              <a:ext cx="0" cy="27157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AD16B5-EF11-8C68-0AAE-2DB1767077E4}"/>
                    </a:ext>
                  </a:extLst>
                </p:cNvPr>
                <p:cNvSpPr txBox="1"/>
                <p:nvPr/>
              </p:nvSpPr>
              <p:spPr>
                <a:xfrm>
                  <a:off x="9274001" y="636398"/>
                  <a:ext cx="19672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</a:t>
                  </a:r>
                  <a:r>
                    <a:rPr lang="en-KR" sz="1400" dirty="0"/>
                    <a:t>ocation parameter, </a:t>
                  </a:r>
                  <a14:m>
                    <m:oMath xmlns:m="http://schemas.openxmlformats.org/officeDocument/2006/math">
                      <m:r>
                        <a:rPr lang="en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en-KR" sz="1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AD16B5-EF11-8C68-0AAE-2DB176707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01" y="636398"/>
                  <a:ext cx="196727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1" t="-3846" b="-1923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D9BD3D-10CC-5FD7-8811-E6760FC71AD7}"/>
                </a:ext>
              </a:extLst>
            </p:cNvPr>
            <p:cNvCxnSpPr/>
            <p:nvPr/>
          </p:nvCxnSpPr>
          <p:spPr>
            <a:xfrm>
              <a:off x="9274001" y="2615184"/>
              <a:ext cx="7661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63BDEBD-8EB9-D438-6AE9-49304AEA4D81}"/>
                    </a:ext>
                  </a:extLst>
                </p:cNvPr>
                <p:cNvSpPr txBox="1"/>
                <p:nvPr/>
              </p:nvSpPr>
              <p:spPr>
                <a:xfrm>
                  <a:off x="9762785" y="2615184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Scale</a:t>
                  </a:r>
                  <a:r>
                    <a:rPr lang="en-KR" sz="1400" dirty="0"/>
                    <a:t> parameter, </a:t>
                  </a:r>
                  <a14:m>
                    <m:oMath xmlns:m="http://schemas.openxmlformats.org/officeDocument/2006/math">
                      <m:r>
                        <a:rPr lang="en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KR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63BDEBD-8EB9-D438-6AE9-49304AEA4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2785" y="2615184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71" t="-4000" b="-24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E6360-8F92-AD6B-F4FA-105F7EC3D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91841"/>
            <a:ext cx="5170970" cy="555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35083F-42EF-F8CD-B6B0-84A88A1B5DE9}"/>
              </a:ext>
            </a:extLst>
          </p:cNvPr>
          <p:cNvSpPr txBox="1"/>
          <p:nvPr/>
        </p:nvSpPr>
        <p:spPr>
          <a:xfrm>
            <a:off x="6096000" y="3889129"/>
            <a:ext cx="517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900" dirty="0">
                <a:solidFill>
                  <a:schemeClr val="bg2">
                    <a:lumMod val="25000"/>
                  </a:schemeClr>
                </a:solidFill>
              </a:rPr>
              <a:t>https://stats.stackexchange.com/questions/199605/how-does-the-reparameterization-trick-for-vaes-work-and-why-is-it-important</a:t>
            </a:r>
          </a:p>
        </p:txBody>
      </p:sp>
    </p:spTree>
    <p:extLst>
      <p:ext uri="{BB962C8B-B14F-4D97-AF65-F5344CB8AC3E}">
        <p14:creationId xmlns:p14="http://schemas.microsoft.com/office/powerpoint/2010/main" val="53487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Reparameterize</a:t>
            </a:r>
            <a:r>
              <a:rPr lang="en-US" dirty="0"/>
              <a:t> trick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58573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https://github.com/AntixK/PyTorch-VAE/blob/master/models/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vanilla_vae.py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6C4B4E-3177-80B5-FB90-F581CEA4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Mu, var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fully connected layer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ko-KR" altLang="en-US" dirty="0"/>
              <a:t>평균을 더하고 분산을 곱하는 방식</a:t>
            </a:r>
            <a:endParaRPr lang="en-US" altLang="ko-KR" dirty="0"/>
          </a:p>
          <a:p>
            <a:r>
              <a:rPr lang="ko-KR" altLang="en-US" dirty="0"/>
              <a:t>랜덤으로 생성된 값은 </a:t>
            </a:r>
            <a:r>
              <a:rPr lang="ko-KR" altLang="en-US" dirty="0" err="1"/>
              <a:t>역전파</a:t>
            </a:r>
            <a:r>
              <a:rPr lang="ko-KR" altLang="en-US" dirty="0"/>
              <a:t>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7BDEA-CD4A-A783-8979-4C0760DB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91281"/>
            <a:ext cx="10124778" cy="45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3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Reparameterize</a:t>
            </a:r>
            <a:r>
              <a:rPr lang="en-US" dirty="0"/>
              <a:t> trick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50223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https://github.com/AntixK/PyTorch-VAE/blob/master/models/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vanilla_vae.py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6C4B4E-3177-80B5-FB90-F581CEA4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Mu, var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fully connected layer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ko-KR" altLang="en-US" dirty="0"/>
              <a:t>평균을 더하고 분산을 곱하는 방식</a:t>
            </a:r>
            <a:endParaRPr lang="en-US" altLang="ko-KR" dirty="0"/>
          </a:p>
          <a:p>
            <a:r>
              <a:rPr lang="ko-KR" altLang="en-US" dirty="0"/>
              <a:t>랜덤으로 생성된 값은 </a:t>
            </a:r>
            <a:r>
              <a:rPr lang="ko-KR" altLang="en-US" dirty="0" err="1"/>
              <a:t>역전파</a:t>
            </a:r>
            <a:r>
              <a:rPr lang="ko-KR" altLang="en-US" dirty="0"/>
              <a:t>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945AA-F77E-71B6-8014-074412470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1" r="6112"/>
          <a:stretch/>
        </p:blipFill>
        <p:spPr>
          <a:xfrm>
            <a:off x="677334" y="1839506"/>
            <a:ext cx="10634811" cy="42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BA3-C9DD-69E0-13F2-78701A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145-7421-FCCA-2524-2CE006F4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distribution </a:t>
            </a:r>
            <a:r>
              <a:rPr lang="ko-KR" altLang="en-US" dirty="0"/>
              <a:t>가정 </a:t>
            </a:r>
            <a:r>
              <a:rPr lang="en-US" altLang="ko-KR" dirty="0"/>
              <a:t>/ Cross entropy loss</a:t>
            </a:r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E602F-7291-8A89-ACE0-892427B7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39" y="0"/>
            <a:ext cx="46985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9E7F4-840C-4445-835A-6E76BE9D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23" y="2994951"/>
            <a:ext cx="45085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62069D-6A9B-45EE-F162-996CB760E0D8}"/>
              </a:ext>
            </a:extLst>
          </p:cNvPr>
          <p:cNvSpPr txBox="1"/>
          <p:nvPr/>
        </p:nvSpPr>
        <p:spPr>
          <a:xfrm>
            <a:off x="0" y="6581001"/>
            <a:ext cx="7820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50000"/>
                  </a:schemeClr>
                </a:solidFill>
              </a:rPr>
              <a:t>https://github.com/jonghyunlee1993/PapersWithCodes_GenerativeModels/blob/master/VAE-CE_loss.ipynb</a:t>
            </a:r>
          </a:p>
        </p:txBody>
      </p:sp>
    </p:spTree>
    <p:extLst>
      <p:ext uri="{BB962C8B-B14F-4D97-AF65-F5344CB8AC3E}">
        <p14:creationId xmlns:p14="http://schemas.microsoft.com/office/powerpoint/2010/main" val="225915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BA3-C9DD-69E0-13F2-78701A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145-7421-FCCA-2524-2CE006F4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distribution </a:t>
            </a:r>
            <a:r>
              <a:rPr lang="ko-KR" altLang="en-US" dirty="0"/>
              <a:t>가정 </a:t>
            </a:r>
            <a:r>
              <a:rPr lang="en-US" altLang="ko-KR" dirty="0"/>
              <a:t>/ MSE loss</a:t>
            </a:r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3D99D-C069-74C2-B70F-359486B5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80" y="0"/>
            <a:ext cx="477232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79CDE-D0B5-93F0-413A-D5433FB0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51" y="3014001"/>
            <a:ext cx="448310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F3AA9-D0A3-5937-7474-FE5E85620CF9}"/>
              </a:ext>
            </a:extLst>
          </p:cNvPr>
          <p:cNvSpPr txBox="1"/>
          <p:nvPr/>
        </p:nvSpPr>
        <p:spPr>
          <a:xfrm>
            <a:off x="0" y="6581001"/>
            <a:ext cx="8258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50000"/>
                  </a:schemeClr>
                </a:solidFill>
              </a:rPr>
              <a:t>https://github.com/jonghyunlee1993/PapersWithCodes_GenerativeModels/blob/master/VAE-MSE_loss.ipynb</a:t>
            </a:r>
          </a:p>
        </p:txBody>
      </p:sp>
    </p:spTree>
    <p:extLst>
      <p:ext uri="{BB962C8B-B14F-4D97-AF65-F5344CB8AC3E}">
        <p14:creationId xmlns:p14="http://schemas.microsoft.com/office/powerpoint/2010/main" val="261041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BA3-C9DD-69E0-13F2-78701A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145-7421-FCCA-2524-2CE006F4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VAE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F4B42-C09F-BCFA-DBCD-FF114D84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25" y="0"/>
            <a:ext cx="483527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35CCF-E208-10CC-A24B-28FF19F68E31}"/>
              </a:ext>
            </a:extLst>
          </p:cNvPr>
          <p:cNvSpPr txBox="1"/>
          <p:nvPr/>
        </p:nvSpPr>
        <p:spPr>
          <a:xfrm>
            <a:off x="0" y="6557596"/>
            <a:ext cx="7356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50000"/>
                  </a:schemeClr>
                </a:solidFill>
              </a:rPr>
              <a:t>https://github.com/jonghyunlee1993/PapersWithCodes_GenerativeModels/blob/master/%08CVAE.ipynb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164BE0-41E2-8C25-C60D-20DD71BB0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74" y="2649374"/>
            <a:ext cx="3683902" cy="36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26A-E001-419F-F2ED-31273F98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535D-4D95-6DDF-F80E-0059AEB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Variational inference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posterior </a:t>
            </a:r>
            <a:r>
              <a:rPr lang="ko-KR" altLang="en-US" dirty="0"/>
              <a:t>분포를 찾는 과정을 최적화로 변경</a:t>
            </a:r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encoder-decoder </a:t>
            </a:r>
            <a:r>
              <a:rPr lang="ko-KR" altLang="en-US" dirty="0"/>
              <a:t>형태를 차용하여 해 최적화</a:t>
            </a:r>
            <a:endParaRPr lang="en-US" altLang="ko-KR" dirty="0"/>
          </a:p>
          <a:p>
            <a:r>
              <a:rPr lang="en-US" dirty="0"/>
              <a:t>ELBO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최소화를 통해 </a:t>
            </a:r>
            <a:r>
              <a:rPr lang="en-US" altLang="ko-KR" dirty="0"/>
              <a:t>intractable</a:t>
            </a:r>
            <a:r>
              <a:rPr lang="ko-KR" altLang="en-US" dirty="0"/>
              <a:t>한 문제를 </a:t>
            </a:r>
            <a:r>
              <a:rPr lang="en-US" altLang="ko-KR" dirty="0"/>
              <a:t>tractable</a:t>
            </a:r>
            <a:r>
              <a:rPr lang="ko-KR" altLang="en-US" dirty="0"/>
              <a:t>한 문제로 변경</a:t>
            </a:r>
            <a:endParaRPr lang="en-US" altLang="ko-KR" dirty="0"/>
          </a:p>
          <a:p>
            <a:r>
              <a:rPr lang="en-US" dirty="0" err="1"/>
              <a:t>Reparameterize</a:t>
            </a:r>
            <a:r>
              <a:rPr lang="en-US" dirty="0"/>
              <a:t> trick</a:t>
            </a:r>
            <a:r>
              <a:rPr lang="ko-KR" altLang="en-US" dirty="0"/>
              <a:t>을 이용해서 랜덤 샘플링을 </a:t>
            </a:r>
            <a:r>
              <a:rPr lang="en-US" altLang="ko-KR" dirty="0"/>
              <a:t>back-propagation</a:t>
            </a:r>
            <a:r>
              <a:rPr lang="ko-KR" altLang="en-US" dirty="0"/>
              <a:t> 가능한 형태로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910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26A-E001-419F-F2ED-31273F98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535D-4D95-6DDF-F80E-0059AEB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상대적으로 </a:t>
            </a:r>
            <a:r>
              <a:rPr lang="en-US" altLang="ko-KR" dirty="0"/>
              <a:t>blurry</a:t>
            </a:r>
            <a:r>
              <a:rPr lang="ko-KR" altLang="en-US" dirty="0"/>
              <a:t>한 이미지를 생성하는 단점이 있음</a:t>
            </a:r>
            <a:endParaRPr lang="en-US" altLang="ko-KR" dirty="0"/>
          </a:p>
          <a:p>
            <a:pPr lvl="1"/>
            <a:r>
              <a:rPr lang="ko-KR" altLang="en-US" dirty="0"/>
              <a:t>때문에</a:t>
            </a:r>
            <a:r>
              <a:rPr lang="en-US" altLang="ko-KR" dirty="0"/>
              <a:t> adversarial loss</a:t>
            </a:r>
            <a:r>
              <a:rPr lang="ko-KR" altLang="en-US" dirty="0" err="1"/>
              <a:t>를</a:t>
            </a:r>
            <a:r>
              <a:rPr lang="ko-KR" altLang="en-US" dirty="0"/>
              <a:t> 추가하여 </a:t>
            </a:r>
            <a:r>
              <a:rPr lang="en-US" altLang="ko-KR" dirty="0"/>
              <a:t>sharp</a:t>
            </a:r>
            <a:r>
              <a:rPr lang="ko-KR" altLang="en-US" dirty="0"/>
              <a:t>한 이미지를 생성하려는 시도가 있음</a:t>
            </a:r>
            <a:endParaRPr lang="en-US" altLang="ko-KR" dirty="0"/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VAE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 err="1"/>
              <a:t>anormaly</a:t>
            </a:r>
            <a:r>
              <a:rPr lang="en-US" altLang="ko-KR" dirty="0"/>
              <a:t> detection</a:t>
            </a:r>
            <a:r>
              <a:rPr lang="ko-KR" altLang="en-US" dirty="0"/>
              <a:t>의 한 예시인 </a:t>
            </a:r>
            <a:r>
              <a:rPr lang="en-US" altLang="ko-KR" dirty="0"/>
              <a:t>CAVGA </a:t>
            </a:r>
            <a:r>
              <a:rPr lang="ko-KR" altLang="en-US" dirty="0"/>
              <a:t>프레임워크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CDDE-9F49-57AA-0E0C-52570431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64" y="3838777"/>
            <a:ext cx="7839678" cy="255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CBB9B-2976-1710-F903-D395424DB9C0}"/>
              </a:ext>
            </a:extLst>
          </p:cNvPr>
          <p:cNvSpPr txBox="1"/>
          <p:nvPr/>
        </p:nvSpPr>
        <p:spPr>
          <a:xfrm>
            <a:off x="-4996" y="6396335"/>
            <a:ext cx="12196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Venkataramanan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S., Peng, K. C., Singh, R. V., &amp; </a:t>
            </a:r>
            <a:r>
              <a:rPr lang="en-US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Mahalanobis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A. (2020, August). Attention guided anomaly localization in images. In </a:t>
            </a:r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European Conference on Computer Vision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(pp. 485-503). Springer, Cham.</a:t>
            </a:r>
            <a:endParaRPr lang="en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AAE8C-325B-4835-74C2-2A802F11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1" y="3400916"/>
            <a:ext cx="5458639" cy="11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04E7-245D-FA33-D779-192050DA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A203-CFBF-8A99-EDB4-C1D4F544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auto-encoder</a:t>
            </a:r>
          </a:p>
          <a:p>
            <a:r>
              <a:rPr lang="en-US" altLang="ko-KR" dirty="0"/>
              <a:t>Variational inference</a:t>
            </a:r>
            <a:endParaRPr lang="en-US" dirty="0"/>
          </a:p>
          <a:p>
            <a:r>
              <a:rPr lang="en-US" altLang="ko-KR" dirty="0"/>
              <a:t>Loss function</a:t>
            </a:r>
          </a:p>
          <a:p>
            <a:r>
              <a:rPr lang="en-US" dirty="0" err="1"/>
              <a:t>Reparameterize</a:t>
            </a:r>
            <a:r>
              <a:rPr lang="en-US" dirty="0"/>
              <a:t> trick</a:t>
            </a:r>
          </a:p>
          <a:p>
            <a:r>
              <a:rPr lang="en-KR" dirty="0"/>
              <a:t>Experiments</a:t>
            </a:r>
          </a:p>
          <a:p>
            <a:r>
              <a:rPr lang="en-KR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75900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26A-E001-419F-F2ED-31273F98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535D-4D95-6DDF-F80E-0059AEB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VAE</a:t>
            </a:r>
            <a:r>
              <a:rPr lang="ko-KR" altLang="en-US" dirty="0"/>
              <a:t> </a:t>
            </a:r>
            <a:r>
              <a:rPr lang="en-US" altLang="ko-KR" dirty="0"/>
              <a:t>KL loss </a:t>
            </a:r>
            <a:r>
              <a:rPr lang="ko-KR" altLang="en-US" dirty="0"/>
              <a:t>에 </a:t>
            </a:r>
            <a:r>
              <a:rPr lang="en-US" altLang="ko-KR" dirty="0"/>
              <a:t>regression </a:t>
            </a:r>
            <a:r>
              <a:rPr lang="ko-KR" altLang="en-US" dirty="0"/>
              <a:t>관련 항을 추가한 사례</a:t>
            </a:r>
            <a:endParaRPr lang="en-US" altLang="ko-KR" dirty="0"/>
          </a:p>
          <a:p>
            <a:pPr lvl="1"/>
            <a:r>
              <a:rPr lang="en-US" sz="1400" dirty="0"/>
              <a:t>Variational </a:t>
            </a:r>
            <a:r>
              <a:rPr lang="en-US" sz="1400" dirty="0" err="1"/>
              <a:t>AutoEncoder</a:t>
            </a:r>
            <a:r>
              <a:rPr lang="en-US" sz="1400" dirty="0"/>
              <a:t> For Regression: Application to Brain Aging Analysis</a:t>
            </a:r>
          </a:p>
          <a:p>
            <a:pPr lvl="1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CBB9B-2976-1710-F903-D395424DB9C0}"/>
              </a:ext>
            </a:extLst>
          </p:cNvPr>
          <p:cNvSpPr txBox="1"/>
          <p:nvPr/>
        </p:nvSpPr>
        <p:spPr>
          <a:xfrm>
            <a:off x="-4996" y="6396335"/>
            <a:ext cx="12196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Zhao, Q.,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Adeli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, E.,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Honnorat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, N.,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Leng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, T., &amp; Pohl, K. M. (2019, October). Variational autoencoder for regression: Application to brain aging analysis. In 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International Conference on Medical Image Computing and Computer-Assisted Intervention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 (pp. 823-831). Springer, Cham.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DDC05-2637-C612-4D93-6B459E7C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52" y="3381551"/>
            <a:ext cx="3810000" cy="2659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7DC0C-9AEF-21DE-E41A-90DEC3FE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21968"/>
            <a:ext cx="6791130" cy="28124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63B26B-60D5-746D-3FA8-3378BE7A578A}"/>
                  </a:ext>
                </a:extLst>
              </p14:cNvPr>
              <p14:cNvContentPartPr/>
              <p14:nvPr/>
            </p14:nvContentPartPr>
            <p14:xfrm>
              <a:off x="4578840" y="2050560"/>
              <a:ext cx="3281760" cy="141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63B26B-60D5-746D-3FA8-3378BE7A57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0200" y="2041560"/>
                <a:ext cx="329940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E648933-4274-9C13-4048-DBBFCC61D180}"/>
              </a:ext>
            </a:extLst>
          </p:cNvPr>
          <p:cNvSpPr txBox="1"/>
          <p:nvPr/>
        </p:nvSpPr>
        <p:spPr>
          <a:xfrm>
            <a:off x="7860600" y="1892020"/>
            <a:ext cx="168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c: R</a:t>
            </a:r>
            <a:r>
              <a:rPr lang="en-KR" sz="1400" dirty="0"/>
              <a:t>egression label</a:t>
            </a:r>
          </a:p>
        </p:txBody>
      </p:sp>
    </p:spTree>
    <p:extLst>
      <p:ext uri="{BB962C8B-B14F-4D97-AF65-F5344CB8AC3E}">
        <p14:creationId xmlns:p14="http://schemas.microsoft.com/office/powerpoint/2010/main" val="249324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A657-2F0B-E301-CEF7-8031E3F4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References</a:t>
            </a:r>
            <a:endParaRPr lang="en-KR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EE09-D195-918A-14A0-A7CDE1A5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Kingma</a:t>
            </a:r>
            <a:r>
              <a:rPr lang="en-US" sz="1200" dirty="0">
                <a:solidFill>
                  <a:schemeClr val="tx1"/>
                </a:solidFill>
              </a:rPr>
              <a:t>, D. P., &amp; Welling, M. (2013). Auto-encoding variational bayes. </a:t>
            </a:r>
            <a:r>
              <a:rPr lang="en-US" sz="1200" i="1" dirty="0" err="1">
                <a:solidFill>
                  <a:schemeClr val="tx1"/>
                </a:solidFill>
              </a:rPr>
              <a:t>arXiv</a:t>
            </a:r>
            <a:r>
              <a:rPr lang="en-US" sz="1200" i="1" dirty="0">
                <a:solidFill>
                  <a:schemeClr val="tx1"/>
                </a:solidFill>
              </a:rPr>
              <a:t> preprint arXiv:1312.6114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Venkataramanan</a:t>
            </a:r>
            <a:r>
              <a:rPr lang="en-US" sz="1200" dirty="0">
                <a:solidFill>
                  <a:schemeClr val="tx1"/>
                </a:solidFill>
              </a:rPr>
              <a:t>, S., Peng, K. C., Singh, R. V., &amp; </a:t>
            </a:r>
            <a:r>
              <a:rPr lang="en-US" sz="1200" dirty="0" err="1">
                <a:solidFill>
                  <a:schemeClr val="tx1"/>
                </a:solidFill>
              </a:rPr>
              <a:t>Mahalanobis</a:t>
            </a:r>
            <a:r>
              <a:rPr lang="en-US" sz="1200" dirty="0">
                <a:solidFill>
                  <a:schemeClr val="tx1"/>
                </a:solidFill>
              </a:rPr>
              <a:t>, A. (2020, August). Attention guided anomaly localization in images. In </a:t>
            </a:r>
            <a:r>
              <a:rPr lang="en-US" sz="1200" i="1" dirty="0">
                <a:solidFill>
                  <a:schemeClr val="tx1"/>
                </a:solidFill>
              </a:rPr>
              <a:t>European Conference on Computer Vision</a:t>
            </a:r>
            <a:r>
              <a:rPr lang="en-US" sz="1200" dirty="0">
                <a:solidFill>
                  <a:schemeClr val="tx1"/>
                </a:solidFill>
              </a:rPr>
              <a:t> (pp. 485-503). Springer, Cham.</a:t>
            </a:r>
          </a:p>
          <a:p>
            <a:r>
              <a:rPr lang="en-US" sz="1200" dirty="0">
                <a:solidFill>
                  <a:schemeClr val="tx1"/>
                </a:solidFill>
              </a:rPr>
              <a:t>Zhao, Q., </a:t>
            </a:r>
            <a:r>
              <a:rPr lang="en-US" sz="1200" dirty="0" err="1">
                <a:solidFill>
                  <a:schemeClr val="tx1"/>
                </a:solidFill>
              </a:rPr>
              <a:t>Adeli</a:t>
            </a:r>
            <a:r>
              <a:rPr lang="en-US" sz="1200" dirty="0">
                <a:solidFill>
                  <a:schemeClr val="tx1"/>
                </a:solidFill>
              </a:rPr>
              <a:t>, E., </a:t>
            </a:r>
            <a:r>
              <a:rPr lang="en-US" sz="1200" dirty="0" err="1">
                <a:solidFill>
                  <a:schemeClr val="tx1"/>
                </a:solidFill>
              </a:rPr>
              <a:t>Honnorat</a:t>
            </a:r>
            <a:r>
              <a:rPr lang="en-US" sz="1200" dirty="0">
                <a:solidFill>
                  <a:schemeClr val="tx1"/>
                </a:solidFill>
              </a:rPr>
              <a:t>, N., </a:t>
            </a:r>
            <a:r>
              <a:rPr lang="en-US" sz="1200" dirty="0" err="1">
                <a:solidFill>
                  <a:schemeClr val="tx1"/>
                </a:solidFill>
              </a:rPr>
              <a:t>Leng</a:t>
            </a:r>
            <a:r>
              <a:rPr lang="en-US" sz="1200" dirty="0">
                <a:solidFill>
                  <a:schemeClr val="tx1"/>
                </a:solidFill>
              </a:rPr>
              <a:t>, T., &amp; Pohl, K. M. (2019, October). Variational autoencoder for regression: Application to brain aging analysis. In </a:t>
            </a:r>
            <a:r>
              <a:rPr lang="en-US" sz="1200" i="1" dirty="0">
                <a:solidFill>
                  <a:schemeClr val="tx1"/>
                </a:solidFill>
              </a:rPr>
              <a:t>International Conference on Medical Image Computing and Computer-Assisted Intervention</a:t>
            </a:r>
            <a:r>
              <a:rPr lang="en-US" sz="1200" dirty="0">
                <a:solidFill>
                  <a:schemeClr val="tx1"/>
                </a:solidFill>
              </a:rPr>
              <a:t> (pp. 823-831). Springer, Cham.</a:t>
            </a:r>
          </a:p>
          <a:p>
            <a:r>
              <a:rPr lang="en-US" sz="1200" dirty="0">
                <a:solidFill>
                  <a:schemeClr val="tx1"/>
                </a:solidFill>
              </a:rPr>
              <a:t>https://github.com/AntixK/PyTorch-VAE/blob/master/models/vanilla_vae.py</a:t>
            </a:r>
          </a:p>
          <a:p>
            <a:r>
              <a:rPr lang="en-US" sz="1200" dirty="0">
                <a:solidFill>
                  <a:schemeClr val="tx1"/>
                </a:solidFill>
              </a:rPr>
              <a:t>https://wikidocs.net/152474</a:t>
            </a:r>
          </a:p>
          <a:p>
            <a:r>
              <a:rPr lang="en-KR" sz="1200" dirty="0">
                <a:solidFill>
                  <a:schemeClr val="tx1"/>
                </a:solidFill>
              </a:rPr>
              <a:t>https://www.youtube.com/watch?v=GbCAwVVKaHY&amp;ab_channel=SmartDesignLab%40KAIST</a:t>
            </a:r>
          </a:p>
          <a:p>
            <a:r>
              <a:rPr lang="en-KR" sz="1200" dirty="0">
                <a:solidFill>
                  <a:schemeClr val="tx1"/>
                </a:solidFill>
              </a:rPr>
              <a:t>https://ratsgo.github.io/generative%20model/2017/12/19/vi/</a:t>
            </a:r>
          </a:p>
          <a:p>
            <a:r>
              <a:rPr lang="en-KR" sz="1200" dirty="0">
                <a:solidFill>
                  <a:schemeClr val="tx1"/>
                </a:solidFill>
              </a:rPr>
              <a:t>https://angeloyeo.github.io/2020/10/10/autoencoder.html</a:t>
            </a:r>
          </a:p>
          <a:p>
            <a:r>
              <a:rPr lang="en-US" sz="1200" dirty="0">
                <a:solidFill>
                  <a:schemeClr val="tx1"/>
                </a:solidFill>
              </a:rPr>
              <a:t>https://</a:t>
            </a:r>
            <a:r>
              <a:rPr lang="en-US" sz="1200" dirty="0" err="1">
                <a:solidFill>
                  <a:schemeClr val="tx1"/>
                </a:solidFill>
              </a:rPr>
              <a:t>thilospinner.com</a:t>
            </a:r>
            <a:r>
              <a:rPr lang="en-US" sz="1200" dirty="0">
                <a:solidFill>
                  <a:schemeClr val="tx1"/>
                </a:solidFill>
              </a:rPr>
              <a:t>/towards-an-interpretable-latent-space/</a:t>
            </a:r>
            <a:endParaRPr lang="en-KR" sz="1200" dirty="0">
              <a:solidFill>
                <a:schemeClr val="tx1"/>
              </a:solidFill>
            </a:endParaRPr>
          </a:p>
          <a:p>
            <a:r>
              <a:rPr lang="en-KR" sz="1200" dirty="0">
                <a:solidFill>
                  <a:schemeClr val="tx1"/>
                </a:solidFill>
              </a:rPr>
              <a:t>https://stats.stackexchange.com/questions/199605/how-does-the-reparameterization-trick-for-vaes-work-and-why-is-it-important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https://</a:t>
            </a:r>
            <a:r>
              <a:rPr lang="en-US" sz="1200" dirty="0" err="1">
                <a:solidFill>
                  <a:schemeClr val="tx1"/>
                </a:solidFill>
              </a:rPr>
              <a:t>jaejunyoo.blogspot.com</a:t>
            </a:r>
            <a:r>
              <a:rPr lang="en-US" sz="1200" dirty="0">
                <a:solidFill>
                  <a:schemeClr val="tx1"/>
                </a:solidFill>
              </a:rPr>
              <a:t>/2017/04/auto-encoding-variational-bayes-vae-2.html</a:t>
            </a:r>
            <a:endParaRPr lang="en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3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auto-encoder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Auto-encoder(AE)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encoder-decoder </a:t>
                </a:r>
                <a:r>
                  <a:rPr lang="ko-KR" altLang="en-US" dirty="0"/>
                  <a:t>구조를 통해 고차원의 데이터를 저차원의 잠재 변수로 효과적으로 압축시킬 수 있음</a:t>
                </a:r>
                <a:endParaRPr lang="en-US" altLang="ko-KR" dirty="0"/>
              </a:p>
              <a:p>
                <a:r>
                  <a:rPr lang="ko-KR" altLang="en-US" dirty="0"/>
                  <a:t>그러나 인코더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ko-KR" altLang="en-US" dirty="0"/>
                  <a:t>와 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바탕으로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는 성공적으로 수행하지만 잠재 변수를 이용한 새로운 데이터의 생성에는 취약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060293-1F43-C7C4-918A-38BF7832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790" y="3604333"/>
            <a:ext cx="2785515" cy="3048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75000"/>
                  </a:schemeClr>
                </a:solidFill>
              </a:rPr>
              <a:t>https://angeloyeo.github.io/2020/10/10/autoencoder.html</a:t>
            </a:r>
          </a:p>
        </p:txBody>
      </p:sp>
    </p:spTree>
    <p:extLst>
      <p:ext uri="{BB962C8B-B14F-4D97-AF65-F5344CB8AC3E}">
        <p14:creationId xmlns:p14="http://schemas.microsoft.com/office/powerpoint/2010/main" val="29481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auto-encoder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AE</a:t>
                </a:r>
                <a:r>
                  <a:rPr lang="ko-KR" altLang="en-US" dirty="0"/>
                  <a:t>의 구조를 차용하되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생성을 위한 잠재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분포</a:t>
                </a:r>
                <a:r>
                  <a:rPr lang="en-US" altLang="ko-KR" dirty="0"/>
                  <a:t>”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학습하도록 한 것이 </a:t>
                </a:r>
                <a:r>
                  <a:rPr lang="en-US" altLang="ko-KR" dirty="0" err="1"/>
                  <a:t>Varational</a:t>
                </a:r>
                <a:r>
                  <a:rPr lang="en-US" altLang="ko-KR" dirty="0"/>
                  <a:t> AE(VAE)</a:t>
                </a:r>
                <a:r>
                  <a:rPr lang="ko-KR" altLang="en-US" dirty="0"/>
                  <a:t>의 아이디어</a:t>
                </a:r>
                <a:endParaRPr lang="en-US" altLang="ko-KR" dirty="0"/>
              </a:p>
              <a:p>
                <a:r>
                  <a:rPr lang="ko-KR" altLang="en-US" dirty="0"/>
                  <a:t>원론적으로 따지자면 </a:t>
                </a:r>
                <a:r>
                  <a:rPr lang="en-US" altLang="ko-KR" dirty="0"/>
                  <a:t>AE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Encoder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이용하여 잘 학습된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벡터를 만드는 것이 목적이며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VAE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디코더를</a:t>
                </a:r>
                <a:r>
                  <a:rPr lang="ko-KR" altLang="en-US" dirty="0"/>
                  <a:t> 이용하여 생성된 새로운 이미지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에 관심이 있음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최초 목적인 생성을 위해서 </a:t>
                </a:r>
                <a:r>
                  <a:rPr lang="en-US" altLang="ko-KR" dirty="0"/>
                  <a:t>VAE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쓰기 보다는 </a:t>
                </a:r>
                <a:r>
                  <a:rPr lang="en-US" altLang="ko-KR" dirty="0"/>
                  <a:t>AE</a:t>
                </a:r>
                <a:r>
                  <a:rPr lang="ko-KR" altLang="en-US" dirty="0"/>
                  <a:t>의 태생적 목표인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벡터 생성을 위해 </a:t>
                </a:r>
                <a:r>
                  <a:rPr lang="en-US" altLang="ko-KR" dirty="0"/>
                  <a:t>VAE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더 많이 쓰는 것은 아이러니</a:t>
                </a:r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 r="-2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396335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75000"/>
                  </a:schemeClr>
                </a:solidFill>
              </a:rPr>
              <a:t>https://angeloyeo.github.io/2020/10/10/autoencoder.html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thilospinner.com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/towards-an-interpretable-latent-space/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4C452-8B7E-C5F0-1B59-A7F377CE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6" y="4289749"/>
            <a:ext cx="6028079" cy="23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어떤 복잡하며 직접 계산이 불가능한 </a:t>
                </a:r>
                <a:r>
                  <a:rPr lang="en-US" altLang="ko-KR" dirty="0"/>
                  <a:t>posterior </a:t>
                </a:r>
                <a:r>
                  <a:rPr lang="ko-KR" altLang="en-US" dirty="0"/>
                  <a:t>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알고 싶을 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일정 부분의 오차를 감수하면서 근사</a:t>
                </a:r>
                <a:r>
                  <a:rPr lang="en-US" altLang="ko-KR" dirty="0"/>
                  <a:t>(approximation)</a:t>
                </a:r>
                <a:r>
                  <a:rPr lang="ko-KR" altLang="en-US" dirty="0"/>
                  <a:t>하는 방법</a:t>
                </a:r>
                <a:endParaRPr lang="en-US" altLang="ko-KR" dirty="0"/>
              </a:p>
              <a:p>
                <a:r>
                  <a:rPr lang="ko-KR" altLang="en-US" dirty="0"/>
                  <a:t>근사하는 분포는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상대적으로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다루기 쉬운 분포를 가정하여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에 가깝도록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dirty="0"/>
                  <a:t>를 모델링 </a:t>
                </a: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고차원의 데이터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는 저차원의 잠재 분포라 볼 수 있음</a:t>
                </a:r>
                <a:endParaRPr lang="en-US" altLang="ko-KR" dirty="0"/>
              </a:p>
              <a:p>
                <a:endParaRPr lang="en-US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76F9DA-532A-6816-3763-DCCC7E6B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44" y="4200979"/>
            <a:ext cx="45847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8B0BF5-3855-7935-E430-B65DA8402CBF}"/>
              </a:ext>
            </a:extLst>
          </p:cNvPr>
          <p:cNvSpPr txBox="1"/>
          <p:nvPr/>
        </p:nvSpPr>
        <p:spPr>
          <a:xfrm>
            <a:off x="0" y="6592985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75000"/>
                  </a:schemeClr>
                </a:solidFill>
              </a:rPr>
              <a:t>https://ratsgo.github.io/generative%20model/2017/12/19/vi/</a:t>
            </a:r>
          </a:p>
        </p:txBody>
      </p:sp>
    </p:spTree>
    <p:extLst>
      <p:ext uri="{BB962C8B-B14F-4D97-AF65-F5344CB8AC3E}">
        <p14:creationId xmlns:p14="http://schemas.microsoft.com/office/powerpoint/2010/main" val="12465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우리가 알고 싶은 것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데이터의 잠재 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ko-KR" altLang="en-US" dirty="0" err="1"/>
                  <a:t>샘플링된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KR" dirty="0"/>
              </a:p>
              <a:p>
                <a:r>
                  <a:rPr lang="ko-KR" altLang="en-US" dirty="0"/>
                  <a:t>그런데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분포로 가정하고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decoder network </a:t>
                </a:r>
                <a:r>
                  <a:rPr lang="ko-KR" altLang="en-US" dirty="0"/>
                  <a:t>로 만들어낼 수는 있으나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ko-KR" altLang="en-US" dirty="0"/>
                  <a:t> 에서 모든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에 대해서 적분하는 것이 어려움</a:t>
                </a: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29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4C6008-A719-74EB-0179-79D889F2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77"/>
          <a:stretch/>
        </p:blipFill>
        <p:spPr>
          <a:xfrm>
            <a:off x="9072948" y="4283241"/>
            <a:ext cx="2985341" cy="1965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400" dirty="0">
                <a:solidFill>
                  <a:schemeClr val="bg2">
                    <a:lumMod val="75000"/>
                  </a:schemeClr>
                </a:solidFill>
              </a:rPr>
              <a:t>https://www.youtube.com/watch?v=GbCAwVVKaHY&amp;ab_channel=SmartDesignLab%40KAIST</a:t>
            </a:r>
          </a:p>
        </p:txBody>
      </p:sp>
    </p:spTree>
    <p:extLst>
      <p:ext uri="{BB962C8B-B14F-4D97-AF65-F5344CB8AC3E}">
        <p14:creationId xmlns:p14="http://schemas.microsoft.com/office/powerpoint/2010/main" val="207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Posterior </a:t>
                </a:r>
                <a:r>
                  <a:rPr lang="ko-KR" altLang="en-US" dirty="0"/>
                  <a:t>분포인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K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(bayes rule)</a:t>
                </a:r>
              </a:p>
              <a:p>
                <a:endParaRPr lang="en-KR" dirty="0"/>
              </a:p>
              <a:p>
                <a:r>
                  <a:rPr lang="ko-KR" altLang="en-US" dirty="0"/>
                  <a:t>여기에서도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알 수 없음</a:t>
                </a:r>
                <a:endParaRPr lang="en-US" altLang="ko-KR" dirty="0"/>
              </a:p>
              <a:p>
                <a:r>
                  <a:rPr lang="ko-KR" altLang="en-US" dirty="0"/>
                  <a:t>그렇기 때문에 도입된 것이 </a:t>
                </a:r>
                <a:r>
                  <a:rPr lang="en-US" altLang="ko-KR" dirty="0"/>
                  <a:t>encoder network </a:t>
                </a:r>
                <a:r>
                  <a:rPr lang="ko-KR" altLang="en-US" dirty="0"/>
                  <a:t>이며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encoder </a:t>
                </a:r>
                <a:r>
                  <a:rPr lang="ko-KR" altLang="en-US" dirty="0"/>
                  <a:t>의 목적은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로부터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생성하는 것</a:t>
                </a:r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Encoder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global approximator </a:t>
                </a:r>
                <a:r>
                  <a:rPr lang="ko-KR" altLang="en-US" dirty="0"/>
                  <a:t>라는 </a:t>
                </a:r>
                <a:r>
                  <a:rPr lang="ko-KR" altLang="en-US" dirty="0" err="1"/>
                  <a:t>딥러닝의</a:t>
                </a:r>
                <a:r>
                  <a:rPr lang="ko-KR" altLang="en-US" dirty="0"/>
                  <a:t> 강력한 성질을 바탕으로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근사하도록 함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E43F5-86B9-29E4-F18D-D79B9C4D3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r="-14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4C6008-A719-74EB-0179-79D889F2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71" y="3429000"/>
            <a:ext cx="2784287" cy="323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400" dirty="0">
                <a:solidFill>
                  <a:schemeClr val="bg2">
                    <a:lumMod val="75000"/>
                  </a:schemeClr>
                </a:solidFill>
              </a:rPr>
              <a:t>https://www.youtube.com/watch?v=GbCAwVVKaHY&amp;ab_channel=SmartDesignLab%40KAIST</a:t>
            </a:r>
          </a:p>
        </p:txBody>
      </p:sp>
    </p:spTree>
    <p:extLst>
      <p:ext uri="{BB962C8B-B14F-4D97-AF65-F5344CB8AC3E}">
        <p14:creationId xmlns:p14="http://schemas.microsoft.com/office/powerpoint/2010/main" val="36028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400" dirty="0">
                <a:solidFill>
                  <a:schemeClr val="bg2">
                    <a:lumMod val="75000"/>
                  </a:schemeClr>
                </a:solidFill>
              </a:rPr>
              <a:t>https://www.youtube.com/watch?v=GbCAwVVKaHY&amp;ab_channel=SmartDesignLab%40KAIST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3934F-F5D3-48FC-A767-8E6AE319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2BEE0-C082-2166-3D3A-63C1667B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16861"/>
            <a:ext cx="10982005" cy="49006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D2584B-E21D-CBEB-1DE3-9041014A3201}"/>
                  </a:ext>
                </a:extLst>
              </p14:cNvPr>
              <p14:cNvContentPartPr/>
              <p14:nvPr/>
            </p14:nvContentPartPr>
            <p14:xfrm>
              <a:off x="4370746" y="1062654"/>
              <a:ext cx="1065600" cy="74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D2584B-E21D-CBEB-1DE3-9041014A32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1746" y="1054014"/>
                <a:ext cx="1083240" cy="762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C335B4B-9091-50B4-0F91-C57F75563AE1}"/>
              </a:ext>
            </a:extLst>
          </p:cNvPr>
          <p:cNvSpPr txBox="1"/>
          <p:nvPr/>
        </p:nvSpPr>
        <p:spPr>
          <a:xfrm>
            <a:off x="5436346" y="878565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</a:t>
            </a:r>
            <a:r>
              <a:rPr lang="ko-KR" altLang="en-US" dirty="0"/>
              <a:t>로 생성된 </a:t>
            </a:r>
            <a:r>
              <a:rPr lang="en-US" altLang="ko-KR" dirty="0"/>
              <a:t>z</a:t>
            </a:r>
            <a:endParaRPr lang="en-KR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A55848-E4F6-8A9C-8B55-3BDCE0466A1B}"/>
                  </a:ext>
                </a:extLst>
              </p14:cNvPr>
              <p14:cNvContentPartPr/>
              <p14:nvPr/>
            </p14:nvContentPartPr>
            <p14:xfrm>
              <a:off x="9051280" y="5004000"/>
              <a:ext cx="909720" cy="14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A55848-E4F6-8A9C-8B55-3BDCE0466A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2640" y="4995000"/>
                <a:ext cx="927360" cy="32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B25C20-DB32-B2F7-1BEC-E214CE660386}"/>
              </a:ext>
            </a:extLst>
          </p:cNvPr>
          <p:cNvSpPr txBox="1"/>
          <p:nvPr/>
        </p:nvSpPr>
        <p:spPr>
          <a:xfrm>
            <a:off x="9051280" y="5156473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Intracterble part</a:t>
            </a:r>
          </a:p>
          <a:p>
            <a:r>
              <a:rPr lang="en-KR" dirty="0"/>
              <a:t>KL</a:t>
            </a:r>
            <a:r>
              <a:rPr lang="en-US" dirty="0"/>
              <a:t>D</a:t>
            </a:r>
            <a:r>
              <a:rPr lang="ko-KR" altLang="en-US" dirty="0"/>
              <a:t> 는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AA7-1DC0-431D-8325-B049FE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63EC7-7505-F099-6EE7-41AB07D54BF9}"/>
              </a:ext>
            </a:extLst>
          </p:cNvPr>
          <p:cNvSpPr txBox="1"/>
          <p:nvPr/>
        </p:nvSpPr>
        <p:spPr>
          <a:xfrm>
            <a:off x="0" y="6506259"/>
            <a:ext cx="7732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400" dirty="0">
                <a:solidFill>
                  <a:schemeClr val="bg2">
                    <a:lumMod val="75000"/>
                  </a:schemeClr>
                </a:solidFill>
              </a:rPr>
              <a:t>https://www.youtube.com/watch?v=GbCAwVVKaHY&amp;ab_channel=SmartDesignLab%40KAIST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KR" dirty="0"/>
              </a:p>
              <a:p>
                <a:r>
                  <a:rPr lang="en-KR" dirty="0"/>
                  <a:t>3</a:t>
                </a:r>
                <a:r>
                  <a:rPr lang="ko-KR" altLang="en-US" dirty="0"/>
                  <a:t>번째 항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은 </a:t>
                </a:r>
                <a:r>
                  <a:rPr lang="en-US" altLang="ko-KR" dirty="0"/>
                  <a:t>intractable 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KL </a:t>
                </a:r>
                <a:r>
                  <a:rPr lang="ko-KR" altLang="en-US" dirty="0"/>
                  <a:t>이므로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크거나 같음</a:t>
                </a:r>
                <a:endParaRPr lang="en-US" altLang="ko-KR" dirty="0"/>
              </a:p>
              <a:p>
                <a:r>
                  <a:rPr lang="ko-KR" altLang="en-US" dirty="0"/>
                  <a:t>그렇다면 학습 가능한 부분은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번째 항이 되며 이를 </a:t>
                </a:r>
                <a:r>
                  <a:rPr lang="en-US" dirty="0"/>
                  <a:t>Evidence Lower Bound (ELBO) </a:t>
                </a:r>
                <a:r>
                  <a:rPr lang="ko-KR" altLang="en-US" dirty="0"/>
                  <a:t>또는 </a:t>
                </a:r>
                <a:r>
                  <a:rPr lang="en-US" dirty="0"/>
                  <a:t>Variational Free Energy </a:t>
                </a:r>
                <a:r>
                  <a:rPr lang="ko-KR" altLang="en-US" dirty="0"/>
                  <a:t>라 부름</a:t>
                </a:r>
                <a:endParaRPr lang="en-US" altLang="ko-KR" dirty="0"/>
              </a:p>
              <a:p>
                <a:r>
                  <a:rPr lang="ko-KR" altLang="en-US" dirty="0"/>
                  <a:t>이때 계산 가능한 </a:t>
                </a:r>
                <a:r>
                  <a:rPr lang="en-US" altLang="ko-KR" dirty="0"/>
                  <a:t>ELBO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최소화하는 것은 계산 불가능한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번째 항의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의 값을 최대화하는 문제로 생각할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6C4B4E-3177-80B5-FB90-F581CEA46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7" r="-14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31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{7042D68D-CCBE-504B-8744-AFB37A31E7A7}tf10001060</Template>
  <TotalTime>268</TotalTime>
  <Words>1297</Words>
  <Application>Microsoft Macintosh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Wingdings 3</vt:lpstr>
      <vt:lpstr>Facet</vt:lpstr>
      <vt:lpstr>Auto-Encoder varational Bayes</vt:lpstr>
      <vt:lpstr>Table of contents</vt:lpstr>
      <vt:lpstr>Variational auto-encoder</vt:lpstr>
      <vt:lpstr>Variational auto-encoder</vt:lpstr>
      <vt:lpstr>Variational inference</vt:lpstr>
      <vt:lpstr>Variational inference</vt:lpstr>
      <vt:lpstr>Variational inference</vt:lpstr>
      <vt:lpstr>Loss function</vt:lpstr>
      <vt:lpstr>Loss function</vt:lpstr>
      <vt:lpstr>Loss function</vt:lpstr>
      <vt:lpstr>Loss function</vt:lpstr>
      <vt:lpstr>Reparameterize trick</vt:lpstr>
      <vt:lpstr>Reparameterize trick</vt:lpstr>
      <vt:lpstr>Reparameterize trick</vt:lpstr>
      <vt:lpstr>Experiments</vt:lpstr>
      <vt:lpstr>Experiments</vt:lpstr>
      <vt:lpstr>Experiments</vt:lpstr>
      <vt:lpstr>Discussions</vt:lpstr>
      <vt:lpstr>Discussions</vt:lpstr>
      <vt:lpstr>Discussions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 varational Bayes</dc:title>
  <dc:creator>이종현</dc:creator>
  <cp:lastModifiedBy>이종현</cp:lastModifiedBy>
  <cp:revision>27</cp:revision>
  <dcterms:created xsi:type="dcterms:W3CDTF">2022-07-23T14:08:40Z</dcterms:created>
  <dcterms:modified xsi:type="dcterms:W3CDTF">2022-07-24T13:07:41Z</dcterms:modified>
</cp:coreProperties>
</file>