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3" r:id="rId7"/>
    <p:sldId id="264" r:id="rId8"/>
    <p:sldId id="261" r:id="rId9"/>
    <p:sldId id="262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E796983-5CE9-42CC-A3FD-7F43ADE73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915BB4FD-E349-47AA-B5FC-8AE6606E09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FC0ADF3-0ED4-4D4E-B554-24CF1A567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CA75C-D878-496F-8E71-9B2E2AE4D99D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F54BFDA-14FD-4D78-AB89-647785CA3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65B2C14-D157-4C1B-AC4B-80CFE9EB5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D41F-7781-47B3-97B9-BFEFC5210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21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EFCE1F0-32C4-4D31-833F-25CE72E82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53D0CF69-8D45-48E0-A947-8D9BD464B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C810D65-979F-4AE0-9BCF-38DE09C27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CA75C-D878-496F-8E71-9B2E2AE4D99D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0917D780-BDB3-496C-922C-01B577833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39636A6-A5D2-4299-857D-852FBCFAC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D41F-7781-47B3-97B9-BFEFC5210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61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BD42FE12-BC0D-499F-BD26-FA06076A2E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81C4C1DA-5C6F-4544-9D83-FCBDB59FF3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44B49FE-AD52-4992-9D26-3661F0C0A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CA75C-D878-496F-8E71-9B2E2AE4D99D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D691B72-C610-4CEB-B07E-933C37B57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0B4F47C-A9B0-44FA-BB5E-4F26BDCD5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D41F-7781-47B3-97B9-BFEFC5210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741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48F253D-033C-4551-B2CB-A23113286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2CBAD06-4E3E-49D8-B526-4E8427B82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83E0C95-5DBE-47DF-926C-C05C3B161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CA75C-D878-496F-8E71-9B2E2AE4D99D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BC1C321-E22A-45F7-A3E5-98048ED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981A131-8C85-4665-BF09-2F511210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D41F-7781-47B3-97B9-BFEFC5210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533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83C6695-3B2C-4F07-BE22-0DB89CC05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A295A551-165C-46EC-A4A9-E6B337F38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DD9BD0B-367E-4278-B644-2A0A387D2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CA75C-D878-496F-8E71-9B2E2AE4D99D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72BB97C-B874-4554-849D-30BB7A45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0828F6F-6885-43ED-81BF-ACBB64FD7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D41F-7781-47B3-97B9-BFEFC5210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882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4F1BCB8-5055-428C-BC87-B3DCDA204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5C67A95-835A-40DD-B3F6-782ADE1CE6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B42EAF0F-E772-4A0A-8291-718C97DA6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D426AD20-1058-4463-961D-4792DBE42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CA75C-D878-496F-8E71-9B2E2AE4D99D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8946AB08-122B-4F4E-A750-8129C214D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0322352-AA2B-4230-9DD8-AF7C2DE71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D41F-7781-47B3-97B9-BFEFC5210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971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493A107-FCEC-49A6-ACFD-DD9A0BE14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5397829F-D106-45F8-B5CE-7CAE95524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B8F9059-D577-4816-8B62-902A94DDC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7955F2F2-A6F0-4C88-9AB7-C820E130AF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4A5A6B4F-90B5-493B-84A9-7997AEB613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5864B2F1-D7ED-43B8-9C53-A9C5DB45E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CA75C-D878-496F-8E71-9B2E2AE4D99D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D63DFDDD-18CE-4654-A285-BA6D70C64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E3F07335-38CB-46B5-8885-F4C55D66A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D41F-7781-47B3-97B9-BFEFC5210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898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C45C316-9B3F-4209-AAFD-91DB9EBC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DD68D499-A895-4821-AF32-6E40F456E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CA75C-D878-496F-8E71-9B2E2AE4D99D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1C41B6E5-7F6E-488B-90B7-683F9A06F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ED8BDF95-7158-4877-80F9-16360C34F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D41F-7781-47B3-97B9-BFEFC5210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458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D5169396-FA31-43E8-86F3-822F955DF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CA75C-D878-496F-8E71-9B2E2AE4D99D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286E11A8-D209-4326-BCDE-22015FE4C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6BA51283-989D-4C67-A9AD-EA36C2F44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D41F-7781-47B3-97B9-BFEFC5210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616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5B79820-5008-40AF-BB8F-DB709CA1E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213F358-2C20-4A14-A879-673EAD3FA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61332C78-CD4E-41A2-B752-FC0CC409E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3BF09014-B12F-4AF5-8D45-D2FD81E52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CA75C-D878-496F-8E71-9B2E2AE4D99D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3645B98-71BD-45DC-80FE-C4469E91D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DA1B3448-50CC-4FCD-9224-33A2BFEC7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D41F-7781-47B3-97B9-BFEFC5210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572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4735D50-5801-495B-ADB0-88FDBEADE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38AB5A6A-E15B-49D0-98A4-FEB7AEBB9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CCDA3DA8-602C-4054-875F-AE4F1D3C2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8C21A5E9-131C-4A54-845A-378F18DDA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CA75C-D878-496F-8E71-9B2E2AE4D99D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D4B633D9-74AE-42B7-9397-97BB8BCBB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A96EF380-B338-4EBD-9A91-31B367FCE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D41F-7781-47B3-97B9-BFEFC5210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76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C0502894-50FB-4CC1-AC99-2F455CA95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19FD777F-F46F-4288-8701-6DC6E3416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A385256-95BA-4D8A-BB73-268792A48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CA75C-D878-496F-8E71-9B2E2AE4D99D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B9F5071-912F-460D-9DCA-B424D528A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22F0EE1-C5D1-40B2-924B-280FEEAD71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6D41F-7781-47B3-97B9-BFEFC5210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736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5277D352-714D-4443-8FEE-52BC4B559090}"/>
              </a:ext>
            </a:extLst>
          </p:cNvPr>
          <p:cNvSpPr/>
          <p:nvPr/>
        </p:nvSpPr>
        <p:spPr>
          <a:xfrm>
            <a:off x="2323172" y="1396442"/>
            <a:ext cx="754565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1훈떡볶이 R" panose="02020603020101020101" pitchFamily="18" charset="-127"/>
                <a:ea typeface="1훈떡볶이 R" panose="02020603020101020101" pitchFamily="18" charset="-127"/>
              </a:rPr>
              <a:t>서비스 산업 데이터를 활용한 </a:t>
            </a:r>
            <a:endParaRPr lang="en-US" altLang="ko-KR" sz="54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algn="ctr"/>
            <a:r>
              <a:rPr lang="ko-KR" altLang="en-US" sz="54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1훈떡볶이 R" panose="02020603020101020101" pitchFamily="18" charset="-127"/>
                <a:ea typeface="1훈떡볶이 R" panose="02020603020101020101" pitchFamily="18" charset="-127"/>
              </a:rPr>
              <a:t>머신러닝</a:t>
            </a:r>
            <a:r>
              <a:rPr lang="ko-KR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r>
              <a:rPr lang="ko-KR" alt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1훈떡볶이 R" panose="02020603020101020101" pitchFamily="18" charset="-127"/>
                <a:ea typeface="1훈떡볶이 R" panose="02020603020101020101" pitchFamily="18" charset="-127"/>
              </a:rPr>
              <a:t>분석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9065765-E833-431B-9A7E-CAD0A970D64A}"/>
              </a:ext>
            </a:extLst>
          </p:cNvPr>
          <p:cNvSpPr txBox="1"/>
          <p:nvPr/>
        </p:nvSpPr>
        <p:spPr>
          <a:xfrm>
            <a:off x="4944857" y="3892125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과정 로드맵 소개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6C06EF6-550F-4B1F-93E5-A0399CDFB3FE}"/>
              </a:ext>
            </a:extLst>
          </p:cNvPr>
          <p:cNvSpPr txBox="1"/>
          <p:nvPr/>
        </p:nvSpPr>
        <p:spPr>
          <a:xfrm>
            <a:off x="5193323" y="5156703"/>
            <a:ext cx="19127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김정현 강사</a:t>
            </a:r>
            <a:endParaRPr lang="en-US" altLang="ko-KR" dirty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algn="ctr"/>
            <a:r>
              <a:rPr lang="en-US" altLang="ko-KR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(2019</a:t>
            </a:r>
            <a:r>
              <a:rPr lang="ko-KR" altLang="en-US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년 </a:t>
            </a:r>
            <a:r>
              <a:rPr lang="en-US" altLang="ko-KR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10</a:t>
            </a:r>
            <a:r>
              <a:rPr lang="ko-KR" altLang="en-US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월 </a:t>
            </a:r>
            <a:r>
              <a:rPr lang="en-US" altLang="ko-KR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21</a:t>
            </a:r>
            <a:r>
              <a:rPr lang="ko-KR" altLang="en-US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일</a:t>
            </a:r>
            <a:r>
              <a:rPr lang="en-US" altLang="ko-KR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)</a:t>
            </a:r>
            <a:endParaRPr lang="ko-KR" altLang="en-US" dirty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533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B7A641EA-C92D-44AC-BE54-B91DBC8D2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84" y="832798"/>
            <a:ext cx="11365832" cy="481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71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DBB7A12A-748F-402E-8649-999D9A3CE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259" y="1419726"/>
            <a:ext cx="1724025" cy="259205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E07E0950-3CFC-4031-98BA-FEE3BF632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935" y="1429253"/>
            <a:ext cx="1743075" cy="259205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6D60B0AD-B061-4BE5-8B49-3CB3F0AD99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4462" y="1419726"/>
            <a:ext cx="1743075" cy="263616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8C715FB3-0204-434B-9B4F-7B4789BCD1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7188" y="1429253"/>
            <a:ext cx="1647825" cy="26111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964A134F-AFB9-4E1A-A87A-ED187053BF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70107" y="1404187"/>
            <a:ext cx="1704975" cy="263616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D632BB51-F11E-4268-BEEC-C62CEE1FA476}"/>
              </a:ext>
            </a:extLst>
          </p:cNvPr>
          <p:cNvSpPr/>
          <p:nvPr/>
        </p:nvSpPr>
        <p:spPr>
          <a:xfrm>
            <a:off x="293914" y="4459705"/>
            <a:ext cx="11430000" cy="978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강사들의 이론설명과 실습 </a:t>
            </a:r>
            <a:r>
              <a:rPr lang="en-US" altLang="ko-KR" sz="36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&amp; </a:t>
            </a:r>
            <a:r>
              <a:rPr lang="ko-KR" altLang="en-US" sz="36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현업 멘토링을 통한 비즈니스 실무 습득</a:t>
            </a:r>
          </a:p>
        </p:txBody>
      </p:sp>
    </p:spTree>
    <p:extLst>
      <p:ext uri="{BB962C8B-B14F-4D97-AF65-F5344CB8AC3E}">
        <p14:creationId xmlns:p14="http://schemas.microsoft.com/office/powerpoint/2010/main" val="216912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D9FBD9C-8B0A-408F-8455-3DA8C824C80A}"/>
              </a:ext>
            </a:extLst>
          </p:cNvPr>
          <p:cNvSpPr txBox="1"/>
          <p:nvPr/>
        </p:nvSpPr>
        <p:spPr>
          <a:xfrm>
            <a:off x="721501" y="512085"/>
            <a:ext cx="9960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[ </a:t>
            </a:r>
            <a:r>
              <a:rPr lang="ko-KR" altLang="en-US" sz="36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교육생들에게 당부하고 싶은 사항 </a:t>
            </a:r>
            <a:r>
              <a:rPr lang="en-US" altLang="ko-KR" sz="36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]</a:t>
            </a:r>
            <a:endParaRPr lang="ko-KR" altLang="en-US" sz="3600" b="1" dirty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2227CE4-A846-435B-A14C-48668A553ACF}"/>
              </a:ext>
            </a:extLst>
          </p:cNvPr>
          <p:cNvSpPr txBox="1"/>
          <p:nvPr/>
        </p:nvSpPr>
        <p:spPr>
          <a:xfrm>
            <a:off x="801164" y="1412631"/>
            <a:ext cx="10899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ko-KR" altLang="en-US" sz="36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배려하는 마음을 갖자</a:t>
            </a:r>
            <a:r>
              <a:rPr lang="en-US" altLang="ko-KR" sz="36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ko-KR" altLang="en-US" sz="36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소통과 협력하는 마음을 갖자</a:t>
            </a:r>
            <a:r>
              <a:rPr lang="en-US" altLang="ko-KR" sz="36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ko-KR" altLang="en-US" sz="36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여유를 가지자</a:t>
            </a:r>
            <a:r>
              <a:rPr lang="en-US" altLang="ko-KR" sz="36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.(6</a:t>
            </a:r>
            <a:r>
              <a:rPr lang="ko-KR" altLang="en-US" sz="36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개월 후의 나의 모습을 그리면서</a:t>
            </a:r>
            <a:r>
              <a:rPr lang="en-US" altLang="ko-KR" sz="36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)</a:t>
            </a:r>
          </a:p>
          <a:p>
            <a:pPr marL="571500" indent="-571500">
              <a:buFontTx/>
              <a:buChar char="-"/>
            </a:pPr>
            <a:r>
              <a:rPr lang="ko-KR" altLang="en-US" sz="36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건강관리를 잘 하자</a:t>
            </a:r>
            <a:r>
              <a:rPr lang="en-US" altLang="ko-KR" sz="36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ko-KR" altLang="en-US" sz="36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일정관리를 잘 하자</a:t>
            </a:r>
            <a:r>
              <a:rPr lang="en-US" altLang="ko-KR" sz="36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ko-KR" altLang="en-US" sz="3600" b="1" dirty="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매일 매일 복습하자</a:t>
            </a:r>
            <a:r>
              <a:rPr lang="en-US" altLang="ko-KR" sz="3600" b="1" dirty="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. </a:t>
            </a:r>
            <a:r>
              <a:rPr lang="ko-KR" altLang="en-US" sz="3600" b="1" dirty="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부족한 것은 주말에 보완하자</a:t>
            </a:r>
            <a:endParaRPr lang="en-US" altLang="ko-KR" sz="3600" b="1" dirty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36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즐겁게</a:t>
            </a:r>
            <a:r>
              <a:rPr lang="en-US" altLang="ko-KR" sz="36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r>
              <a:rPr lang="ko-KR" altLang="en-US" sz="36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생활하자</a:t>
            </a:r>
            <a:r>
              <a:rPr lang="en-US" altLang="ko-KR" sz="36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.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FF8C25-2B87-46F5-A0C0-D33A24A33979}"/>
              </a:ext>
            </a:extLst>
          </p:cNvPr>
          <p:cNvSpPr/>
          <p:nvPr/>
        </p:nvSpPr>
        <p:spPr>
          <a:xfrm rot="1197312">
            <a:off x="9655699" y="5306869"/>
            <a:ext cx="24497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1훈떡볶이 R" panose="02020603020101020101" pitchFamily="18" charset="-127"/>
                <a:ea typeface="1훈떡볶이 R" panose="02020603020101020101" pitchFamily="18" charset="-127"/>
              </a:rPr>
              <a:t>Let’s Go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6DA6CD3-B2E3-4365-93B0-153FF293FD24}"/>
              </a:ext>
            </a:extLst>
          </p:cNvPr>
          <p:cNvSpPr txBox="1"/>
          <p:nvPr/>
        </p:nvSpPr>
        <p:spPr>
          <a:xfrm>
            <a:off x="311900" y="5272279"/>
            <a:ext cx="1089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endParaRPr lang="en-US" altLang="ko-KR" sz="3600" b="1" dirty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ko-KR" altLang="en-US" sz="36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이제</a:t>
            </a:r>
            <a:r>
              <a:rPr lang="en-US" altLang="ko-KR" sz="36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! </a:t>
            </a:r>
            <a:r>
              <a:rPr lang="ko-KR" altLang="en-US" sz="36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데이터 </a:t>
            </a:r>
            <a:r>
              <a:rPr lang="ko-KR" altLang="en-US" sz="3600" b="1" dirty="0" err="1">
                <a:latin typeface="1훈떡볶이 R" panose="02020603020101020101" pitchFamily="18" charset="-127"/>
                <a:ea typeface="1훈떡볶이 R" panose="02020603020101020101" pitchFamily="18" charset="-127"/>
              </a:rPr>
              <a:t>사이언티스트로의</a:t>
            </a:r>
            <a:r>
              <a:rPr lang="ko-KR" altLang="en-US" sz="36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 여행을 힘차게 떠나 </a:t>
            </a:r>
            <a:r>
              <a:rPr lang="ko-KR" altLang="en-US" sz="3600" b="1" dirty="0" err="1">
                <a:latin typeface="1훈떡볶이 R" panose="02020603020101020101" pitchFamily="18" charset="-127"/>
                <a:ea typeface="1훈떡볶이 R" panose="02020603020101020101" pitchFamily="18" charset="-127"/>
              </a:rPr>
              <a:t>봅시다요</a:t>
            </a:r>
            <a:r>
              <a:rPr lang="en-US" altLang="ko-KR" sz="36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.</a:t>
            </a:r>
            <a:endParaRPr lang="ko-KR" altLang="en-US" sz="3600" b="1" dirty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674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4ADFA095-5D65-48B2-89CC-8DED9B96B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32" y="1997548"/>
            <a:ext cx="11476590" cy="43213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C56B4FC-A988-4F42-9601-0014F42F6449}"/>
              </a:ext>
            </a:extLst>
          </p:cNvPr>
          <p:cNvSpPr txBox="1"/>
          <p:nvPr/>
        </p:nvSpPr>
        <p:spPr>
          <a:xfrm>
            <a:off x="700059" y="376622"/>
            <a:ext cx="8645315" cy="1657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rgbClr val="FF0000"/>
                </a:solidFill>
                <a:latin typeface="1훈떡볶이 R" panose="02020603020101020101" pitchFamily="18" charset="-127"/>
                <a:ea typeface="1훈떡볶이 R" panose="02020603020101020101" pitchFamily="18" charset="-127"/>
              </a:rPr>
              <a:t>4</a:t>
            </a:r>
            <a:r>
              <a:rPr lang="ko-KR" altLang="en-US" sz="3600" b="1" dirty="0">
                <a:solidFill>
                  <a:srgbClr val="FF0000"/>
                </a:solidFill>
                <a:latin typeface="1훈떡볶이 R" panose="02020603020101020101" pitchFamily="18" charset="-127"/>
                <a:ea typeface="1훈떡볶이 R" panose="02020603020101020101" pitchFamily="18" charset="-127"/>
              </a:rPr>
              <a:t>차 산업혁명 시대</a:t>
            </a:r>
            <a:endParaRPr lang="en-US" altLang="ko-KR" sz="3600" b="1" dirty="0">
              <a:solidFill>
                <a:srgbClr val="FF0000"/>
              </a:solidFill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6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“</a:t>
            </a:r>
            <a:r>
              <a:rPr lang="ko-KR" altLang="en-US" sz="36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모든 것이 연결되고 보다 지능적인 사회로의 변화</a:t>
            </a:r>
            <a:r>
              <a:rPr lang="en-US" altLang="ko-KR" sz="36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”</a:t>
            </a:r>
            <a:endParaRPr lang="ko-KR" altLang="en-US" sz="3600" b="1" dirty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690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D9FBD9C-8B0A-408F-8455-3DA8C824C80A}"/>
              </a:ext>
            </a:extLst>
          </p:cNvPr>
          <p:cNvSpPr txBox="1"/>
          <p:nvPr/>
        </p:nvSpPr>
        <p:spPr>
          <a:xfrm>
            <a:off x="253911" y="574432"/>
            <a:ext cx="101553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4</a:t>
            </a:r>
            <a:r>
              <a:rPr lang="ko-KR" altLang="en-US" sz="36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차 산업혁명이란</a:t>
            </a:r>
            <a:r>
              <a:rPr lang="en-US" altLang="ko-KR" sz="36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, </a:t>
            </a:r>
            <a:r>
              <a:rPr lang="ko-KR" altLang="en-US" sz="3600" b="1" dirty="0">
                <a:solidFill>
                  <a:srgbClr val="FF0000"/>
                </a:solidFill>
                <a:latin typeface="1훈떡볶이 R" panose="02020603020101020101" pitchFamily="18" charset="-127"/>
                <a:ea typeface="1훈떡볶이 R" panose="02020603020101020101" pitchFamily="18" charset="-127"/>
              </a:rPr>
              <a:t>정보통신기술</a:t>
            </a:r>
            <a:r>
              <a:rPr lang="en-US" altLang="ko-KR" sz="3600" b="1" dirty="0">
                <a:solidFill>
                  <a:srgbClr val="FF0000"/>
                </a:solidFill>
                <a:latin typeface="1훈떡볶이 R" panose="02020603020101020101" pitchFamily="18" charset="-127"/>
                <a:ea typeface="1훈떡볶이 R" panose="02020603020101020101" pitchFamily="18" charset="-127"/>
              </a:rPr>
              <a:t>(ICT)</a:t>
            </a:r>
            <a:r>
              <a:rPr lang="ko-KR" altLang="en-US" sz="36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의 융합으로 이뤄지는 </a:t>
            </a:r>
            <a:endParaRPr lang="en-US" altLang="ko-KR" sz="3600" b="1" dirty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ko-KR" altLang="en-US" sz="36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차세대 산업혁명으로서 </a:t>
            </a:r>
            <a:r>
              <a:rPr lang="ko-KR" altLang="en-US" sz="3600" b="1" dirty="0">
                <a:solidFill>
                  <a:srgbClr val="FF0000"/>
                </a:solidFill>
                <a:latin typeface="1훈떡볶이 R" panose="02020603020101020101" pitchFamily="18" charset="-127"/>
                <a:ea typeface="1훈떡볶이 R" panose="02020603020101020101" pitchFamily="18" charset="-127"/>
              </a:rPr>
              <a:t>데이터</a:t>
            </a:r>
            <a:r>
              <a:rPr lang="ko-KR" altLang="en-US" sz="36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를 기반으로 이루어진다</a:t>
            </a:r>
            <a:r>
              <a:rPr lang="en-US" altLang="ko-KR" sz="36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.</a:t>
            </a:r>
            <a:endParaRPr lang="ko-KR" altLang="en-US" sz="3600" b="1" dirty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C109D4E1-AA7A-4C95-8CF4-73BEC35E1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840" y="2328758"/>
            <a:ext cx="9305637" cy="407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57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0FF5BFBE-F5F9-4F87-B15C-1F1107155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92" y="442597"/>
            <a:ext cx="11230708" cy="597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71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764DE317-ECAB-453E-AB52-4828EAFB9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221" y="4695825"/>
            <a:ext cx="8213558" cy="21621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60313BC4-0522-4163-80E8-25354B68D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36" y="117231"/>
            <a:ext cx="11905564" cy="491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56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1799BE6B-8DBF-4140-B585-9E8D88C7C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242" y="347662"/>
            <a:ext cx="9368589" cy="616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93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23AEF438-9FB0-4D46-9525-CED2890E5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2" y="452437"/>
            <a:ext cx="10010775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40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BEA44A3D-881C-44F6-A6BF-2A4338139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130" y="1800238"/>
            <a:ext cx="6841707" cy="42371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D9FBD9C-8B0A-408F-8455-3DA8C824C80A}"/>
              </a:ext>
            </a:extLst>
          </p:cNvPr>
          <p:cNvSpPr txBox="1"/>
          <p:nvPr/>
        </p:nvSpPr>
        <p:spPr>
          <a:xfrm>
            <a:off x="973014" y="433754"/>
            <a:ext cx="10240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  <a:latin typeface="1훈떡볶이 R" panose="02020603020101020101" pitchFamily="18" charset="-127"/>
                <a:ea typeface="1훈떡볶이 R" panose="02020603020101020101" pitchFamily="18" charset="-127"/>
              </a:rPr>
              <a:t>4</a:t>
            </a:r>
            <a:r>
              <a:rPr lang="ko-KR" altLang="en-US" sz="3600" b="1" dirty="0">
                <a:solidFill>
                  <a:srgbClr val="FF0000"/>
                </a:solidFill>
                <a:latin typeface="1훈떡볶이 R" panose="02020603020101020101" pitchFamily="18" charset="-127"/>
                <a:ea typeface="1훈떡볶이 R" panose="02020603020101020101" pitchFamily="18" charset="-127"/>
              </a:rPr>
              <a:t>차 산업혁명 대비 분석 기술 기나 데이터 </a:t>
            </a:r>
            <a:r>
              <a:rPr lang="ko-KR" altLang="en-US" sz="3600" b="1" dirty="0" err="1">
                <a:solidFill>
                  <a:srgbClr val="FF0000"/>
                </a:solidFill>
                <a:latin typeface="1훈떡볶이 R" panose="02020603020101020101" pitchFamily="18" charset="-127"/>
                <a:ea typeface="1훈떡볶이 R" panose="02020603020101020101" pitchFamily="18" charset="-127"/>
              </a:rPr>
              <a:t>사이언티스트</a:t>
            </a:r>
            <a:r>
              <a:rPr lang="ko-KR" altLang="en-US" sz="3600" b="1" dirty="0">
                <a:solidFill>
                  <a:srgbClr val="FF0000"/>
                </a:solidFill>
                <a:latin typeface="1훈떡볶이 R" panose="02020603020101020101" pitchFamily="18" charset="-127"/>
                <a:ea typeface="1훈떡볶이 R" panose="02020603020101020101" pitchFamily="18" charset="-127"/>
              </a:rPr>
              <a:t> 양성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30A9F41-B4D5-4CB0-94AF-49EC2C53186A}"/>
              </a:ext>
            </a:extLst>
          </p:cNvPr>
          <p:cNvSpPr txBox="1"/>
          <p:nvPr/>
        </p:nvSpPr>
        <p:spPr>
          <a:xfrm>
            <a:off x="973014" y="1200108"/>
            <a:ext cx="615745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데이터를 수집하고</a:t>
            </a:r>
            <a:r>
              <a:rPr lang="en-US" altLang="ko-KR" sz="36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, </a:t>
            </a:r>
            <a:r>
              <a:rPr lang="ko-KR" altLang="en-US" sz="36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분석하고 가공해</a:t>
            </a:r>
          </a:p>
          <a:p>
            <a:r>
              <a:rPr lang="ko-KR" altLang="en-US" sz="36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정보의 숨은 의미를 찾아내고 </a:t>
            </a:r>
          </a:p>
          <a:p>
            <a:r>
              <a:rPr lang="ko-KR" altLang="en-US" sz="36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이를 바탕으로 과학적이고</a:t>
            </a:r>
            <a:endParaRPr lang="en-US" altLang="ko-KR" sz="3600" b="1" dirty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ko-KR" altLang="en-US" sz="36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합리적인 의사결정을 </a:t>
            </a:r>
            <a:endParaRPr lang="en-US" altLang="ko-KR" sz="3600" b="1" dirty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ko-KR" altLang="en-US" sz="36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돕는 전문가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EA57543-C198-4A35-AAF9-3B6CE04FE404}"/>
              </a:ext>
            </a:extLst>
          </p:cNvPr>
          <p:cNvSpPr txBox="1"/>
          <p:nvPr/>
        </p:nvSpPr>
        <p:spPr>
          <a:xfrm>
            <a:off x="973014" y="5003213"/>
            <a:ext cx="1004153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기초 데이터를 모으고 분석에 </a:t>
            </a:r>
            <a:endParaRPr lang="en-US" altLang="ko-KR" sz="3600" b="1" dirty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ko-KR" altLang="en-US" sz="36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적합한 형태로 가공하면서 </a:t>
            </a:r>
            <a:endParaRPr lang="en-US" altLang="ko-KR" sz="3600" b="1" dirty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ko-KR" altLang="en-US" sz="36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경영에 필요한 전략적인 인사이트를 제공할 수 있는 전문가</a:t>
            </a:r>
          </a:p>
        </p:txBody>
      </p:sp>
    </p:spTree>
    <p:extLst>
      <p:ext uri="{BB962C8B-B14F-4D97-AF65-F5344CB8AC3E}">
        <p14:creationId xmlns:p14="http://schemas.microsoft.com/office/powerpoint/2010/main" val="253630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DBD907C0-6D0F-42A5-B21B-8142B499E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52" y="1599229"/>
            <a:ext cx="11389895" cy="24217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352201F-97E2-4B31-88BB-5AF34036661D}"/>
              </a:ext>
            </a:extLst>
          </p:cNvPr>
          <p:cNvSpPr txBox="1"/>
          <p:nvPr/>
        </p:nvSpPr>
        <p:spPr>
          <a:xfrm>
            <a:off x="401052" y="526304"/>
            <a:ext cx="2518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과정 개요 </a:t>
            </a:r>
          </a:p>
        </p:txBody>
      </p:sp>
      <p:sp>
        <p:nvSpPr>
          <p:cNvPr id="5" name="타원 4">
            <a:extLst>
              <a:ext uri="{FF2B5EF4-FFF2-40B4-BE49-F238E27FC236}">
                <a16:creationId xmlns="" xmlns:a16="http://schemas.microsoft.com/office/drawing/2014/main" id="{270EC14F-D72A-49EA-886B-F08584C4ADBE}"/>
              </a:ext>
            </a:extLst>
          </p:cNvPr>
          <p:cNvSpPr/>
          <p:nvPr/>
        </p:nvSpPr>
        <p:spPr>
          <a:xfrm>
            <a:off x="1856565" y="4794739"/>
            <a:ext cx="3352800" cy="1432684"/>
          </a:xfrm>
          <a:prstGeom prst="ellipse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>
                <a:solidFill>
                  <a:schemeClr val="tx1"/>
                </a:solidFill>
                <a:latin typeface="1훈떡볶이 R" panose="02020603020101020101" pitchFamily="18" charset="-127"/>
                <a:ea typeface="1훈떡볶이 R" panose="02020603020101020101" pitchFamily="18" charset="-127"/>
              </a:rPr>
              <a:t>강사</a:t>
            </a:r>
          </a:p>
        </p:txBody>
      </p:sp>
      <p:sp>
        <p:nvSpPr>
          <p:cNvPr id="6" name="타원 5">
            <a:extLst>
              <a:ext uri="{FF2B5EF4-FFF2-40B4-BE49-F238E27FC236}">
                <a16:creationId xmlns="" xmlns:a16="http://schemas.microsoft.com/office/drawing/2014/main" id="{866A9D07-3CCF-45E4-908B-55316BB1CDDE}"/>
              </a:ext>
            </a:extLst>
          </p:cNvPr>
          <p:cNvSpPr/>
          <p:nvPr/>
        </p:nvSpPr>
        <p:spPr>
          <a:xfrm>
            <a:off x="6592688" y="4659659"/>
            <a:ext cx="3352800" cy="1432684"/>
          </a:xfrm>
          <a:prstGeom prst="ellipse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>
                <a:solidFill>
                  <a:schemeClr val="tx1"/>
                </a:solidFill>
                <a:latin typeface="1훈떡볶이 R" panose="02020603020101020101" pitchFamily="18" charset="-127"/>
                <a:ea typeface="1훈떡볶이 R" panose="02020603020101020101" pitchFamily="18" charset="-127"/>
              </a:rPr>
              <a:t>현업 전문가 멘토</a:t>
            </a:r>
          </a:p>
        </p:txBody>
      </p:sp>
      <p:sp>
        <p:nvSpPr>
          <p:cNvPr id="7" name="더하기 기호 6">
            <a:extLst>
              <a:ext uri="{FF2B5EF4-FFF2-40B4-BE49-F238E27FC236}">
                <a16:creationId xmlns="" xmlns:a16="http://schemas.microsoft.com/office/drawing/2014/main" id="{3B0239F7-AF5E-4CBF-85E1-BBD0C05173CF}"/>
              </a:ext>
            </a:extLst>
          </p:cNvPr>
          <p:cNvSpPr/>
          <p:nvPr/>
        </p:nvSpPr>
        <p:spPr>
          <a:xfrm>
            <a:off x="5449688" y="5130081"/>
            <a:ext cx="902677" cy="762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19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161</Words>
  <Application>Microsoft Office PowerPoint</Application>
  <PresentationFormat>와이드스크린</PresentationFormat>
  <Paragraphs>33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1훈떡볶이 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UNICO</dc:creator>
  <cp:lastModifiedBy>student</cp:lastModifiedBy>
  <cp:revision>24</cp:revision>
  <dcterms:created xsi:type="dcterms:W3CDTF">2019-10-20T05:07:27Z</dcterms:created>
  <dcterms:modified xsi:type="dcterms:W3CDTF">2019-10-22T06:04:07Z</dcterms:modified>
</cp:coreProperties>
</file>