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54cd5d8fa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54cd5d8fa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54cd5d8fa_1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54cd5d8fa_1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555df6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555df6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555df6e60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555df6e60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555df6e60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555df6e60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8926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BT 2102 Assignment 1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Group 27 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1204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ko" sz="1662">
                <a:solidFill>
                  <a:schemeClr val="dk1"/>
                </a:solidFill>
              </a:rPr>
              <a:t>Sohn Jonghyun</a:t>
            </a:r>
            <a:endParaRPr sz="1662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662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ko" sz="1662">
                <a:solidFill>
                  <a:schemeClr val="dk1"/>
                </a:solidFill>
              </a:rPr>
              <a:t>Kim Inhyuk</a:t>
            </a:r>
            <a:endParaRPr sz="1662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662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ko" sz="1662">
                <a:solidFill>
                  <a:schemeClr val="dk1"/>
                </a:solidFill>
              </a:rPr>
              <a:t>Han Seungju</a:t>
            </a:r>
            <a:endParaRPr sz="1662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662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ko" sz="1662">
                <a:solidFill>
                  <a:schemeClr val="dk1"/>
                </a:solidFill>
              </a:rPr>
              <a:t>Shin Hai Jin</a:t>
            </a:r>
            <a:endParaRPr sz="1662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4"/>
          <p:cNvCxnSpPr>
            <a:stCxn id="61" idx="2"/>
            <a:endCxn id="62" idx="2"/>
          </p:cNvCxnSpPr>
          <p:nvPr/>
        </p:nvCxnSpPr>
        <p:spPr>
          <a:xfrm>
            <a:off x="3547082" y="1346950"/>
            <a:ext cx="14028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4"/>
          <p:cNvSpPr/>
          <p:nvPr/>
        </p:nvSpPr>
        <p:spPr>
          <a:xfrm>
            <a:off x="2883482" y="801550"/>
            <a:ext cx="1327200" cy="545400"/>
          </a:xfrm>
          <a:prstGeom prst="rect">
            <a:avLst/>
          </a:prstGeom>
          <a:solidFill>
            <a:srgbClr val="A64D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Member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1145369" y="2214761"/>
            <a:ext cx="1296300" cy="4731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Name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5016650" y="1710007"/>
            <a:ext cx="1296300" cy="4731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lt1"/>
                </a:solidFill>
              </a:rPr>
              <a:t># of books</a:t>
            </a:r>
            <a:endParaRPr sz="10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lt1"/>
                </a:solidFill>
              </a:rPr>
              <a:t>reservable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401457" y="2364226"/>
            <a:ext cx="1296300" cy="4731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Email Address	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3437736" y="2826895"/>
            <a:ext cx="1296300" cy="4731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Phone Number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947750" y="1491601"/>
            <a:ext cx="1296300" cy="4731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u="sng">
                <a:solidFill>
                  <a:schemeClr val="lt1"/>
                </a:solidFill>
              </a:rPr>
              <a:t>Membership ID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5649415" y="2967754"/>
            <a:ext cx="1327200" cy="545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Book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3720358" y="3611913"/>
            <a:ext cx="1296300" cy="4731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u="sng">
                <a:solidFill>
                  <a:schemeClr val="lt1"/>
                </a:solidFill>
              </a:rPr>
              <a:t>Accession</a:t>
            </a:r>
            <a:endParaRPr sz="1000" u="sng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u="sng">
                <a:solidFill>
                  <a:schemeClr val="lt1"/>
                </a:solidFill>
              </a:rPr>
              <a:t>Number</a:t>
            </a:r>
            <a:endParaRPr sz="1000" u="sng"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3561359" y="4285362"/>
            <a:ext cx="1296300" cy="4731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Title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4787671" y="4573669"/>
            <a:ext cx="1296300" cy="4731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Authors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6113232" y="4625257"/>
            <a:ext cx="1296300" cy="4731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ISBN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891194" y="4152144"/>
            <a:ext cx="1296300" cy="4731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Publisher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7755027" y="3596108"/>
            <a:ext cx="1296300" cy="4731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Publication</a:t>
            </a:r>
            <a:endParaRPr sz="10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Year</a:t>
            </a:r>
            <a:endParaRPr sz="1000">
              <a:solidFill>
                <a:schemeClr val="lt1"/>
              </a:solidFill>
            </a:endParaRPr>
          </a:p>
        </p:txBody>
      </p:sp>
      <p:cxnSp>
        <p:nvCxnSpPr>
          <p:cNvPr id="75" name="Google Shape;75;p14"/>
          <p:cNvCxnSpPr>
            <a:stCxn id="68" idx="2"/>
            <a:endCxn id="74" idx="2"/>
          </p:cNvCxnSpPr>
          <p:nvPr/>
        </p:nvCxnSpPr>
        <p:spPr>
          <a:xfrm>
            <a:off x="6313015" y="3513154"/>
            <a:ext cx="1442100" cy="3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4"/>
          <p:cNvCxnSpPr>
            <a:stCxn id="68" idx="2"/>
            <a:endCxn id="69" idx="6"/>
          </p:cNvCxnSpPr>
          <p:nvPr/>
        </p:nvCxnSpPr>
        <p:spPr>
          <a:xfrm flipH="1">
            <a:off x="5016715" y="3513154"/>
            <a:ext cx="1296300" cy="33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14"/>
          <p:cNvCxnSpPr>
            <a:stCxn id="68" idx="2"/>
            <a:endCxn id="73" idx="0"/>
          </p:cNvCxnSpPr>
          <p:nvPr/>
        </p:nvCxnSpPr>
        <p:spPr>
          <a:xfrm>
            <a:off x="6313015" y="3513154"/>
            <a:ext cx="1226400" cy="63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78;p14"/>
          <p:cNvCxnSpPr>
            <a:stCxn id="68" idx="2"/>
            <a:endCxn id="70" idx="0"/>
          </p:cNvCxnSpPr>
          <p:nvPr/>
        </p:nvCxnSpPr>
        <p:spPr>
          <a:xfrm flipH="1">
            <a:off x="4209415" y="3513154"/>
            <a:ext cx="2103600" cy="77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4"/>
          <p:cNvCxnSpPr>
            <a:stCxn id="68" idx="2"/>
            <a:endCxn id="72" idx="0"/>
          </p:cNvCxnSpPr>
          <p:nvPr/>
        </p:nvCxnSpPr>
        <p:spPr>
          <a:xfrm>
            <a:off x="6313015" y="3513154"/>
            <a:ext cx="448500" cy="111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4"/>
          <p:cNvCxnSpPr>
            <a:stCxn id="68" idx="2"/>
            <a:endCxn id="71" idx="0"/>
          </p:cNvCxnSpPr>
          <p:nvPr/>
        </p:nvCxnSpPr>
        <p:spPr>
          <a:xfrm flipH="1">
            <a:off x="5435815" y="3513154"/>
            <a:ext cx="877200" cy="106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4"/>
          <p:cNvSpPr/>
          <p:nvPr/>
        </p:nvSpPr>
        <p:spPr>
          <a:xfrm>
            <a:off x="4949929" y="1116524"/>
            <a:ext cx="1296300" cy="4731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# of books</a:t>
            </a:r>
            <a:endParaRPr sz="10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borrowable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2030087" y="2826895"/>
            <a:ext cx="1296300" cy="4731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Faculty</a:t>
            </a:r>
            <a:endParaRPr sz="1000">
              <a:solidFill>
                <a:schemeClr val="lt1"/>
              </a:solidFill>
            </a:endParaRPr>
          </a:p>
        </p:txBody>
      </p:sp>
      <p:cxnSp>
        <p:nvCxnSpPr>
          <p:cNvPr id="82" name="Google Shape;82;p14"/>
          <p:cNvCxnSpPr>
            <a:stCxn id="61" idx="2"/>
            <a:endCxn id="67" idx="6"/>
          </p:cNvCxnSpPr>
          <p:nvPr/>
        </p:nvCxnSpPr>
        <p:spPr>
          <a:xfrm flipH="1">
            <a:off x="2244182" y="1346950"/>
            <a:ext cx="1302900" cy="38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4"/>
          <p:cNvCxnSpPr>
            <a:stCxn id="61" idx="2"/>
            <a:endCxn id="63" idx="6"/>
          </p:cNvCxnSpPr>
          <p:nvPr/>
        </p:nvCxnSpPr>
        <p:spPr>
          <a:xfrm flipH="1">
            <a:off x="2441582" y="1346950"/>
            <a:ext cx="1105500" cy="110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4"/>
          <p:cNvCxnSpPr>
            <a:stCxn id="61" idx="2"/>
            <a:endCxn id="81" idx="0"/>
          </p:cNvCxnSpPr>
          <p:nvPr/>
        </p:nvCxnSpPr>
        <p:spPr>
          <a:xfrm flipH="1">
            <a:off x="2678282" y="1346950"/>
            <a:ext cx="868800" cy="147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4"/>
          <p:cNvCxnSpPr>
            <a:stCxn id="61" idx="2"/>
            <a:endCxn id="66" idx="0"/>
          </p:cNvCxnSpPr>
          <p:nvPr/>
        </p:nvCxnSpPr>
        <p:spPr>
          <a:xfrm>
            <a:off x="3547082" y="1346950"/>
            <a:ext cx="538800" cy="147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4"/>
          <p:cNvCxnSpPr>
            <a:stCxn id="61" idx="2"/>
            <a:endCxn id="65" idx="1"/>
          </p:cNvCxnSpPr>
          <p:nvPr/>
        </p:nvCxnSpPr>
        <p:spPr>
          <a:xfrm>
            <a:off x="3547082" y="1346950"/>
            <a:ext cx="1044300" cy="108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4"/>
          <p:cNvCxnSpPr>
            <a:stCxn id="61" idx="2"/>
            <a:endCxn id="64" idx="2"/>
          </p:cNvCxnSpPr>
          <p:nvPr/>
        </p:nvCxnSpPr>
        <p:spPr>
          <a:xfrm>
            <a:off x="3547082" y="1346950"/>
            <a:ext cx="1469700" cy="59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Google Shape;88;p14"/>
          <p:cNvSpPr txBox="1"/>
          <p:nvPr/>
        </p:nvSpPr>
        <p:spPr>
          <a:xfrm>
            <a:off x="1896000" y="180150"/>
            <a:ext cx="5352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b="1">
                <a:solidFill>
                  <a:schemeClr val="dk1"/>
                </a:solidFill>
              </a:rPr>
              <a:t>Relational Schema for Strong Entity</a:t>
            </a:r>
            <a:endParaRPr sz="22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3508375" y="1540300"/>
            <a:ext cx="1770600" cy="873300"/>
          </a:xfrm>
          <a:prstGeom prst="rect">
            <a:avLst/>
          </a:prstGeom>
          <a:solidFill>
            <a:srgbClr val="BF9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Fine Payment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1778878" y="3250542"/>
            <a:ext cx="1729500" cy="7575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Amount</a:t>
            </a:r>
            <a:endParaRPr sz="1000">
              <a:solidFill>
                <a:schemeClr val="lt1"/>
              </a:solidFill>
            </a:endParaRPr>
          </a:p>
        </p:txBody>
      </p:sp>
      <p:cxnSp>
        <p:nvCxnSpPr>
          <p:cNvPr id="95" name="Google Shape;95;p15"/>
          <p:cNvCxnSpPr>
            <a:stCxn id="94" idx="0"/>
            <a:endCxn id="93" idx="2"/>
          </p:cNvCxnSpPr>
          <p:nvPr/>
        </p:nvCxnSpPr>
        <p:spPr>
          <a:xfrm rot="10800000" flipH="1">
            <a:off x="2643628" y="2413542"/>
            <a:ext cx="1749900" cy="83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5"/>
          <p:cNvSpPr/>
          <p:nvPr/>
        </p:nvSpPr>
        <p:spPr>
          <a:xfrm>
            <a:off x="5278981" y="3250542"/>
            <a:ext cx="1729500" cy="7575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Payment</a:t>
            </a:r>
            <a:endParaRPr sz="10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Date</a:t>
            </a:r>
            <a:endParaRPr sz="1000">
              <a:solidFill>
                <a:schemeClr val="lt1"/>
              </a:solidFill>
            </a:endParaRPr>
          </a:p>
        </p:txBody>
      </p:sp>
      <p:cxnSp>
        <p:nvCxnSpPr>
          <p:cNvPr id="97" name="Google Shape;97;p15"/>
          <p:cNvCxnSpPr>
            <a:stCxn id="93" idx="2"/>
            <a:endCxn id="96" idx="0"/>
          </p:cNvCxnSpPr>
          <p:nvPr/>
        </p:nvCxnSpPr>
        <p:spPr>
          <a:xfrm>
            <a:off x="4393675" y="2413600"/>
            <a:ext cx="1750200" cy="83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p15"/>
          <p:cNvSpPr txBox="1"/>
          <p:nvPr/>
        </p:nvSpPr>
        <p:spPr>
          <a:xfrm>
            <a:off x="1896000" y="180150"/>
            <a:ext cx="5352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b="1">
                <a:solidFill>
                  <a:schemeClr val="dk1"/>
                </a:solidFill>
              </a:rPr>
              <a:t>Relational Schema for Weak Entity</a:t>
            </a:r>
            <a:endParaRPr sz="22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16"/>
          <p:cNvCxnSpPr>
            <a:stCxn id="104" idx="2"/>
            <a:endCxn id="105" idx="3"/>
          </p:cNvCxnSpPr>
          <p:nvPr/>
        </p:nvCxnSpPr>
        <p:spPr>
          <a:xfrm rot="10800000">
            <a:off x="7222400" y="2723150"/>
            <a:ext cx="444000" cy="140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6"/>
          <p:cNvCxnSpPr>
            <a:stCxn id="105" idx="3"/>
            <a:endCxn id="107" idx="2"/>
          </p:cNvCxnSpPr>
          <p:nvPr/>
        </p:nvCxnSpPr>
        <p:spPr>
          <a:xfrm rot="10800000" flipH="1">
            <a:off x="7222330" y="2337271"/>
            <a:ext cx="444000" cy="38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6"/>
          <p:cNvCxnSpPr>
            <a:stCxn id="105" idx="3"/>
            <a:endCxn id="109" idx="2"/>
          </p:cNvCxnSpPr>
          <p:nvPr/>
        </p:nvCxnSpPr>
        <p:spPr>
          <a:xfrm rot="10800000" flipH="1">
            <a:off x="7222330" y="1885771"/>
            <a:ext cx="444000" cy="83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6"/>
          <p:cNvCxnSpPr>
            <a:stCxn id="105" idx="3"/>
            <a:endCxn id="111" idx="2"/>
          </p:cNvCxnSpPr>
          <p:nvPr/>
        </p:nvCxnSpPr>
        <p:spPr>
          <a:xfrm>
            <a:off x="7222330" y="2723071"/>
            <a:ext cx="444000" cy="3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6"/>
          <p:cNvCxnSpPr>
            <a:stCxn id="105" idx="3"/>
            <a:endCxn id="113" idx="2"/>
          </p:cNvCxnSpPr>
          <p:nvPr/>
        </p:nvCxnSpPr>
        <p:spPr>
          <a:xfrm>
            <a:off x="7222330" y="2723071"/>
            <a:ext cx="444000" cy="47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6"/>
          <p:cNvCxnSpPr>
            <a:stCxn id="115" idx="0"/>
            <a:endCxn id="116" idx="2"/>
          </p:cNvCxnSpPr>
          <p:nvPr/>
        </p:nvCxnSpPr>
        <p:spPr>
          <a:xfrm rot="10800000" flipH="1">
            <a:off x="1122950" y="3922625"/>
            <a:ext cx="300" cy="59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6"/>
          <p:cNvCxnSpPr>
            <a:stCxn id="118" idx="4"/>
            <a:endCxn id="119" idx="0"/>
          </p:cNvCxnSpPr>
          <p:nvPr/>
        </p:nvCxnSpPr>
        <p:spPr>
          <a:xfrm flipH="1">
            <a:off x="2885000" y="435275"/>
            <a:ext cx="9810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" name="Google Shape;120;p16"/>
          <p:cNvGrpSpPr/>
          <p:nvPr/>
        </p:nvGrpSpPr>
        <p:grpSpPr>
          <a:xfrm>
            <a:off x="417849" y="2430150"/>
            <a:ext cx="1410792" cy="449693"/>
            <a:chOff x="5967483" y="1397125"/>
            <a:chExt cx="1255600" cy="400225"/>
          </a:xfrm>
        </p:grpSpPr>
        <p:sp>
          <p:nvSpPr>
            <p:cNvPr id="121" name="Google Shape;121;p16"/>
            <p:cNvSpPr/>
            <p:nvPr/>
          </p:nvSpPr>
          <p:spPr>
            <a:xfrm>
              <a:off x="5967483" y="1397125"/>
              <a:ext cx="1255600" cy="400225"/>
            </a:xfrm>
            <a:prstGeom prst="flowChartDecision">
              <a:avLst/>
            </a:prstGeom>
            <a:solidFill>
              <a:srgbClr val="D9D2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900"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6014100" y="1418150"/>
              <a:ext cx="1161500" cy="342900"/>
            </a:xfrm>
            <a:prstGeom prst="flowChartDecision">
              <a:avLst/>
            </a:prstGeom>
            <a:solidFill>
              <a:srgbClr val="D9D2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 sz="900" b="1">
                  <a:solidFill>
                    <a:schemeClr val="dk1"/>
                  </a:solidFill>
                </a:rPr>
                <a:t>Has</a:t>
              </a:r>
              <a:endParaRPr sz="900" b="1"/>
            </a:p>
          </p:txBody>
        </p:sp>
      </p:grpSp>
      <p:cxnSp>
        <p:nvCxnSpPr>
          <p:cNvPr id="123" name="Google Shape;123;p16"/>
          <p:cNvCxnSpPr>
            <a:stCxn id="119" idx="1"/>
          </p:cNvCxnSpPr>
          <p:nvPr/>
        </p:nvCxnSpPr>
        <p:spPr>
          <a:xfrm flipH="1">
            <a:off x="1119455" y="1717821"/>
            <a:ext cx="1085100" cy="729000"/>
          </a:xfrm>
          <a:prstGeom prst="bentConnector3">
            <a:avLst>
              <a:gd name="adj1" fmla="val 10092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Google Shape;119;p16"/>
          <p:cNvSpPr/>
          <p:nvPr/>
        </p:nvSpPr>
        <p:spPr>
          <a:xfrm>
            <a:off x="2204555" y="1540221"/>
            <a:ext cx="1360800" cy="355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Member</a:t>
            </a:r>
            <a:endParaRPr sz="900" b="1"/>
          </a:p>
        </p:txBody>
      </p:sp>
      <p:grpSp>
        <p:nvGrpSpPr>
          <p:cNvPr id="124" name="Google Shape;124;p16"/>
          <p:cNvGrpSpPr/>
          <p:nvPr/>
        </p:nvGrpSpPr>
        <p:grpSpPr>
          <a:xfrm>
            <a:off x="453460" y="3597866"/>
            <a:ext cx="1339567" cy="349732"/>
            <a:chOff x="3277675" y="2940350"/>
            <a:chExt cx="1160100" cy="331500"/>
          </a:xfrm>
        </p:grpSpPr>
        <p:sp>
          <p:nvSpPr>
            <p:cNvPr id="125" name="Google Shape;125;p16"/>
            <p:cNvSpPr/>
            <p:nvPr/>
          </p:nvSpPr>
          <p:spPr>
            <a:xfrm>
              <a:off x="3277675" y="2940350"/>
              <a:ext cx="1160100" cy="3315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3312925" y="2963900"/>
              <a:ext cx="1089600" cy="28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 b="1"/>
                <a:t>Fine</a:t>
              </a:r>
              <a:endParaRPr sz="900" b="1"/>
            </a:p>
          </p:txBody>
        </p:sp>
      </p:grpSp>
      <p:sp>
        <p:nvSpPr>
          <p:cNvPr id="126" name="Google Shape;126;p16"/>
          <p:cNvSpPr/>
          <p:nvPr/>
        </p:nvSpPr>
        <p:spPr>
          <a:xfrm>
            <a:off x="2252700" y="4516625"/>
            <a:ext cx="1264500" cy="331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Payment Date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490700" y="4516625"/>
            <a:ext cx="1264500" cy="331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Amount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152400" y="1231300"/>
            <a:ext cx="1264500" cy="331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u="sng">
                <a:solidFill>
                  <a:schemeClr val="dk1"/>
                </a:solidFill>
              </a:rPr>
              <a:t>Membership ID</a:t>
            </a:r>
            <a:endParaRPr sz="900" u="sng">
              <a:solidFill>
                <a:schemeClr val="dk1"/>
              </a:solidFill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1012900" y="242300"/>
            <a:ext cx="1264500" cy="331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Faculty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560775" y="736788"/>
            <a:ext cx="1264500" cy="331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Name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2350850" y="103775"/>
            <a:ext cx="1264500" cy="331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Phone Number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3590700" y="207250"/>
            <a:ext cx="1264500" cy="331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Email Address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131" name="Google Shape;131;p16"/>
          <p:cNvCxnSpPr>
            <a:stCxn id="130" idx="3"/>
            <a:endCxn id="119" idx="0"/>
          </p:cNvCxnSpPr>
          <p:nvPr/>
        </p:nvCxnSpPr>
        <p:spPr>
          <a:xfrm flipH="1">
            <a:off x="2884882" y="490203"/>
            <a:ext cx="891000" cy="105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6"/>
          <p:cNvCxnSpPr>
            <a:stCxn id="129" idx="6"/>
            <a:endCxn id="119" idx="0"/>
          </p:cNvCxnSpPr>
          <p:nvPr/>
        </p:nvCxnSpPr>
        <p:spPr>
          <a:xfrm>
            <a:off x="1825275" y="902538"/>
            <a:ext cx="1059600" cy="63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16"/>
          <p:cNvCxnSpPr>
            <a:stCxn id="127" idx="6"/>
            <a:endCxn id="119" idx="0"/>
          </p:cNvCxnSpPr>
          <p:nvPr/>
        </p:nvCxnSpPr>
        <p:spPr>
          <a:xfrm>
            <a:off x="1416900" y="1397050"/>
            <a:ext cx="146820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6"/>
          <p:cNvCxnSpPr>
            <a:stCxn id="128" idx="4"/>
            <a:endCxn id="119" idx="0"/>
          </p:cNvCxnSpPr>
          <p:nvPr/>
        </p:nvCxnSpPr>
        <p:spPr>
          <a:xfrm>
            <a:off x="1645150" y="573800"/>
            <a:ext cx="1239900" cy="96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Google Shape;135;p16"/>
          <p:cNvCxnSpPr>
            <a:endCxn id="116" idx="0"/>
          </p:cNvCxnSpPr>
          <p:nvPr/>
        </p:nvCxnSpPr>
        <p:spPr>
          <a:xfrm>
            <a:off x="1122644" y="2839111"/>
            <a:ext cx="600" cy="7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16"/>
          <p:cNvSpPr txBox="1"/>
          <p:nvPr/>
        </p:nvSpPr>
        <p:spPr>
          <a:xfrm>
            <a:off x="756300" y="2047738"/>
            <a:ext cx="303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0000"/>
                </a:solidFill>
              </a:rPr>
              <a:t>1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869050" y="3350300"/>
            <a:ext cx="303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0000"/>
                </a:solidFill>
              </a:rPr>
              <a:t>1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4953478" y="1508300"/>
            <a:ext cx="1419450" cy="419050"/>
          </a:xfrm>
          <a:prstGeom prst="flowChartDecision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</a:rPr>
              <a:t>Borrow/</a:t>
            </a:r>
            <a:endParaRPr sz="9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</a:rPr>
              <a:t>/Return</a:t>
            </a:r>
            <a:endParaRPr sz="1300" b="1"/>
          </a:p>
        </p:txBody>
      </p:sp>
      <p:sp>
        <p:nvSpPr>
          <p:cNvPr id="139" name="Google Shape;139;p16"/>
          <p:cNvSpPr/>
          <p:nvPr/>
        </p:nvSpPr>
        <p:spPr>
          <a:xfrm>
            <a:off x="4104090" y="2513550"/>
            <a:ext cx="1419450" cy="419050"/>
          </a:xfrm>
          <a:prstGeom prst="flowChartDecision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</a:rPr>
              <a:t>Reserve/</a:t>
            </a:r>
            <a:endParaRPr sz="9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</a:rPr>
              <a:t>/Cancel</a:t>
            </a:r>
            <a:endParaRPr sz="900" b="1">
              <a:solidFill>
                <a:schemeClr val="dk1"/>
              </a:solidFill>
            </a:endParaRPr>
          </a:p>
        </p:txBody>
      </p:sp>
      <p:cxnSp>
        <p:nvCxnSpPr>
          <p:cNvPr id="140" name="Google Shape;140;p16"/>
          <p:cNvCxnSpPr>
            <a:stCxn id="119" idx="3"/>
            <a:endCxn id="138" idx="1"/>
          </p:cNvCxnSpPr>
          <p:nvPr/>
        </p:nvCxnSpPr>
        <p:spPr>
          <a:xfrm>
            <a:off x="3565355" y="1717821"/>
            <a:ext cx="13881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6"/>
          <p:cNvCxnSpPr>
            <a:endCxn id="139" idx="1"/>
          </p:cNvCxnSpPr>
          <p:nvPr/>
        </p:nvCxnSpPr>
        <p:spPr>
          <a:xfrm>
            <a:off x="3121890" y="1916075"/>
            <a:ext cx="982200" cy="807000"/>
          </a:xfrm>
          <a:prstGeom prst="bentConnector3">
            <a:avLst>
              <a:gd name="adj1" fmla="val 228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6"/>
          <p:cNvSpPr/>
          <p:nvPr/>
        </p:nvSpPr>
        <p:spPr>
          <a:xfrm>
            <a:off x="5861530" y="2545471"/>
            <a:ext cx="1360800" cy="355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Book</a:t>
            </a:r>
            <a:endParaRPr sz="900" b="1"/>
          </a:p>
        </p:txBody>
      </p:sp>
      <p:cxnSp>
        <p:nvCxnSpPr>
          <p:cNvPr id="142" name="Google Shape;142;p16"/>
          <p:cNvCxnSpPr>
            <a:stCxn id="138" idx="3"/>
            <a:endCxn id="105" idx="0"/>
          </p:cNvCxnSpPr>
          <p:nvPr/>
        </p:nvCxnSpPr>
        <p:spPr>
          <a:xfrm>
            <a:off x="6372928" y="1717825"/>
            <a:ext cx="168900" cy="827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6"/>
          <p:cNvCxnSpPr>
            <a:stCxn id="139" idx="3"/>
            <a:endCxn id="105" idx="1"/>
          </p:cNvCxnSpPr>
          <p:nvPr/>
        </p:nvCxnSpPr>
        <p:spPr>
          <a:xfrm>
            <a:off x="5523540" y="2723075"/>
            <a:ext cx="338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16"/>
          <p:cNvSpPr/>
          <p:nvPr/>
        </p:nvSpPr>
        <p:spPr>
          <a:xfrm>
            <a:off x="7666400" y="2171425"/>
            <a:ext cx="1264500" cy="331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Title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7666400" y="2590325"/>
            <a:ext cx="1264500" cy="331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Authors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7666400" y="1720150"/>
            <a:ext cx="1264500" cy="331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u="sng">
                <a:solidFill>
                  <a:schemeClr val="dk1"/>
                </a:solidFill>
              </a:rPr>
              <a:t>Accession Number	</a:t>
            </a:r>
            <a:endParaRPr sz="900" u="sng">
              <a:solidFill>
                <a:schemeClr val="dk1"/>
              </a:solidFill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7666400" y="3028100"/>
            <a:ext cx="1264500" cy="331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ISBN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7666400" y="3496538"/>
            <a:ext cx="1264500" cy="331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Publisher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7666400" y="3965000"/>
            <a:ext cx="1264500" cy="331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Publication Year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3674446" y="1397038"/>
            <a:ext cx="303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0000"/>
                </a:solidFill>
              </a:rPr>
              <a:t>1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3178721" y="2403975"/>
            <a:ext cx="303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0000"/>
                </a:solidFill>
              </a:rPr>
              <a:t>1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6166400" y="2110250"/>
            <a:ext cx="303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0000"/>
                </a:solidFill>
              </a:rPr>
              <a:t>M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5469150" y="2410188"/>
            <a:ext cx="303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0000"/>
                </a:solidFill>
              </a:rPr>
              <a:t>M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2204555" y="3590858"/>
            <a:ext cx="1360800" cy="355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Payment</a:t>
            </a:r>
            <a:endParaRPr sz="900" b="1"/>
          </a:p>
        </p:txBody>
      </p:sp>
      <p:cxnSp>
        <p:nvCxnSpPr>
          <p:cNvPr id="150" name="Google Shape;150;p16"/>
          <p:cNvCxnSpPr>
            <a:stCxn id="119" idx="2"/>
            <a:endCxn id="149" idx="0"/>
          </p:cNvCxnSpPr>
          <p:nvPr/>
        </p:nvCxnSpPr>
        <p:spPr>
          <a:xfrm>
            <a:off x="2884955" y="1895421"/>
            <a:ext cx="0" cy="169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16"/>
          <p:cNvCxnSpPr>
            <a:stCxn id="149" idx="2"/>
            <a:endCxn id="126" idx="0"/>
          </p:cNvCxnSpPr>
          <p:nvPr/>
        </p:nvCxnSpPr>
        <p:spPr>
          <a:xfrm>
            <a:off x="2884955" y="3946058"/>
            <a:ext cx="0" cy="57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16"/>
          <p:cNvCxnSpPr>
            <a:stCxn id="116" idx="3"/>
            <a:endCxn id="149" idx="1"/>
          </p:cNvCxnSpPr>
          <p:nvPr/>
        </p:nvCxnSpPr>
        <p:spPr>
          <a:xfrm rot="10800000" flipH="1">
            <a:off x="1752324" y="3768532"/>
            <a:ext cx="4521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" name="Google Shape;153;p16"/>
          <p:cNvSpPr txBox="1"/>
          <p:nvPr/>
        </p:nvSpPr>
        <p:spPr>
          <a:xfrm>
            <a:off x="1645150" y="3320163"/>
            <a:ext cx="303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0000"/>
                </a:solidFill>
              </a:rPr>
              <a:t>1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1999350" y="3320163"/>
            <a:ext cx="303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0000"/>
                </a:solidFill>
              </a:rPr>
              <a:t>1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2543663" y="1895488"/>
            <a:ext cx="303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0000"/>
                </a:solidFill>
              </a:rPr>
              <a:t>1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2543675" y="3206063"/>
            <a:ext cx="303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0000"/>
                </a:solidFill>
              </a:rPr>
              <a:t>M</a:t>
            </a:r>
            <a:endParaRPr sz="900">
              <a:solidFill>
                <a:srgbClr val="FF0000"/>
              </a:solidFill>
            </a:endParaRPr>
          </a:p>
        </p:txBody>
      </p:sp>
      <p:cxnSp>
        <p:nvCxnSpPr>
          <p:cNvPr id="157" name="Google Shape;157;p16"/>
          <p:cNvCxnSpPr>
            <a:stCxn id="144" idx="2"/>
            <a:endCxn id="105" idx="3"/>
          </p:cNvCxnSpPr>
          <p:nvPr/>
        </p:nvCxnSpPr>
        <p:spPr>
          <a:xfrm rot="10800000">
            <a:off x="7222400" y="2722988"/>
            <a:ext cx="444000" cy="93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" name="Google Shape;158;p16"/>
          <p:cNvSpPr/>
          <p:nvPr/>
        </p:nvSpPr>
        <p:spPr>
          <a:xfrm>
            <a:off x="5060350" y="857775"/>
            <a:ext cx="1264500" cy="331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Return</a:t>
            </a:r>
            <a:endParaRPr sz="9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Date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3674450" y="857775"/>
            <a:ext cx="1264500" cy="331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Borrow</a:t>
            </a:r>
            <a:endParaRPr sz="9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Date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4175175" y="3315975"/>
            <a:ext cx="1264500" cy="331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Reserve</a:t>
            </a:r>
            <a:endParaRPr sz="9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Date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161" name="Google Shape;161;p16"/>
          <p:cNvCxnSpPr>
            <a:stCxn id="139" idx="2"/>
            <a:endCxn id="160" idx="0"/>
          </p:cNvCxnSpPr>
          <p:nvPr/>
        </p:nvCxnSpPr>
        <p:spPr>
          <a:xfrm flipH="1">
            <a:off x="4807515" y="2932600"/>
            <a:ext cx="6300" cy="38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" name="Google Shape;162;p16"/>
          <p:cNvSpPr/>
          <p:nvPr/>
        </p:nvSpPr>
        <p:spPr>
          <a:xfrm>
            <a:off x="6446250" y="849975"/>
            <a:ext cx="1264500" cy="331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Due</a:t>
            </a:r>
            <a:endParaRPr sz="9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Date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163" name="Google Shape;163;p16"/>
          <p:cNvCxnSpPr>
            <a:stCxn id="159" idx="4"/>
            <a:endCxn id="138" idx="0"/>
          </p:cNvCxnSpPr>
          <p:nvPr/>
        </p:nvCxnSpPr>
        <p:spPr>
          <a:xfrm>
            <a:off x="4306700" y="1189275"/>
            <a:ext cx="1356600" cy="31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16"/>
          <p:cNvCxnSpPr>
            <a:stCxn id="158" idx="4"/>
            <a:endCxn id="138" idx="0"/>
          </p:cNvCxnSpPr>
          <p:nvPr/>
        </p:nvCxnSpPr>
        <p:spPr>
          <a:xfrm flipH="1">
            <a:off x="5663200" y="1189275"/>
            <a:ext cx="29400" cy="31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16"/>
          <p:cNvCxnSpPr>
            <a:stCxn id="138" idx="0"/>
            <a:endCxn id="162" idx="4"/>
          </p:cNvCxnSpPr>
          <p:nvPr/>
        </p:nvCxnSpPr>
        <p:spPr>
          <a:xfrm rot="10800000" flipH="1">
            <a:off x="5663203" y="1181600"/>
            <a:ext cx="1415400" cy="32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>
            <a:spLocks noGrp="1"/>
          </p:cNvSpPr>
          <p:nvPr>
            <p:ph type="title"/>
          </p:nvPr>
        </p:nvSpPr>
        <p:spPr>
          <a:xfrm>
            <a:off x="311700" y="271025"/>
            <a:ext cx="415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220" b="1"/>
              <a:t>The Final Logical Schema</a:t>
            </a:r>
            <a:endParaRPr sz="2220" b="1"/>
          </a:p>
        </p:txBody>
      </p:sp>
      <p:sp>
        <p:nvSpPr>
          <p:cNvPr id="171" name="Google Shape;171;p17"/>
          <p:cNvSpPr/>
          <p:nvPr/>
        </p:nvSpPr>
        <p:spPr>
          <a:xfrm>
            <a:off x="197850" y="1055175"/>
            <a:ext cx="8748300" cy="3435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Member (</a:t>
            </a:r>
            <a:r>
              <a:rPr lang="ko" u="sng"/>
              <a:t>Membership ID</a:t>
            </a:r>
            <a:r>
              <a:rPr lang="ko"/>
              <a:t>, Name, Faculty, Phone number, Email)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MemFine (</a:t>
            </a:r>
            <a:r>
              <a:rPr lang="ko" u="sng"/>
              <a:t>Membership ID</a:t>
            </a:r>
            <a:r>
              <a:rPr lang="ko"/>
              <a:t>, Amount)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Payment (</a:t>
            </a:r>
            <a:r>
              <a:rPr lang="ko" u="sng"/>
              <a:t>Membership ID</a:t>
            </a:r>
            <a:r>
              <a:rPr lang="ko"/>
              <a:t>, Date, Amount)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Book (</a:t>
            </a:r>
            <a:r>
              <a:rPr lang="ko" u="sng"/>
              <a:t>Accession Number</a:t>
            </a:r>
            <a:r>
              <a:rPr lang="ko"/>
              <a:t>, Title, Authors, ISBN, Publisher, Publication Year, </a:t>
            </a:r>
            <a:r>
              <a:rPr lang="ko" u="sng">
                <a:solidFill>
                  <a:srgbClr val="CC0000"/>
                </a:solidFill>
              </a:rPr>
              <a:t>Membership ID</a:t>
            </a:r>
            <a:r>
              <a:rPr lang="ko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BookLoan (</a:t>
            </a:r>
            <a:r>
              <a:rPr lang="ko" u="sng">
                <a:solidFill>
                  <a:schemeClr val="dk1"/>
                </a:solidFill>
              </a:rPr>
              <a:t>Accession Number</a:t>
            </a:r>
            <a:r>
              <a:rPr lang="ko">
                <a:solidFill>
                  <a:schemeClr val="dk1"/>
                </a:solidFill>
              </a:rPr>
              <a:t>, </a:t>
            </a:r>
            <a:r>
              <a:rPr lang="ko" u="sng">
                <a:solidFill>
                  <a:srgbClr val="CC0000"/>
                </a:solidFill>
              </a:rPr>
              <a:t>Membership ID</a:t>
            </a:r>
            <a:r>
              <a:rPr lang="ko">
                <a:solidFill>
                  <a:schemeClr val="dk1"/>
                </a:solidFill>
              </a:rPr>
              <a:t>, Borrow Date, Due Date, Return Date)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ReservedBook (</a:t>
            </a:r>
            <a:r>
              <a:rPr lang="ko" u="sng">
                <a:solidFill>
                  <a:schemeClr val="dk1"/>
                </a:solidFill>
              </a:rPr>
              <a:t>Accession Number</a:t>
            </a:r>
            <a:r>
              <a:rPr lang="ko">
                <a:solidFill>
                  <a:schemeClr val="dk1"/>
                </a:solidFill>
              </a:rPr>
              <a:t>, </a:t>
            </a:r>
            <a:r>
              <a:rPr lang="ko" u="sng">
                <a:solidFill>
                  <a:srgbClr val="CC0000"/>
                </a:solidFill>
              </a:rPr>
              <a:t>Membership ID</a:t>
            </a:r>
            <a:r>
              <a:rPr lang="ko">
                <a:solidFill>
                  <a:schemeClr val="dk1"/>
                </a:solidFill>
              </a:rPr>
              <a:t>, Reserve Date)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192075" y="32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220" b="1"/>
              <a:t>The Final Logical Data Model</a:t>
            </a:r>
            <a:endParaRPr sz="2220" b="1"/>
          </a:p>
        </p:txBody>
      </p:sp>
      <p:sp>
        <p:nvSpPr>
          <p:cNvPr id="177" name="Google Shape;177;p18"/>
          <p:cNvSpPr/>
          <p:nvPr/>
        </p:nvSpPr>
        <p:spPr>
          <a:xfrm>
            <a:off x="0" y="1208375"/>
            <a:ext cx="9144000" cy="3501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</p:txBody>
      </p:sp>
      <p:pic>
        <p:nvPicPr>
          <p:cNvPr id="178" name="Google Shape;1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87" y="1602550"/>
            <a:ext cx="8671027" cy="271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Macintosh PowerPoint</Application>
  <PresentationFormat>화면 슬라이드 쇼(16:9)</PresentationFormat>
  <Paragraphs>87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BT 2102 Assignment 1 Group 27 </vt:lpstr>
      <vt:lpstr>PowerPoint 프레젠테이션</vt:lpstr>
      <vt:lpstr>PowerPoint 프레젠테이션</vt:lpstr>
      <vt:lpstr>PowerPoint 프레젠테이션</vt:lpstr>
      <vt:lpstr>The Final Logical Schema</vt:lpstr>
      <vt:lpstr>The Final Logical Data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 2102 Assignment 1 Group 27 </dc:title>
  <cp:lastModifiedBy>Sohn Jonghyun</cp:lastModifiedBy>
  <cp:revision>1</cp:revision>
  <dcterms:modified xsi:type="dcterms:W3CDTF">2022-03-11T09:30:42Z</dcterms:modified>
</cp:coreProperties>
</file>