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08E4-4044-4657-BE2D-CA44CFF4300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0A59C-BDD4-43CE-AE29-BE22D79D1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1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</a:rPr>
              <a:t>Selenium</a:t>
            </a:r>
            <a:r>
              <a:rPr lang="ko-KR" altLang="en-US" dirty="0">
                <a:solidFill>
                  <a:schemeClr val="tx1"/>
                </a:solidFill>
              </a:rPr>
              <a:t>을 이용하여 맥도날드 홈페이지에 접속하여 </a:t>
            </a:r>
            <a:r>
              <a:rPr lang="en-US" altLang="ko-KR" dirty="0" err="1">
                <a:solidFill>
                  <a:schemeClr val="tx1"/>
                </a:solidFill>
              </a:rPr>
              <a:t>Xpath</a:t>
            </a:r>
            <a:r>
              <a:rPr lang="ko-KR" altLang="en-US" dirty="0">
                <a:solidFill>
                  <a:schemeClr val="tx1"/>
                </a:solidFill>
              </a:rPr>
              <a:t>를 이용하여 매장의 정보를 수집하였습니다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</a:rPr>
              <a:t>Tr</a:t>
            </a:r>
            <a:r>
              <a:rPr lang="ko-KR" altLang="en-US" dirty="0">
                <a:solidFill>
                  <a:schemeClr val="tx1"/>
                </a:solidFill>
              </a:rPr>
              <a:t> 부분이 </a:t>
            </a:r>
            <a:r>
              <a:rPr lang="en-US" altLang="ko-KR" dirty="0">
                <a:solidFill>
                  <a:schemeClr val="tx1"/>
                </a:solidFill>
              </a:rPr>
              <a:t>A B C D E  </a:t>
            </a:r>
            <a:r>
              <a:rPr lang="ko-KR" altLang="en-US" dirty="0">
                <a:solidFill>
                  <a:schemeClr val="tx1"/>
                </a:solidFill>
              </a:rPr>
              <a:t>마다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씩 증가하는  규칙을 이용하여 반목문을 작성하였습니다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929D-D11E-47E2-9EC3-4CC6A34385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94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전화번호가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이상인 경우와 이용 가능한 서비스 데이터를 수집 하였을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\n(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줄바꿈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기호를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\n(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줄바꿈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기준으로 단어를 나누어 정보를 수집하였습니다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929D-D11E-47E2-9EC3-4CC6A34385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3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수집한 맥도날드 매장 데이터에서 매장주소의 앞 글자를 이용하여 서울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울산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전북 지역별로 매장을 분류 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929D-D11E-47E2-9EC3-4CC6A34385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3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지역별로 분류한 데이터를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테이블로 만들어 주었고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 이름을 지정하여 지역별 시트로 따로 저장하였습니다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929D-D11E-47E2-9EC3-4CC6A34385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지역별 위도와 경도 값으로 각 지역별 지도를 생성한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 지도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수집한 맥도날드 매장주소들의 위도와 경도 값을 구하였고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지역별 매장 분류와 같은 방법으로 지역별 마킹 색상을 따로 설정해 주었습니다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이미지는 전국 매장을 지도에 표기한 이미지이며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프로그램에서는 지역별로 매장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마킹지도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각각 생성하였습니다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929D-D11E-47E2-9EC3-4CC6A34385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2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맥도날드 매장 분류를 분석하기 위하여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 블로그에서 행정구역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 인구현황 시각화 자료를 인용하였습니다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929D-D11E-47E2-9EC3-4CC6A34385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2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맥도날드 매장 시각화 자료와 행정구역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 인구현황 자료를 하나로 통합하였고 마킹 아이콘을 누르면 매장 이름과 매장주소가 나오도록 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맥도날드 매장이 특별시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광역시 대도시에 밀집해 있었으며 평균적으로 인구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250,000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명이상이 되는 지역에 최소 하나 이상의 맥도날드 매장이 존재하였습니다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안동시의 경우 인구수가 충족되어도 맥도날드 매장이 없었으며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조사해본 결과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년도에 맥도날드 매장이 폐업을 하여 현재 매장이 없었던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과제를 통해 행정구역별 인구현황만을 기준으로 맥도날드 매장이 분포하는 것이 아닌 것 같다는 생각이 들었습니다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929D-D11E-47E2-9EC3-4CC6A34385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1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1DE189-E4EE-4472-BCC6-380D4383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1B1-B6C8-4877-BEE8-2A51292FE6B3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0F04E8-79D6-4EC3-9C93-14AF9EBA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B8D9-B5ED-4C9D-BB6F-B7C78DA8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C796-8D87-4844-B36F-7697BB6F5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mages.franchiseherald.com/data/images/full/2669/mcdonald.jpg"/>
          <p:cNvPicPr>
            <a:picLocks noChangeAspect="1" noChangeArrowheads="1"/>
          </p:cNvPicPr>
          <p:nvPr userDrawn="1"/>
        </p:nvPicPr>
        <p:blipFill>
          <a:blip r:embed="rId2" cstate="print"/>
          <a:srcRect t="3571" r="12661" b="5501"/>
          <a:stretch>
            <a:fillRect/>
          </a:stretch>
        </p:blipFill>
        <p:spPr bwMode="auto">
          <a:xfrm>
            <a:off x="2000221" y="0"/>
            <a:ext cx="101917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rgbClr val="D51F1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68730" y="179838"/>
            <a:ext cx="520556" cy="476253"/>
            <a:chOff x="5072066" y="1285866"/>
            <a:chExt cx="3357568" cy="3071816"/>
          </a:xfrm>
        </p:grpSpPr>
        <p:pic>
          <p:nvPicPr>
            <p:cNvPr id="14" name="Picture 5" descr="C:\Users\의정부시청\Desktop\1415274185_mcdonalds-512.png"/>
            <p:cNvPicPr>
              <a:picLocks noChangeAspect="1" noChangeArrowheads="1"/>
            </p:cNvPicPr>
            <p:nvPr/>
          </p:nvPicPr>
          <p:blipFill>
            <a:blip r:embed="rId3" cstate="print"/>
            <a:srcRect b="27659"/>
            <a:stretch>
              <a:fillRect/>
            </a:stretch>
          </p:blipFill>
          <p:spPr bwMode="auto">
            <a:xfrm>
              <a:off x="5072066" y="1285866"/>
              <a:ext cx="3357568" cy="2428892"/>
            </a:xfrm>
            <a:prstGeom prst="rect">
              <a:avLst/>
            </a:prstGeom>
            <a:noFill/>
          </p:spPr>
        </p:pic>
        <p:pic>
          <p:nvPicPr>
            <p:cNvPr id="15" name="Picture 5" descr="C:\Users\의정부시청\Desktop\1415274185_mcdonalds-512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</a:blip>
            <a:srcRect t="74468"/>
            <a:stretch>
              <a:fillRect/>
            </a:stretch>
          </p:blipFill>
          <p:spPr bwMode="auto">
            <a:xfrm>
              <a:off x="5072066" y="3500444"/>
              <a:ext cx="3357568" cy="8572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6466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static.hype5.ch/1375691151/mcdonalds-unbranded-french-fries.jpg"/>
          <p:cNvPicPr>
            <a:picLocks noChangeAspect="1" noChangeArrowheads="1"/>
          </p:cNvPicPr>
          <p:nvPr userDrawn="1"/>
        </p:nvPicPr>
        <p:blipFill>
          <a:blip r:embed="rId2" cstate="print"/>
          <a:srcRect l="2644" r="80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직사각형 8"/>
          <p:cNvSpPr/>
          <p:nvPr userDrawn="1"/>
        </p:nvSpPr>
        <p:spPr>
          <a:xfrm>
            <a:off x="0" y="1"/>
            <a:ext cx="858013" cy="835929"/>
          </a:xfrm>
          <a:prstGeom prst="rect">
            <a:avLst/>
          </a:prstGeom>
          <a:solidFill>
            <a:srgbClr val="D5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68730" y="179838"/>
            <a:ext cx="520556" cy="476253"/>
            <a:chOff x="5072066" y="1285866"/>
            <a:chExt cx="3357568" cy="3071816"/>
          </a:xfrm>
        </p:grpSpPr>
        <p:pic>
          <p:nvPicPr>
            <p:cNvPr id="11" name="Picture 5" descr="C:\Users\의정부시청\Desktop\1415274185_mcdonalds-512.png"/>
            <p:cNvPicPr>
              <a:picLocks noChangeAspect="1" noChangeArrowheads="1"/>
            </p:cNvPicPr>
            <p:nvPr/>
          </p:nvPicPr>
          <p:blipFill>
            <a:blip r:embed="rId3" cstate="print"/>
            <a:srcRect b="27659"/>
            <a:stretch>
              <a:fillRect/>
            </a:stretch>
          </p:blipFill>
          <p:spPr bwMode="auto">
            <a:xfrm>
              <a:off x="5072066" y="1285866"/>
              <a:ext cx="3357568" cy="2428892"/>
            </a:xfrm>
            <a:prstGeom prst="rect">
              <a:avLst/>
            </a:prstGeom>
            <a:noFill/>
          </p:spPr>
        </p:pic>
        <p:pic>
          <p:nvPicPr>
            <p:cNvPr id="12" name="Picture 5" descr="C:\Users\의정부시청\Desktop\1415274185_mcdonalds-512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</a:blip>
            <a:srcRect t="74468"/>
            <a:stretch>
              <a:fillRect/>
            </a:stretch>
          </p:blipFill>
          <p:spPr bwMode="auto">
            <a:xfrm>
              <a:off x="5072066" y="3500444"/>
              <a:ext cx="3357568" cy="8572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7476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rgbClr val="DED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75901" y="73948"/>
            <a:ext cx="706211" cy="688035"/>
          </a:xfrm>
          <a:prstGeom prst="roundRect">
            <a:avLst/>
          </a:prstGeom>
          <a:solidFill>
            <a:srgbClr val="D5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68730" y="179838"/>
            <a:ext cx="520556" cy="476253"/>
            <a:chOff x="5072066" y="1285866"/>
            <a:chExt cx="3357568" cy="3071816"/>
          </a:xfrm>
        </p:grpSpPr>
        <p:pic>
          <p:nvPicPr>
            <p:cNvPr id="8" name="Picture 5" descr="C:\Users\의정부시청\Desktop\1415274185_mcdonalds-512.png"/>
            <p:cNvPicPr>
              <a:picLocks noChangeAspect="1" noChangeArrowheads="1"/>
            </p:cNvPicPr>
            <p:nvPr/>
          </p:nvPicPr>
          <p:blipFill>
            <a:blip r:embed="rId2" cstate="print"/>
            <a:srcRect b="27659"/>
            <a:stretch>
              <a:fillRect/>
            </a:stretch>
          </p:blipFill>
          <p:spPr bwMode="auto">
            <a:xfrm>
              <a:off x="5072066" y="1285866"/>
              <a:ext cx="3357568" cy="2428892"/>
            </a:xfrm>
            <a:prstGeom prst="rect">
              <a:avLst/>
            </a:prstGeom>
            <a:noFill/>
          </p:spPr>
        </p:pic>
        <p:pic>
          <p:nvPicPr>
            <p:cNvPr id="9" name="Picture 5" descr="C:\Users\의정부시청\Desktop\1415274185_mcdonalds-512.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 t="74468"/>
            <a:stretch>
              <a:fillRect/>
            </a:stretch>
          </p:blipFill>
          <p:spPr bwMode="auto">
            <a:xfrm>
              <a:off x="5072066" y="3500444"/>
              <a:ext cx="3357568" cy="857238"/>
            </a:xfrm>
            <a:prstGeom prst="rect">
              <a:avLst/>
            </a:prstGeom>
            <a:noFill/>
          </p:spPr>
        </p:pic>
      </p:grpSp>
      <p:sp>
        <p:nvSpPr>
          <p:cNvPr id="10" name="직사각형 9"/>
          <p:cNvSpPr/>
          <p:nvPr userDrawn="1"/>
        </p:nvSpPr>
        <p:spPr>
          <a:xfrm>
            <a:off x="0" y="6583557"/>
            <a:ext cx="12192000" cy="95251"/>
          </a:xfrm>
          <a:prstGeom prst="rect">
            <a:avLst/>
          </a:prstGeom>
          <a:solidFill>
            <a:srgbClr val="D5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 userDrawn="1"/>
        </p:nvSpPr>
        <p:spPr>
          <a:xfrm>
            <a:off x="825501" y="190478"/>
            <a:ext cx="11366500" cy="48262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2" name="Picture 6" descr="https://lh4.googleusercontent.com/owK0-1fYbnupwy5rplUZNRwP9zkrupr0LSIrzQ9iba3HXya0ytHMfLkju6qNhnLQyZt71dlxFj9SgFFwQrL6n65c_x68hzbFqlWRzI5zHjnmpTLXsKn5OyC8r67GqFyn5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9917" y="6000768"/>
            <a:ext cx="928409" cy="857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46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의정부시청\Desktop\1415274185_mcdonalds-512.png"/>
          <p:cNvPicPr>
            <a:picLocks noChangeAspect="1" noChangeArrowheads="1"/>
          </p:cNvPicPr>
          <p:nvPr userDrawn="1"/>
        </p:nvPicPr>
        <p:blipFill>
          <a:blip r:embed="rId2" cstate="print"/>
          <a:srcRect b="27659"/>
          <a:stretch>
            <a:fillRect/>
          </a:stretch>
        </p:blipFill>
        <p:spPr bwMode="auto">
          <a:xfrm>
            <a:off x="168730" y="179838"/>
            <a:ext cx="520556" cy="376575"/>
          </a:xfrm>
          <a:prstGeom prst="rect">
            <a:avLst/>
          </a:prstGeom>
          <a:noFill/>
        </p:spPr>
      </p:pic>
      <p:pic>
        <p:nvPicPr>
          <p:cNvPr id="4" name="Picture 5" descr="C:\Users\의정부시청\Desktop\1415274185_mcdonalds-512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</a:blip>
          <a:srcRect t="74468"/>
          <a:stretch>
            <a:fillRect/>
          </a:stretch>
        </p:blipFill>
        <p:spPr bwMode="auto">
          <a:xfrm>
            <a:off x="168730" y="523186"/>
            <a:ext cx="520556" cy="132905"/>
          </a:xfrm>
          <a:prstGeom prst="rect">
            <a:avLst/>
          </a:prstGeom>
          <a:noFill/>
        </p:spPr>
      </p:pic>
      <p:pic>
        <p:nvPicPr>
          <p:cNvPr id="4098" name="Picture 2" descr="http://www.nastaev.com/wp-content/uploads/2010/06/mcdonalds-moon-bun.jpg"/>
          <p:cNvPicPr>
            <a:picLocks noChangeAspect="1" noChangeArrowheads="1"/>
          </p:cNvPicPr>
          <p:nvPr userDrawn="1"/>
        </p:nvPicPr>
        <p:blipFill>
          <a:blip r:embed="rId3" cstate="print"/>
          <a:srcRect l="17713" t="19984" r="43193" b="29903"/>
          <a:stretch>
            <a:fillRect/>
          </a:stretch>
        </p:blipFill>
        <p:spPr bwMode="auto">
          <a:xfrm>
            <a:off x="2125301" y="1268760"/>
            <a:ext cx="4766339" cy="43204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7309877" y="3121225"/>
            <a:ext cx="2692532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spc="400" dirty="0">
                <a:solidFill>
                  <a:schemeClr val="bg1"/>
                </a:solidFill>
                <a:latin typeface="Franklin Gothic Medium" pitchFamily="34" charset="0"/>
              </a:rPr>
              <a:t>THANK YOU</a:t>
            </a:r>
            <a:endParaRPr lang="ko-KR" altLang="en-US" sz="3200" spc="4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7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982238-A011-45A4-856F-F18F54D2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56E3C-01A6-4448-853E-ADA984CA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8E27E-2FF5-4B5D-9542-16C57C9F3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21B1-B6C8-4877-BEE8-2A51292FE6B3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A47C1-9E22-45D6-AEA2-E9A148ED4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4E1AB-A45F-46FC-895E-1559B7F4C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5C796-8D87-4844-B36F-7697BB6F5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  <p:sldLayoutId id="2147483662" r:id="rId4"/>
    <p:sldLayoutId id="214748366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7381" y="2084851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4800" dirty="0">
                <a:solidFill>
                  <a:srgbClr val="FCCA0F"/>
                </a:solidFill>
                <a:latin typeface="Franklin Gothic Medium" pitchFamily="34" charset="0"/>
              </a:rPr>
              <a:t>맥도날드 매장 분류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986" y="2852936"/>
            <a:ext cx="2883097" cy="9131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667" dirty="0">
                <a:solidFill>
                  <a:schemeClr val="bg1">
                    <a:lumMod val="75000"/>
                  </a:schemeClr>
                </a:solidFill>
                <a:latin typeface="Franklin Gothic Medium" pitchFamily="34" charset="0"/>
              </a:rPr>
              <a:t>6</a:t>
            </a:r>
            <a:r>
              <a:rPr lang="ko-KR" altLang="en-US" sz="2667" dirty="0">
                <a:solidFill>
                  <a:schemeClr val="bg1">
                    <a:lumMod val="75000"/>
                  </a:schemeClr>
                </a:solidFill>
                <a:latin typeface="Franklin Gothic Medium" pitchFamily="34" charset="0"/>
              </a:rPr>
              <a:t>조</a:t>
            </a:r>
            <a:endParaRPr lang="en-US" altLang="ko-KR" sz="2667" dirty="0">
              <a:solidFill>
                <a:schemeClr val="bg1">
                  <a:lumMod val="7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2667" dirty="0">
                <a:solidFill>
                  <a:schemeClr val="bg1">
                    <a:lumMod val="75000"/>
                  </a:schemeClr>
                </a:solidFill>
                <a:latin typeface="Franklin Gothic Medium" pitchFamily="34" charset="0"/>
              </a:rPr>
              <a:t>20142212 </a:t>
            </a:r>
            <a:r>
              <a:rPr lang="ko-KR" altLang="en-US" sz="2667" dirty="0">
                <a:solidFill>
                  <a:schemeClr val="bg1">
                    <a:lumMod val="75000"/>
                  </a:schemeClr>
                </a:solidFill>
                <a:latin typeface="Franklin Gothic Medium" pitchFamily="34" charset="0"/>
              </a:rPr>
              <a:t>손종익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164637"/>
            <a:ext cx="2646499" cy="5027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2667" dirty="0">
                <a:solidFill>
                  <a:schemeClr val="bg1"/>
                </a:solidFill>
                <a:latin typeface="Franklin Gothic Medium" pitchFamily="34" charset="0"/>
              </a:rPr>
              <a:t>참고 자료</a:t>
            </a:r>
            <a:endParaRPr lang="en-US" altLang="ko-KR" sz="2667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0C617-08B7-444C-9088-42E08EAE42E4}"/>
              </a:ext>
            </a:extLst>
          </p:cNvPr>
          <p:cNvSpPr/>
          <p:nvPr/>
        </p:nvSpPr>
        <p:spPr>
          <a:xfrm>
            <a:off x="5231904" y="1028734"/>
            <a:ext cx="6816757" cy="50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5A6D9-41F1-4976-BACA-4578975CB08D}"/>
              </a:ext>
            </a:extLst>
          </p:cNvPr>
          <p:cNvSpPr/>
          <p:nvPr/>
        </p:nvSpPr>
        <p:spPr>
          <a:xfrm>
            <a:off x="5327915" y="1124744"/>
            <a:ext cx="6624736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US" altLang="ko-KR" sz="1867" dirty="0">
                <a:solidFill>
                  <a:schemeClr val="tx1"/>
                </a:solidFill>
              </a:rPr>
              <a:t>https://blog.naver.com/PostView.nhn?blogId=kcchang61&amp;logNo=221350672356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endParaRPr lang="en-US" altLang="ko-KR" sz="1867" dirty="0">
              <a:solidFill>
                <a:schemeClr val="tx1"/>
              </a:solidFill>
            </a:endParaRP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US" altLang="ko-KR" sz="1867" dirty="0">
                <a:solidFill>
                  <a:schemeClr val="tx1"/>
                </a:solidFill>
              </a:rPr>
              <a:t>14</a:t>
            </a:r>
            <a:r>
              <a:rPr lang="ko-KR" altLang="en-US" sz="1867" dirty="0">
                <a:solidFill>
                  <a:schemeClr val="tx1"/>
                </a:solidFill>
              </a:rPr>
              <a:t>주차 지리정보</a:t>
            </a:r>
            <a:r>
              <a:rPr lang="en-US" altLang="ko-KR" sz="1867" dirty="0">
                <a:solidFill>
                  <a:schemeClr val="tx1"/>
                </a:solidFill>
              </a:rPr>
              <a:t>_</a:t>
            </a:r>
            <a:r>
              <a:rPr lang="ko-KR" altLang="en-US" sz="1867" dirty="0">
                <a:solidFill>
                  <a:schemeClr val="tx1"/>
                </a:solidFill>
              </a:rPr>
              <a:t>시각화</a:t>
            </a:r>
            <a:r>
              <a:rPr lang="en-US" altLang="ko-KR" sz="1867" dirty="0">
                <a:solidFill>
                  <a:schemeClr val="tx1"/>
                </a:solidFill>
              </a:rPr>
              <a:t>(14_2_naver_maps_cloud_platform.ipynb)</a:t>
            </a:r>
            <a:endParaRPr lang="en-US" altLang="ko-KR" sz="2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00CE63B-7BAE-49A8-A83D-894F8D79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1" y="1028734"/>
            <a:ext cx="4992553" cy="508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2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66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199456" y="1316766"/>
            <a:ext cx="2883110" cy="617400"/>
            <a:chOff x="1819240" y="1284480"/>
            <a:chExt cx="2162332" cy="463050"/>
          </a:xfrm>
        </p:grpSpPr>
        <p:sp>
          <p:nvSpPr>
            <p:cNvPr id="17" name="TextBox 16"/>
            <p:cNvSpPr txBox="1"/>
            <p:nvPr/>
          </p:nvSpPr>
          <p:spPr>
            <a:xfrm>
              <a:off x="2227246" y="1285866"/>
              <a:ext cx="1754326" cy="4385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3200" dirty="0">
                  <a:solidFill>
                    <a:srgbClr val="2E2A29"/>
                  </a:solidFill>
                  <a:latin typeface="Franklin Gothic Medium" pitchFamily="34" charset="0"/>
                </a:rPr>
                <a:t>데이터 수집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819240" y="1284480"/>
              <a:ext cx="390560" cy="463050"/>
              <a:chOff x="1819240" y="1284480"/>
              <a:chExt cx="390560" cy="46305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1819240" y="1360713"/>
                <a:ext cx="390560" cy="386817"/>
              </a:xfrm>
              <a:custGeom>
                <a:avLst/>
                <a:gdLst>
                  <a:gd name="connsiteX0" fmla="*/ 304800 w 736600"/>
                  <a:gd name="connsiteY0" fmla="*/ 0 h 571500"/>
                  <a:gd name="connsiteX1" fmla="*/ 0 w 736600"/>
                  <a:gd name="connsiteY1" fmla="*/ 0 h 571500"/>
                  <a:gd name="connsiteX2" fmla="*/ 0 w 736600"/>
                  <a:gd name="connsiteY2" fmla="*/ 571500 h 571500"/>
                  <a:gd name="connsiteX3" fmla="*/ 736600 w 736600"/>
                  <a:gd name="connsiteY3" fmla="*/ 571500 h 571500"/>
                  <a:gd name="connsiteX4" fmla="*/ 736600 w 736600"/>
                  <a:gd name="connsiteY4" fmla="*/ 2413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00" h="571500">
                    <a:moveTo>
                      <a:pt x="304800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736600" y="571500"/>
                    </a:lnTo>
                    <a:lnTo>
                      <a:pt x="736600" y="241300"/>
                    </a:lnTo>
                  </a:path>
                </a:pathLst>
              </a:custGeom>
              <a:ln w="3810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1916078" y="1284480"/>
                <a:ext cx="281022" cy="329486"/>
              </a:xfrm>
              <a:custGeom>
                <a:avLst/>
                <a:gdLst>
                  <a:gd name="connsiteX0" fmla="*/ 0 w 533400"/>
                  <a:gd name="connsiteY0" fmla="*/ 177800 h 381000"/>
                  <a:gd name="connsiteX1" fmla="*/ 190500 w 533400"/>
                  <a:gd name="connsiteY1" fmla="*/ 381000 h 381000"/>
                  <a:gd name="connsiteX2" fmla="*/ 533400 w 533400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381000">
                    <a:moveTo>
                      <a:pt x="0" y="177800"/>
                    </a:moveTo>
                    <a:lnTo>
                      <a:pt x="190500" y="381000"/>
                    </a:lnTo>
                    <a:lnTo>
                      <a:pt x="533400" y="0"/>
                    </a:lnTo>
                  </a:path>
                </a:pathLst>
              </a:custGeom>
              <a:ln w="5715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857214" y="69151"/>
            <a:ext cx="2387705" cy="6667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733" dirty="0">
                <a:solidFill>
                  <a:srgbClr val="D51F1F"/>
                </a:solidFill>
                <a:latin typeface="Franklin Gothic Medium" pitchFamily="34" charset="0"/>
              </a:rPr>
              <a:t>C</a:t>
            </a:r>
            <a:r>
              <a:rPr lang="en-US" altLang="ko-KR" sz="3733" dirty="0">
                <a:solidFill>
                  <a:srgbClr val="2E2A29"/>
                </a:solidFill>
                <a:latin typeface="Franklin Gothic Medium" pitchFamily="34" charset="0"/>
              </a:rPr>
              <a:t>ONTENTS</a:t>
            </a:r>
            <a:endParaRPr lang="ko-KR" altLang="en-US" sz="3733" dirty="0">
              <a:solidFill>
                <a:srgbClr val="2E2A29"/>
              </a:solidFill>
              <a:latin typeface="Franklin Gothic Medium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EB24067-C342-415A-AE22-887D869918EC}"/>
              </a:ext>
            </a:extLst>
          </p:cNvPr>
          <p:cNvGrpSpPr/>
          <p:nvPr/>
        </p:nvGrpSpPr>
        <p:grpSpPr>
          <a:xfrm>
            <a:off x="1199457" y="2372883"/>
            <a:ext cx="3293478" cy="617400"/>
            <a:chOff x="1819240" y="1284480"/>
            <a:chExt cx="2470109" cy="46305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476B64-2A2C-4A09-963D-F9453F54FA4E}"/>
                </a:ext>
              </a:extLst>
            </p:cNvPr>
            <p:cNvSpPr txBox="1"/>
            <p:nvPr/>
          </p:nvSpPr>
          <p:spPr>
            <a:xfrm>
              <a:off x="2227246" y="1285866"/>
              <a:ext cx="2062103" cy="4385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3200" dirty="0">
                  <a:solidFill>
                    <a:srgbClr val="2E2A29"/>
                  </a:solidFill>
                  <a:latin typeface="Franklin Gothic Medium" pitchFamily="34" charset="0"/>
                </a:rPr>
                <a:t>데이터 </a:t>
              </a:r>
              <a:r>
                <a:rPr lang="ko-KR" altLang="en-US" sz="3200" dirty="0" err="1">
                  <a:solidFill>
                    <a:srgbClr val="2E2A29"/>
                  </a:solidFill>
                  <a:latin typeface="Franklin Gothic Medium" pitchFamily="34" charset="0"/>
                </a:rPr>
                <a:t>전처리</a:t>
              </a:r>
              <a:endParaRPr lang="ko-KR" altLang="en-US" sz="3200" dirty="0">
                <a:solidFill>
                  <a:srgbClr val="2E2A29"/>
                </a:solidFill>
                <a:latin typeface="Franklin Gothic Medium" pitchFamily="34" charset="0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01CAFCE-85E2-41BD-865E-BDC02AD9A593}"/>
                </a:ext>
              </a:extLst>
            </p:cNvPr>
            <p:cNvGrpSpPr/>
            <p:nvPr/>
          </p:nvGrpSpPr>
          <p:grpSpPr>
            <a:xfrm>
              <a:off x="1819240" y="1284480"/>
              <a:ext cx="390560" cy="463050"/>
              <a:chOff x="1819240" y="1284480"/>
              <a:chExt cx="390560" cy="463050"/>
            </a:xfrm>
          </p:grpSpPr>
          <p:sp>
            <p:nvSpPr>
              <p:cNvPr id="46" name="자유형 13">
                <a:extLst>
                  <a:ext uri="{FF2B5EF4-FFF2-40B4-BE49-F238E27FC236}">
                    <a16:creationId xmlns:a16="http://schemas.microsoft.com/office/drawing/2014/main" id="{9C57754A-7EC4-464B-815C-69FFCA5F460A}"/>
                  </a:ext>
                </a:extLst>
              </p:cNvPr>
              <p:cNvSpPr/>
              <p:nvPr/>
            </p:nvSpPr>
            <p:spPr>
              <a:xfrm>
                <a:off x="1819240" y="1360713"/>
                <a:ext cx="390560" cy="386817"/>
              </a:xfrm>
              <a:custGeom>
                <a:avLst/>
                <a:gdLst>
                  <a:gd name="connsiteX0" fmla="*/ 304800 w 736600"/>
                  <a:gd name="connsiteY0" fmla="*/ 0 h 571500"/>
                  <a:gd name="connsiteX1" fmla="*/ 0 w 736600"/>
                  <a:gd name="connsiteY1" fmla="*/ 0 h 571500"/>
                  <a:gd name="connsiteX2" fmla="*/ 0 w 736600"/>
                  <a:gd name="connsiteY2" fmla="*/ 571500 h 571500"/>
                  <a:gd name="connsiteX3" fmla="*/ 736600 w 736600"/>
                  <a:gd name="connsiteY3" fmla="*/ 571500 h 571500"/>
                  <a:gd name="connsiteX4" fmla="*/ 736600 w 736600"/>
                  <a:gd name="connsiteY4" fmla="*/ 2413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00" h="571500">
                    <a:moveTo>
                      <a:pt x="304800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736600" y="571500"/>
                    </a:lnTo>
                    <a:lnTo>
                      <a:pt x="736600" y="241300"/>
                    </a:lnTo>
                  </a:path>
                </a:pathLst>
              </a:custGeom>
              <a:ln w="3810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47" name="자유형 18">
                <a:extLst>
                  <a:ext uri="{FF2B5EF4-FFF2-40B4-BE49-F238E27FC236}">
                    <a16:creationId xmlns:a16="http://schemas.microsoft.com/office/drawing/2014/main" id="{F609F2AF-66AF-4584-ADB4-4C1A75572B02}"/>
                  </a:ext>
                </a:extLst>
              </p:cNvPr>
              <p:cNvSpPr/>
              <p:nvPr/>
            </p:nvSpPr>
            <p:spPr>
              <a:xfrm>
                <a:off x="1916078" y="1284480"/>
                <a:ext cx="281022" cy="329486"/>
              </a:xfrm>
              <a:custGeom>
                <a:avLst/>
                <a:gdLst>
                  <a:gd name="connsiteX0" fmla="*/ 0 w 533400"/>
                  <a:gd name="connsiteY0" fmla="*/ 177800 h 381000"/>
                  <a:gd name="connsiteX1" fmla="*/ 190500 w 533400"/>
                  <a:gd name="connsiteY1" fmla="*/ 381000 h 381000"/>
                  <a:gd name="connsiteX2" fmla="*/ 533400 w 533400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381000">
                    <a:moveTo>
                      <a:pt x="0" y="177800"/>
                    </a:moveTo>
                    <a:lnTo>
                      <a:pt x="190500" y="381000"/>
                    </a:lnTo>
                    <a:lnTo>
                      <a:pt x="533400" y="0"/>
                    </a:lnTo>
                  </a:path>
                </a:pathLst>
              </a:custGeom>
              <a:ln w="5715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2D26C33-A552-4F2A-987D-29CDFB35DD02}"/>
              </a:ext>
            </a:extLst>
          </p:cNvPr>
          <p:cNvGrpSpPr/>
          <p:nvPr/>
        </p:nvGrpSpPr>
        <p:grpSpPr>
          <a:xfrm>
            <a:off x="1199456" y="3422359"/>
            <a:ext cx="2883110" cy="617400"/>
            <a:chOff x="1819240" y="1284480"/>
            <a:chExt cx="2162332" cy="46305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48D0C8-DBAA-4704-BA00-3C4B9BB11DAC}"/>
                </a:ext>
              </a:extLst>
            </p:cNvPr>
            <p:cNvSpPr txBox="1"/>
            <p:nvPr/>
          </p:nvSpPr>
          <p:spPr>
            <a:xfrm>
              <a:off x="2227246" y="1285866"/>
              <a:ext cx="1754326" cy="4385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3200" dirty="0">
                  <a:solidFill>
                    <a:srgbClr val="2E2A29"/>
                  </a:solidFill>
                  <a:latin typeface="Franklin Gothic Medium" pitchFamily="34" charset="0"/>
                </a:rPr>
                <a:t>데이터 분류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7E6276F-0582-495E-92DD-D79ECEF004C8}"/>
                </a:ext>
              </a:extLst>
            </p:cNvPr>
            <p:cNvGrpSpPr/>
            <p:nvPr/>
          </p:nvGrpSpPr>
          <p:grpSpPr>
            <a:xfrm>
              <a:off x="1819240" y="1284480"/>
              <a:ext cx="390560" cy="463050"/>
              <a:chOff x="1819240" y="1284480"/>
              <a:chExt cx="390560" cy="463050"/>
            </a:xfrm>
          </p:grpSpPr>
          <p:sp>
            <p:nvSpPr>
              <p:cNvPr id="51" name="자유형 13">
                <a:extLst>
                  <a:ext uri="{FF2B5EF4-FFF2-40B4-BE49-F238E27FC236}">
                    <a16:creationId xmlns:a16="http://schemas.microsoft.com/office/drawing/2014/main" id="{52BE531F-377E-48E8-967C-402BC727BD77}"/>
                  </a:ext>
                </a:extLst>
              </p:cNvPr>
              <p:cNvSpPr/>
              <p:nvPr/>
            </p:nvSpPr>
            <p:spPr>
              <a:xfrm>
                <a:off x="1819240" y="1360713"/>
                <a:ext cx="390560" cy="386817"/>
              </a:xfrm>
              <a:custGeom>
                <a:avLst/>
                <a:gdLst>
                  <a:gd name="connsiteX0" fmla="*/ 304800 w 736600"/>
                  <a:gd name="connsiteY0" fmla="*/ 0 h 571500"/>
                  <a:gd name="connsiteX1" fmla="*/ 0 w 736600"/>
                  <a:gd name="connsiteY1" fmla="*/ 0 h 571500"/>
                  <a:gd name="connsiteX2" fmla="*/ 0 w 736600"/>
                  <a:gd name="connsiteY2" fmla="*/ 571500 h 571500"/>
                  <a:gd name="connsiteX3" fmla="*/ 736600 w 736600"/>
                  <a:gd name="connsiteY3" fmla="*/ 571500 h 571500"/>
                  <a:gd name="connsiteX4" fmla="*/ 736600 w 736600"/>
                  <a:gd name="connsiteY4" fmla="*/ 2413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00" h="571500">
                    <a:moveTo>
                      <a:pt x="304800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736600" y="571500"/>
                    </a:lnTo>
                    <a:lnTo>
                      <a:pt x="736600" y="241300"/>
                    </a:lnTo>
                  </a:path>
                </a:pathLst>
              </a:custGeom>
              <a:ln w="3810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52" name="자유형 18">
                <a:extLst>
                  <a:ext uri="{FF2B5EF4-FFF2-40B4-BE49-F238E27FC236}">
                    <a16:creationId xmlns:a16="http://schemas.microsoft.com/office/drawing/2014/main" id="{4233EE54-2A76-45C9-96DC-39BAD022BD95}"/>
                  </a:ext>
                </a:extLst>
              </p:cNvPr>
              <p:cNvSpPr/>
              <p:nvPr/>
            </p:nvSpPr>
            <p:spPr>
              <a:xfrm>
                <a:off x="1916078" y="1284480"/>
                <a:ext cx="281022" cy="329486"/>
              </a:xfrm>
              <a:custGeom>
                <a:avLst/>
                <a:gdLst>
                  <a:gd name="connsiteX0" fmla="*/ 0 w 533400"/>
                  <a:gd name="connsiteY0" fmla="*/ 177800 h 381000"/>
                  <a:gd name="connsiteX1" fmla="*/ 190500 w 533400"/>
                  <a:gd name="connsiteY1" fmla="*/ 381000 h 381000"/>
                  <a:gd name="connsiteX2" fmla="*/ 533400 w 533400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381000">
                    <a:moveTo>
                      <a:pt x="0" y="177800"/>
                    </a:moveTo>
                    <a:lnTo>
                      <a:pt x="190500" y="381000"/>
                    </a:lnTo>
                    <a:lnTo>
                      <a:pt x="533400" y="0"/>
                    </a:lnTo>
                  </a:path>
                </a:pathLst>
              </a:custGeom>
              <a:ln w="5715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450AC63-B841-49D7-800F-25F5A0A0C4B8}"/>
              </a:ext>
            </a:extLst>
          </p:cNvPr>
          <p:cNvGrpSpPr/>
          <p:nvPr/>
        </p:nvGrpSpPr>
        <p:grpSpPr>
          <a:xfrm>
            <a:off x="1199456" y="4485118"/>
            <a:ext cx="2883110" cy="617400"/>
            <a:chOff x="1819240" y="1284480"/>
            <a:chExt cx="2162332" cy="46305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0D4519-9FB3-403B-A0DD-CC5F740EF22A}"/>
                </a:ext>
              </a:extLst>
            </p:cNvPr>
            <p:cNvSpPr txBox="1"/>
            <p:nvPr/>
          </p:nvSpPr>
          <p:spPr>
            <a:xfrm>
              <a:off x="2227246" y="1285866"/>
              <a:ext cx="1754326" cy="4385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3200" dirty="0">
                  <a:solidFill>
                    <a:srgbClr val="2E2A29"/>
                  </a:solidFill>
                  <a:latin typeface="Franklin Gothic Medium" pitchFamily="34" charset="0"/>
                </a:rPr>
                <a:t>데이터 저장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E8942B5-9821-4FF2-8AA9-A320BA5F17F0}"/>
                </a:ext>
              </a:extLst>
            </p:cNvPr>
            <p:cNvGrpSpPr/>
            <p:nvPr/>
          </p:nvGrpSpPr>
          <p:grpSpPr>
            <a:xfrm>
              <a:off x="1819240" y="1284480"/>
              <a:ext cx="390560" cy="463050"/>
              <a:chOff x="1819240" y="1284480"/>
              <a:chExt cx="390560" cy="463050"/>
            </a:xfrm>
          </p:grpSpPr>
          <p:sp>
            <p:nvSpPr>
              <p:cNvPr id="56" name="자유형 13">
                <a:extLst>
                  <a:ext uri="{FF2B5EF4-FFF2-40B4-BE49-F238E27FC236}">
                    <a16:creationId xmlns:a16="http://schemas.microsoft.com/office/drawing/2014/main" id="{04434730-4E7E-4643-A7E5-1435217D853A}"/>
                  </a:ext>
                </a:extLst>
              </p:cNvPr>
              <p:cNvSpPr/>
              <p:nvPr/>
            </p:nvSpPr>
            <p:spPr>
              <a:xfrm>
                <a:off x="1819240" y="1360713"/>
                <a:ext cx="390560" cy="386817"/>
              </a:xfrm>
              <a:custGeom>
                <a:avLst/>
                <a:gdLst>
                  <a:gd name="connsiteX0" fmla="*/ 304800 w 736600"/>
                  <a:gd name="connsiteY0" fmla="*/ 0 h 571500"/>
                  <a:gd name="connsiteX1" fmla="*/ 0 w 736600"/>
                  <a:gd name="connsiteY1" fmla="*/ 0 h 571500"/>
                  <a:gd name="connsiteX2" fmla="*/ 0 w 736600"/>
                  <a:gd name="connsiteY2" fmla="*/ 571500 h 571500"/>
                  <a:gd name="connsiteX3" fmla="*/ 736600 w 736600"/>
                  <a:gd name="connsiteY3" fmla="*/ 571500 h 571500"/>
                  <a:gd name="connsiteX4" fmla="*/ 736600 w 736600"/>
                  <a:gd name="connsiteY4" fmla="*/ 2413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00" h="571500">
                    <a:moveTo>
                      <a:pt x="304800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736600" y="571500"/>
                    </a:lnTo>
                    <a:lnTo>
                      <a:pt x="736600" y="241300"/>
                    </a:lnTo>
                  </a:path>
                </a:pathLst>
              </a:custGeom>
              <a:ln w="3810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57" name="자유형 18">
                <a:extLst>
                  <a:ext uri="{FF2B5EF4-FFF2-40B4-BE49-F238E27FC236}">
                    <a16:creationId xmlns:a16="http://schemas.microsoft.com/office/drawing/2014/main" id="{35B5C655-228D-4114-8A04-C8C285C7D6E7}"/>
                  </a:ext>
                </a:extLst>
              </p:cNvPr>
              <p:cNvSpPr/>
              <p:nvPr/>
            </p:nvSpPr>
            <p:spPr>
              <a:xfrm>
                <a:off x="1916078" y="1284480"/>
                <a:ext cx="281022" cy="329486"/>
              </a:xfrm>
              <a:custGeom>
                <a:avLst/>
                <a:gdLst>
                  <a:gd name="connsiteX0" fmla="*/ 0 w 533400"/>
                  <a:gd name="connsiteY0" fmla="*/ 177800 h 381000"/>
                  <a:gd name="connsiteX1" fmla="*/ 190500 w 533400"/>
                  <a:gd name="connsiteY1" fmla="*/ 381000 h 381000"/>
                  <a:gd name="connsiteX2" fmla="*/ 533400 w 533400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381000">
                    <a:moveTo>
                      <a:pt x="0" y="177800"/>
                    </a:moveTo>
                    <a:lnTo>
                      <a:pt x="190500" y="381000"/>
                    </a:lnTo>
                    <a:lnTo>
                      <a:pt x="533400" y="0"/>
                    </a:lnTo>
                  </a:path>
                </a:pathLst>
              </a:custGeom>
              <a:ln w="5715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415C658-CF5C-42B6-B3F2-C5C3A2D56A2E}"/>
              </a:ext>
            </a:extLst>
          </p:cNvPr>
          <p:cNvGrpSpPr/>
          <p:nvPr/>
        </p:nvGrpSpPr>
        <p:grpSpPr>
          <a:xfrm>
            <a:off x="6096001" y="1316766"/>
            <a:ext cx="3293478" cy="617400"/>
            <a:chOff x="1819240" y="1284480"/>
            <a:chExt cx="2470109" cy="46305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CFABC0-6BE0-4CC9-A16D-68C162221920}"/>
                </a:ext>
              </a:extLst>
            </p:cNvPr>
            <p:cNvSpPr txBox="1"/>
            <p:nvPr/>
          </p:nvSpPr>
          <p:spPr>
            <a:xfrm>
              <a:off x="2227246" y="1285866"/>
              <a:ext cx="2062103" cy="4385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3200" dirty="0">
                  <a:solidFill>
                    <a:srgbClr val="2E2A29"/>
                  </a:solidFill>
                  <a:latin typeface="Franklin Gothic Medium" pitchFamily="34" charset="0"/>
                </a:rPr>
                <a:t>데이터 시각화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86D2D2E-359C-4089-8B6A-711EF52BB65B}"/>
                </a:ext>
              </a:extLst>
            </p:cNvPr>
            <p:cNvGrpSpPr/>
            <p:nvPr/>
          </p:nvGrpSpPr>
          <p:grpSpPr>
            <a:xfrm>
              <a:off x="1819240" y="1284480"/>
              <a:ext cx="390560" cy="463050"/>
              <a:chOff x="1819240" y="1284480"/>
              <a:chExt cx="390560" cy="463050"/>
            </a:xfrm>
          </p:grpSpPr>
          <p:sp>
            <p:nvSpPr>
              <p:cNvPr id="61" name="자유형 13">
                <a:extLst>
                  <a:ext uri="{FF2B5EF4-FFF2-40B4-BE49-F238E27FC236}">
                    <a16:creationId xmlns:a16="http://schemas.microsoft.com/office/drawing/2014/main" id="{4E1AD47D-AFF4-4AEA-91B8-B82093A42F69}"/>
                  </a:ext>
                </a:extLst>
              </p:cNvPr>
              <p:cNvSpPr/>
              <p:nvPr/>
            </p:nvSpPr>
            <p:spPr>
              <a:xfrm>
                <a:off x="1819240" y="1360713"/>
                <a:ext cx="390560" cy="386817"/>
              </a:xfrm>
              <a:custGeom>
                <a:avLst/>
                <a:gdLst>
                  <a:gd name="connsiteX0" fmla="*/ 304800 w 736600"/>
                  <a:gd name="connsiteY0" fmla="*/ 0 h 571500"/>
                  <a:gd name="connsiteX1" fmla="*/ 0 w 736600"/>
                  <a:gd name="connsiteY1" fmla="*/ 0 h 571500"/>
                  <a:gd name="connsiteX2" fmla="*/ 0 w 736600"/>
                  <a:gd name="connsiteY2" fmla="*/ 571500 h 571500"/>
                  <a:gd name="connsiteX3" fmla="*/ 736600 w 736600"/>
                  <a:gd name="connsiteY3" fmla="*/ 571500 h 571500"/>
                  <a:gd name="connsiteX4" fmla="*/ 736600 w 736600"/>
                  <a:gd name="connsiteY4" fmla="*/ 2413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00" h="571500">
                    <a:moveTo>
                      <a:pt x="304800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736600" y="571500"/>
                    </a:lnTo>
                    <a:lnTo>
                      <a:pt x="736600" y="241300"/>
                    </a:lnTo>
                  </a:path>
                </a:pathLst>
              </a:custGeom>
              <a:ln w="3810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62" name="자유형 18">
                <a:extLst>
                  <a:ext uri="{FF2B5EF4-FFF2-40B4-BE49-F238E27FC236}">
                    <a16:creationId xmlns:a16="http://schemas.microsoft.com/office/drawing/2014/main" id="{9BBD4FDA-9A24-486C-86E4-8022F5CEEAC1}"/>
                  </a:ext>
                </a:extLst>
              </p:cNvPr>
              <p:cNvSpPr/>
              <p:nvPr/>
            </p:nvSpPr>
            <p:spPr>
              <a:xfrm>
                <a:off x="1916078" y="1284480"/>
                <a:ext cx="281022" cy="329486"/>
              </a:xfrm>
              <a:custGeom>
                <a:avLst/>
                <a:gdLst>
                  <a:gd name="connsiteX0" fmla="*/ 0 w 533400"/>
                  <a:gd name="connsiteY0" fmla="*/ 177800 h 381000"/>
                  <a:gd name="connsiteX1" fmla="*/ 190500 w 533400"/>
                  <a:gd name="connsiteY1" fmla="*/ 381000 h 381000"/>
                  <a:gd name="connsiteX2" fmla="*/ 533400 w 533400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381000">
                    <a:moveTo>
                      <a:pt x="0" y="177800"/>
                    </a:moveTo>
                    <a:lnTo>
                      <a:pt x="190500" y="381000"/>
                    </a:lnTo>
                    <a:lnTo>
                      <a:pt x="533400" y="0"/>
                    </a:lnTo>
                  </a:path>
                </a:pathLst>
              </a:custGeom>
              <a:ln w="5715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AB565D4-B6FD-4E2F-AA79-9DD1B06F8AF4}"/>
              </a:ext>
            </a:extLst>
          </p:cNvPr>
          <p:cNvGrpSpPr/>
          <p:nvPr/>
        </p:nvGrpSpPr>
        <p:grpSpPr>
          <a:xfrm>
            <a:off x="6096001" y="2372883"/>
            <a:ext cx="2472741" cy="617400"/>
            <a:chOff x="1819240" y="1284480"/>
            <a:chExt cx="1854556" cy="46305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32A035-2DE8-4930-9B27-AED942DED3B3}"/>
                </a:ext>
              </a:extLst>
            </p:cNvPr>
            <p:cNvSpPr txBox="1"/>
            <p:nvPr/>
          </p:nvSpPr>
          <p:spPr>
            <a:xfrm>
              <a:off x="2227246" y="1285866"/>
              <a:ext cx="1446550" cy="4385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3200" dirty="0">
                  <a:solidFill>
                    <a:srgbClr val="2E2A29"/>
                  </a:solidFill>
                  <a:latin typeface="Franklin Gothic Medium" pitchFamily="34" charset="0"/>
                </a:rPr>
                <a:t>인용 자료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3A737DC-F842-415B-9998-301A6E697DD6}"/>
                </a:ext>
              </a:extLst>
            </p:cNvPr>
            <p:cNvGrpSpPr/>
            <p:nvPr/>
          </p:nvGrpSpPr>
          <p:grpSpPr>
            <a:xfrm>
              <a:off x="1819240" y="1284480"/>
              <a:ext cx="390560" cy="463050"/>
              <a:chOff x="1819240" y="1284480"/>
              <a:chExt cx="390560" cy="463050"/>
            </a:xfrm>
          </p:grpSpPr>
          <p:sp>
            <p:nvSpPr>
              <p:cNvPr id="66" name="자유형 13">
                <a:extLst>
                  <a:ext uri="{FF2B5EF4-FFF2-40B4-BE49-F238E27FC236}">
                    <a16:creationId xmlns:a16="http://schemas.microsoft.com/office/drawing/2014/main" id="{CF7A0EF1-57F0-462B-9866-A4850E327FDB}"/>
                  </a:ext>
                </a:extLst>
              </p:cNvPr>
              <p:cNvSpPr/>
              <p:nvPr/>
            </p:nvSpPr>
            <p:spPr>
              <a:xfrm>
                <a:off x="1819240" y="1360713"/>
                <a:ext cx="390560" cy="386817"/>
              </a:xfrm>
              <a:custGeom>
                <a:avLst/>
                <a:gdLst>
                  <a:gd name="connsiteX0" fmla="*/ 304800 w 736600"/>
                  <a:gd name="connsiteY0" fmla="*/ 0 h 571500"/>
                  <a:gd name="connsiteX1" fmla="*/ 0 w 736600"/>
                  <a:gd name="connsiteY1" fmla="*/ 0 h 571500"/>
                  <a:gd name="connsiteX2" fmla="*/ 0 w 736600"/>
                  <a:gd name="connsiteY2" fmla="*/ 571500 h 571500"/>
                  <a:gd name="connsiteX3" fmla="*/ 736600 w 736600"/>
                  <a:gd name="connsiteY3" fmla="*/ 571500 h 571500"/>
                  <a:gd name="connsiteX4" fmla="*/ 736600 w 736600"/>
                  <a:gd name="connsiteY4" fmla="*/ 2413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00" h="571500">
                    <a:moveTo>
                      <a:pt x="304800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736600" y="571500"/>
                    </a:lnTo>
                    <a:lnTo>
                      <a:pt x="736600" y="241300"/>
                    </a:lnTo>
                  </a:path>
                </a:pathLst>
              </a:custGeom>
              <a:ln w="3810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67" name="자유형 18">
                <a:extLst>
                  <a:ext uri="{FF2B5EF4-FFF2-40B4-BE49-F238E27FC236}">
                    <a16:creationId xmlns:a16="http://schemas.microsoft.com/office/drawing/2014/main" id="{A0093CC0-216B-4F50-A2E5-CC128CC4B282}"/>
                  </a:ext>
                </a:extLst>
              </p:cNvPr>
              <p:cNvSpPr/>
              <p:nvPr/>
            </p:nvSpPr>
            <p:spPr>
              <a:xfrm>
                <a:off x="1916078" y="1284480"/>
                <a:ext cx="281022" cy="329486"/>
              </a:xfrm>
              <a:custGeom>
                <a:avLst/>
                <a:gdLst>
                  <a:gd name="connsiteX0" fmla="*/ 0 w 533400"/>
                  <a:gd name="connsiteY0" fmla="*/ 177800 h 381000"/>
                  <a:gd name="connsiteX1" fmla="*/ 190500 w 533400"/>
                  <a:gd name="connsiteY1" fmla="*/ 381000 h 381000"/>
                  <a:gd name="connsiteX2" fmla="*/ 533400 w 533400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381000">
                    <a:moveTo>
                      <a:pt x="0" y="177800"/>
                    </a:moveTo>
                    <a:lnTo>
                      <a:pt x="190500" y="381000"/>
                    </a:lnTo>
                    <a:lnTo>
                      <a:pt x="533400" y="0"/>
                    </a:lnTo>
                  </a:path>
                </a:pathLst>
              </a:custGeom>
              <a:ln w="5715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E5C8008-0367-4283-88CB-C3DFF1FB1D68}"/>
              </a:ext>
            </a:extLst>
          </p:cNvPr>
          <p:cNvGrpSpPr/>
          <p:nvPr/>
        </p:nvGrpSpPr>
        <p:grpSpPr>
          <a:xfrm>
            <a:off x="6096001" y="3422359"/>
            <a:ext cx="4319401" cy="617400"/>
            <a:chOff x="1819240" y="1284480"/>
            <a:chExt cx="3239551" cy="46305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E673DBA-DD97-4A97-9F67-E13006CF627F}"/>
                </a:ext>
              </a:extLst>
            </p:cNvPr>
            <p:cNvSpPr txBox="1"/>
            <p:nvPr/>
          </p:nvSpPr>
          <p:spPr>
            <a:xfrm>
              <a:off x="2227246" y="1285866"/>
              <a:ext cx="2831545" cy="4385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3200" dirty="0">
                  <a:solidFill>
                    <a:srgbClr val="2E2A29"/>
                  </a:solidFill>
                  <a:latin typeface="Franklin Gothic Medium" pitchFamily="34" charset="0"/>
                </a:rPr>
                <a:t>데이터 분석 및 결과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7489076-B109-43D8-B42F-9B9D0771C093}"/>
                </a:ext>
              </a:extLst>
            </p:cNvPr>
            <p:cNvGrpSpPr/>
            <p:nvPr/>
          </p:nvGrpSpPr>
          <p:grpSpPr>
            <a:xfrm>
              <a:off x="1819240" y="1284480"/>
              <a:ext cx="390560" cy="463050"/>
              <a:chOff x="1819240" y="1284480"/>
              <a:chExt cx="390560" cy="463050"/>
            </a:xfrm>
          </p:grpSpPr>
          <p:sp>
            <p:nvSpPr>
              <p:cNvPr id="71" name="자유형 13">
                <a:extLst>
                  <a:ext uri="{FF2B5EF4-FFF2-40B4-BE49-F238E27FC236}">
                    <a16:creationId xmlns:a16="http://schemas.microsoft.com/office/drawing/2014/main" id="{6EAAC1A4-60DE-4C88-8F85-47060F67DD6E}"/>
                  </a:ext>
                </a:extLst>
              </p:cNvPr>
              <p:cNvSpPr/>
              <p:nvPr/>
            </p:nvSpPr>
            <p:spPr>
              <a:xfrm>
                <a:off x="1819240" y="1360713"/>
                <a:ext cx="390560" cy="386817"/>
              </a:xfrm>
              <a:custGeom>
                <a:avLst/>
                <a:gdLst>
                  <a:gd name="connsiteX0" fmla="*/ 304800 w 736600"/>
                  <a:gd name="connsiteY0" fmla="*/ 0 h 571500"/>
                  <a:gd name="connsiteX1" fmla="*/ 0 w 736600"/>
                  <a:gd name="connsiteY1" fmla="*/ 0 h 571500"/>
                  <a:gd name="connsiteX2" fmla="*/ 0 w 736600"/>
                  <a:gd name="connsiteY2" fmla="*/ 571500 h 571500"/>
                  <a:gd name="connsiteX3" fmla="*/ 736600 w 736600"/>
                  <a:gd name="connsiteY3" fmla="*/ 571500 h 571500"/>
                  <a:gd name="connsiteX4" fmla="*/ 736600 w 736600"/>
                  <a:gd name="connsiteY4" fmla="*/ 2413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00" h="571500">
                    <a:moveTo>
                      <a:pt x="304800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736600" y="571500"/>
                    </a:lnTo>
                    <a:lnTo>
                      <a:pt x="736600" y="241300"/>
                    </a:lnTo>
                  </a:path>
                </a:pathLst>
              </a:custGeom>
              <a:ln w="3810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72" name="자유형 18">
                <a:extLst>
                  <a:ext uri="{FF2B5EF4-FFF2-40B4-BE49-F238E27FC236}">
                    <a16:creationId xmlns:a16="http://schemas.microsoft.com/office/drawing/2014/main" id="{84C02557-8971-4D31-95FE-BC8B3A1B221E}"/>
                  </a:ext>
                </a:extLst>
              </p:cNvPr>
              <p:cNvSpPr/>
              <p:nvPr/>
            </p:nvSpPr>
            <p:spPr>
              <a:xfrm>
                <a:off x="1916078" y="1284480"/>
                <a:ext cx="281022" cy="329486"/>
              </a:xfrm>
              <a:custGeom>
                <a:avLst/>
                <a:gdLst>
                  <a:gd name="connsiteX0" fmla="*/ 0 w 533400"/>
                  <a:gd name="connsiteY0" fmla="*/ 177800 h 381000"/>
                  <a:gd name="connsiteX1" fmla="*/ 190500 w 533400"/>
                  <a:gd name="connsiteY1" fmla="*/ 381000 h 381000"/>
                  <a:gd name="connsiteX2" fmla="*/ 533400 w 533400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381000">
                    <a:moveTo>
                      <a:pt x="0" y="177800"/>
                    </a:moveTo>
                    <a:lnTo>
                      <a:pt x="190500" y="381000"/>
                    </a:lnTo>
                    <a:lnTo>
                      <a:pt x="533400" y="0"/>
                    </a:lnTo>
                  </a:path>
                </a:pathLst>
              </a:custGeom>
              <a:ln w="5715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7F4D706-7016-4716-AAB7-5025A349439D}"/>
              </a:ext>
            </a:extLst>
          </p:cNvPr>
          <p:cNvGrpSpPr/>
          <p:nvPr/>
        </p:nvGrpSpPr>
        <p:grpSpPr>
          <a:xfrm>
            <a:off x="6096001" y="4485118"/>
            <a:ext cx="2472741" cy="617400"/>
            <a:chOff x="1819240" y="1284480"/>
            <a:chExt cx="1854556" cy="46305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B4C8AFD-5C9D-46B2-A30A-75138140DEA7}"/>
                </a:ext>
              </a:extLst>
            </p:cNvPr>
            <p:cNvSpPr txBox="1"/>
            <p:nvPr/>
          </p:nvSpPr>
          <p:spPr>
            <a:xfrm>
              <a:off x="2227246" y="1285866"/>
              <a:ext cx="1446550" cy="4385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3200" dirty="0">
                  <a:solidFill>
                    <a:srgbClr val="2E2A29"/>
                  </a:solidFill>
                  <a:latin typeface="Franklin Gothic Medium" pitchFamily="34" charset="0"/>
                </a:rPr>
                <a:t>참고 자료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EC104D78-D398-4D0E-9384-967EB3516D2C}"/>
                </a:ext>
              </a:extLst>
            </p:cNvPr>
            <p:cNvGrpSpPr/>
            <p:nvPr/>
          </p:nvGrpSpPr>
          <p:grpSpPr>
            <a:xfrm>
              <a:off x="1819240" y="1284480"/>
              <a:ext cx="390560" cy="463050"/>
              <a:chOff x="1819240" y="1284480"/>
              <a:chExt cx="390560" cy="463050"/>
            </a:xfrm>
          </p:grpSpPr>
          <p:sp>
            <p:nvSpPr>
              <p:cNvPr id="76" name="자유형 13">
                <a:extLst>
                  <a:ext uri="{FF2B5EF4-FFF2-40B4-BE49-F238E27FC236}">
                    <a16:creationId xmlns:a16="http://schemas.microsoft.com/office/drawing/2014/main" id="{0F647207-24EE-4BA5-8079-4BE3835517FD}"/>
                  </a:ext>
                </a:extLst>
              </p:cNvPr>
              <p:cNvSpPr/>
              <p:nvPr/>
            </p:nvSpPr>
            <p:spPr>
              <a:xfrm>
                <a:off x="1819240" y="1360713"/>
                <a:ext cx="390560" cy="386817"/>
              </a:xfrm>
              <a:custGeom>
                <a:avLst/>
                <a:gdLst>
                  <a:gd name="connsiteX0" fmla="*/ 304800 w 736600"/>
                  <a:gd name="connsiteY0" fmla="*/ 0 h 571500"/>
                  <a:gd name="connsiteX1" fmla="*/ 0 w 736600"/>
                  <a:gd name="connsiteY1" fmla="*/ 0 h 571500"/>
                  <a:gd name="connsiteX2" fmla="*/ 0 w 736600"/>
                  <a:gd name="connsiteY2" fmla="*/ 571500 h 571500"/>
                  <a:gd name="connsiteX3" fmla="*/ 736600 w 736600"/>
                  <a:gd name="connsiteY3" fmla="*/ 571500 h 571500"/>
                  <a:gd name="connsiteX4" fmla="*/ 736600 w 736600"/>
                  <a:gd name="connsiteY4" fmla="*/ 2413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00" h="571500">
                    <a:moveTo>
                      <a:pt x="304800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736600" y="571500"/>
                    </a:lnTo>
                    <a:lnTo>
                      <a:pt x="736600" y="241300"/>
                    </a:lnTo>
                  </a:path>
                </a:pathLst>
              </a:custGeom>
              <a:ln w="3810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77" name="자유형 18">
                <a:extLst>
                  <a:ext uri="{FF2B5EF4-FFF2-40B4-BE49-F238E27FC236}">
                    <a16:creationId xmlns:a16="http://schemas.microsoft.com/office/drawing/2014/main" id="{01B0BD96-1E94-4A7C-9026-70059985E63C}"/>
                  </a:ext>
                </a:extLst>
              </p:cNvPr>
              <p:cNvSpPr/>
              <p:nvPr/>
            </p:nvSpPr>
            <p:spPr>
              <a:xfrm>
                <a:off x="1916078" y="1284480"/>
                <a:ext cx="281022" cy="329486"/>
              </a:xfrm>
              <a:custGeom>
                <a:avLst/>
                <a:gdLst>
                  <a:gd name="connsiteX0" fmla="*/ 0 w 533400"/>
                  <a:gd name="connsiteY0" fmla="*/ 177800 h 381000"/>
                  <a:gd name="connsiteX1" fmla="*/ 190500 w 533400"/>
                  <a:gd name="connsiteY1" fmla="*/ 381000 h 381000"/>
                  <a:gd name="connsiteX2" fmla="*/ 533400 w 533400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381000">
                    <a:moveTo>
                      <a:pt x="0" y="177800"/>
                    </a:moveTo>
                    <a:lnTo>
                      <a:pt x="190500" y="381000"/>
                    </a:lnTo>
                    <a:lnTo>
                      <a:pt x="533400" y="0"/>
                    </a:lnTo>
                  </a:path>
                </a:pathLst>
              </a:custGeom>
              <a:ln w="57150">
                <a:solidFill>
                  <a:srgbClr val="2E2A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164637"/>
            <a:ext cx="2646499" cy="5027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2667" dirty="0">
                <a:solidFill>
                  <a:schemeClr val="bg1"/>
                </a:solidFill>
                <a:latin typeface="Franklin Gothic Medium" pitchFamily="34" charset="0"/>
              </a:rPr>
              <a:t>데이터 수집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5CC4BD-6CED-4A76-A47F-A0171C022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570" y="274824"/>
            <a:ext cx="879302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4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354C45-43ED-4D46-8118-FD6246A08FAB}"/>
              </a:ext>
            </a:extLst>
          </p:cNvPr>
          <p:cNvSpPr/>
          <p:nvPr/>
        </p:nvSpPr>
        <p:spPr>
          <a:xfrm>
            <a:off x="5231904" y="1028734"/>
            <a:ext cx="6816757" cy="50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23AA92-098C-44D2-95B1-E5302413D802}"/>
              </a:ext>
            </a:extLst>
          </p:cNvPr>
          <p:cNvSpPr/>
          <p:nvPr/>
        </p:nvSpPr>
        <p:spPr>
          <a:xfrm>
            <a:off x="143339" y="1028734"/>
            <a:ext cx="4992555" cy="50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62A958D-565B-4BA7-8541-2C1E4E10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15" y="1090430"/>
            <a:ext cx="6624736" cy="493085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17E62F2-E0AD-470D-B096-F5237AC74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40" y="1090429"/>
            <a:ext cx="4829843" cy="493085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A53733-D3D5-4B6B-811E-774C36AAE30B}"/>
              </a:ext>
            </a:extLst>
          </p:cNvPr>
          <p:cNvSpPr/>
          <p:nvPr/>
        </p:nvSpPr>
        <p:spPr>
          <a:xfrm>
            <a:off x="1967541" y="1796819"/>
            <a:ext cx="576064" cy="253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4FAB85-50CB-41CB-B4D6-060D702E05FA}"/>
              </a:ext>
            </a:extLst>
          </p:cNvPr>
          <p:cNvSpPr/>
          <p:nvPr/>
        </p:nvSpPr>
        <p:spPr>
          <a:xfrm>
            <a:off x="335360" y="1669960"/>
            <a:ext cx="576064" cy="126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16BD69-D4A0-4611-A433-6B41A2D03166}"/>
              </a:ext>
            </a:extLst>
          </p:cNvPr>
          <p:cNvSpPr/>
          <p:nvPr/>
        </p:nvSpPr>
        <p:spPr>
          <a:xfrm>
            <a:off x="224693" y="1923678"/>
            <a:ext cx="974763" cy="253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3884E6-A73C-4AFA-811F-A30846BE1370}"/>
              </a:ext>
            </a:extLst>
          </p:cNvPr>
          <p:cNvSpPr/>
          <p:nvPr/>
        </p:nvSpPr>
        <p:spPr>
          <a:xfrm>
            <a:off x="3348310" y="1606531"/>
            <a:ext cx="1499551" cy="670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7F765-5B62-467B-8C6E-F7BFDCB59971}"/>
              </a:ext>
            </a:extLst>
          </p:cNvPr>
          <p:cNvSpPr/>
          <p:nvPr/>
        </p:nvSpPr>
        <p:spPr>
          <a:xfrm>
            <a:off x="2827986" y="1862848"/>
            <a:ext cx="324649" cy="157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164638"/>
            <a:ext cx="2646499" cy="5027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2667" dirty="0">
                <a:solidFill>
                  <a:schemeClr val="bg1"/>
                </a:solidFill>
                <a:latin typeface="Franklin Gothic Medium" pitchFamily="34" charset="0"/>
              </a:rPr>
              <a:t>데이터 </a:t>
            </a:r>
            <a:r>
              <a:rPr lang="ko-KR" altLang="en-US" sz="2667" dirty="0" err="1">
                <a:solidFill>
                  <a:schemeClr val="bg1"/>
                </a:solidFill>
                <a:latin typeface="Franklin Gothic Medium" pitchFamily="34" charset="0"/>
              </a:rPr>
              <a:t>전처리</a:t>
            </a:r>
            <a:endParaRPr lang="en-US" altLang="ko-KR" sz="2667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69FD9-4003-4F40-8345-4E422CE2CAFD}"/>
              </a:ext>
            </a:extLst>
          </p:cNvPr>
          <p:cNvSpPr/>
          <p:nvPr/>
        </p:nvSpPr>
        <p:spPr>
          <a:xfrm>
            <a:off x="5231904" y="1028734"/>
            <a:ext cx="6816757" cy="50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9DE212-BF4D-41B0-A6E6-F6B1561902AA}"/>
              </a:ext>
            </a:extLst>
          </p:cNvPr>
          <p:cNvSpPr/>
          <p:nvPr/>
        </p:nvSpPr>
        <p:spPr>
          <a:xfrm>
            <a:off x="143339" y="1028734"/>
            <a:ext cx="4992555" cy="50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3C88C-8E86-4335-B556-08BF3772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15" y="1090430"/>
            <a:ext cx="6624736" cy="49308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C996F8-8D46-46EB-A60F-419B1FCA6C3B}"/>
              </a:ext>
            </a:extLst>
          </p:cNvPr>
          <p:cNvSpPr/>
          <p:nvPr/>
        </p:nvSpPr>
        <p:spPr>
          <a:xfrm>
            <a:off x="5615947" y="4677140"/>
            <a:ext cx="2304256" cy="192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A23C41-7761-41E9-B60F-9DC24F340F44}"/>
              </a:ext>
            </a:extLst>
          </p:cNvPr>
          <p:cNvSpPr/>
          <p:nvPr/>
        </p:nvSpPr>
        <p:spPr>
          <a:xfrm>
            <a:off x="5615947" y="4965171"/>
            <a:ext cx="2304256" cy="192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C2760B-CF3B-4FB5-A1A0-DF7E9951E971}"/>
              </a:ext>
            </a:extLst>
          </p:cNvPr>
          <p:cNvSpPr/>
          <p:nvPr/>
        </p:nvSpPr>
        <p:spPr>
          <a:xfrm>
            <a:off x="8016214" y="4773154"/>
            <a:ext cx="3936437" cy="1248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D0D31C-9770-4A54-A2B8-33938F1A7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4869162"/>
            <a:ext cx="3744416" cy="4800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A39F0D-2EEF-4C45-8E60-9A271005C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224" y="5506178"/>
            <a:ext cx="3744416" cy="419100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3696B2A-2B8C-4B5E-926F-DD56BD757A1E}"/>
              </a:ext>
            </a:extLst>
          </p:cNvPr>
          <p:cNvSpPr/>
          <p:nvPr/>
        </p:nvSpPr>
        <p:spPr>
          <a:xfrm>
            <a:off x="9840416" y="5253203"/>
            <a:ext cx="192021" cy="1920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20DEFA5-9B74-41FC-A0F5-F1BC40CBC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40" y="1090429"/>
            <a:ext cx="4829843" cy="493085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48D775-5058-4A69-B75F-D2C1C58C7DBA}"/>
              </a:ext>
            </a:extLst>
          </p:cNvPr>
          <p:cNvSpPr/>
          <p:nvPr/>
        </p:nvSpPr>
        <p:spPr>
          <a:xfrm>
            <a:off x="1967541" y="1796819"/>
            <a:ext cx="576064" cy="253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0746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4E7A631-E7AB-4053-9D33-CE321BF9108F}"/>
              </a:ext>
            </a:extLst>
          </p:cNvPr>
          <p:cNvSpPr/>
          <p:nvPr/>
        </p:nvSpPr>
        <p:spPr>
          <a:xfrm>
            <a:off x="5327915" y="1124744"/>
            <a:ext cx="6624736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911424" y="164637"/>
            <a:ext cx="2646499" cy="5027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2667" dirty="0">
                <a:solidFill>
                  <a:schemeClr val="bg1"/>
                </a:solidFill>
                <a:latin typeface="Franklin Gothic Medium" pitchFamily="34" charset="0"/>
              </a:rPr>
              <a:t>데이터 분류</a:t>
            </a:r>
            <a:endParaRPr lang="en-US" altLang="ko-KR" sz="2667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ACB7D0-E22E-4138-81DC-A2ED09B2B01E}"/>
              </a:ext>
            </a:extLst>
          </p:cNvPr>
          <p:cNvSpPr/>
          <p:nvPr/>
        </p:nvSpPr>
        <p:spPr>
          <a:xfrm>
            <a:off x="5231904" y="1028734"/>
            <a:ext cx="6816757" cy="50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49CA4-0CDC-4F71-B675-0DB8A629DD86}"/>
              </a:ext>
            </a:extLst>
          </p:cNvPr>
          <p:cNvSpPr/>
          <p:nvPr/>
        </p:nvSpPr>
        <p:spPr>
          <a:xfrm>
            <a:off x="143339" y="1028734"/>
            <a:ext cx="4992555" cy="50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29088-2871-469E-A700-48DC803B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15" y="1124744"/>
            <a:ext cx="3840427" cy="489654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24D5255-C99C-4049-BB4B-2D2CCD222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4101" y="569490"/>
            <a:ext cx="97157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CA513-954A-47B2-A1DE-0C2303254A39}"/>
              </a:ext>
            </a:extLst>
          </p:cNvPr>
          <p:cNvSpPr/>
          <p:nvPr/>
        </p:nvSpPr>
        <p:spPr>
          <a:xfrm>
            <a:off x="8016214" y="3332991"/>
            <a:ext cx="3936437" cy="2688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1" name="_x307417984">
            <a:extLst>
              <a:ext uri="{FF2B5EF4-FFF2-40B4-BE49-F238E27FC236}">
                <a16:creationId xmlns:a16="http://schemas.microsoft.com/office/drawing/2014/main" id="{4F39EC3D-4BBE-4612-9368-8D39A598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3385872"/>
            <a:ext cx="3744416" cy="25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0748D74-8CE1-4705-AF95-286A6145F6C7}"/>
              </a:ext>
            </a:extLst>
          </p:cNvPr>
          <p:cNvGraphicFramePr>
            <a:graphicFrameLocks noGrp="1"/>
          </p:cNvGraphicFramePr>
          <p:nvPr/>
        </p:nvGraphicFramePr>
        <p:xfrm>
          <a:off x="239350" y="1123152"/>
          <a:ext cx="4800533" cy="4898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3">
                  <a:extLst>
                    <a:ext uri="{9D8B030D-6E8A-4147-A177-3AD203B41FA5}">
                      <a16:colId xmlns:a16="http://schemas.microsoft.com/office/drawing/2014/main" val="3227371331"/>
                    </a:ext>
                  </a:extLst>
                </a:gridCol>
              </a:tblGrid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고양시 덕양구 고양대로 </a:t>
                      </a:r>
                      <a:r>
                        <a:rPr lang="en-US" altLang="ko-KR" sz="800" u="none" strike="noStrike">
                          <a:effectLst/>
                        </a:rPr>
                        <a:t>1948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2867471320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용인시 기흥구 용구대로 </a:t>
                      </a:r>
                      <a:r>
                        <a:rPr lang="en-US" altLang="ko-KR" sz="800" u="none" strike="noStrike">
                          <a:effectLst/>
                        </a:rPr>
                        <a:t>1861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85274302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평택시 평남로 </a:t>
                      </a:r>
                      <a:r>
                        <a:rPr lang="en-US" altLang="ko-KR" sz="800" u="none" strike="noStrike">
                          <a:effectLst/>
                        </a:rPr>
                        <a:t>862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2895527032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고양시 덕양구 호국로 </a:t>
                      </a:r>
                      <a:r>
                        <a:rPr lang="en-US" altLang="ko-KR" sz="800" u="none" strike="noStrike">
                          <a:effectLst/>
                        </a:rPr>
                        <a:t>777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3934885751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안산시 단원구 광덕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로 </a:t>
                      </a:r>
                      <a:r>
                        <a:rPr lang="en-US" altLang="ko-KR" sz="800" u="none" strike="noStrike">
                          <a:effectLst/>
                        </a:rPr>
                        <a:t>145-3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1836429694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구리시 동구릉로 </a:t>
                      </a:r>
                      <a:r>
                        <a:rPr lang="en-US" altLang="ko-KR" sz="800" u="none" strike="noStrike">
                          <a:effectLst/>
                        </a:rPr>
                        <a:t>130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2982519269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성남시 분당구 운중로 </a:t>
                      </a:r>
                      <a:r>
                        <a:rPr lang="en-US" altLang="ko-KR" sz="800" u="none" strike="noStrike">
                          <a:effectLst/>
                        </a:rPr>
                        <a:t>190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2106081175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화성시 향남읍 행정남로 </a:t>
                      </a:r>
                      <a:r>
                        <a:rPr lang="en-US" altLang="ko-KR" sz="800" u="none" strike="noStrike">
                          <a:effectLst/>
                        </a:rPr>
                        <a:t>120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140506395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성남시 분당구 판교역로 </a:t>
                      </a:r>
                      <a:r>
                        <a:rPr lang="en-US" altLang="ko-KR" sz="800" u="none" strike="noStrike">
                          <a:effectLst/>
                        </a:rPr>
                        <a:t>231 H</a:t>
                      </a:r>
                      <a:r>
                        <a:rPr lang="ko-KR" altLang="en-US" sz="800" u="none" strike="noStrike">
                          <a:effectLst/>
                        </a:rPr>
                        <a:t>스퀘어 </a:t>
                      </a:r>
                      <a:r>
                        <a:rPr lang="en-US" altLang="ko-KR" sz="800" u="none" strike="noStrike">
                          <a:effectLst/>
                        </a:rPr>
                        <a:t>S</a:t>
                      </a:r>
                      <a:r>
                        <a:rPr lang="ko-KR" altLang="en-US" sz="800" u="none" strike="noStrike">
                          <a:effectLst/>
                        </a:rPr>
                        <a:t>동 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층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2762082614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광명시 광명로 </a:t>
                      </a:r>
                      <a:r>
                        <a:rPr lang="en-US" altLang="ko-KR" sz="800" u="none" strike="noStrike">
                          <a:effectLst/>
                        </a:rPr>
                        <a:t>765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3043454308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군포시 고산로 </a:t>
                      </a:r>
                      <a:r>
                        <a:rPr lang="en-US" altLang="ko-KR" sz="800" u="none" strike="noStrike">
                          <a:effectLst/>
                        </a:rPr>
                        <a:t>259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3039968950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고양시 일산동구 백마로 </a:t>
                      </a:r>
                      <a:r>
                        <a:rPr lang="en-US" altLang="ko-KR" sz="800" u="none" strike="noStrike">
                          <a:effectLst/>
                        </a:rPr>
                        <a:t>493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3632709299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부천시 경인로 </a:t>
                      </a:r>
                      <a:r>
                        <a:rPr lang="en-US" altLang="ko-KR" sz="800" u="none" strike="noStrike">
                          <a:effectLst/>
                        </a:rPr>
                        <a:t>487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2278406786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부천시 소사로 </a:t>
                      </a:r>
                      <a:r>
                        <a:rPr lang="en-US" altLang="ko-KR" sz="800" u="none" strike="noStrike">
                          <a:effectLst/>
                        </a:rPr>
                        <a:t>689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1247300577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부천시 경인로 </a:t>
                      </a:r>
                      <a:r>
                        <a:rPr lang="en-US" altLang="ko-KR" sz="800" u="none" strike="noStrike">
                          <a:effectLst/>
                        </a:rPr>
                        <a:t>170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2425467488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이천시 경충대로 </a:t>
                      </a:r>
                      <a:r>
                        <a:rPr lang="en-US" altLang="ko-KR" sz="800" u="none" strike="noStrike">
                          <a:effectLst/>
                        </a:rPr>
                        <a:t>2578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1449853550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경기 용인시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기흥구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어정로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108-1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910582086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수원시 장안구 수성로 </a:t>
                      </a:r>
                      <a:r>
                        <a:rPr lang="en-US" altLang="ko-KR" sz="800" u="none" strike="noStrike">
                          <a:effectLst/>
                        </a:rPr>
                        <a:t>267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1620748184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광명시 오리로 </a:t>
                      </a:r>
                      <a:r>
                        <a:rPr lang="en-US" altLang="ko-KR" sz="800" u="none" strike="noStrike">
                          <a:effectLst/>
                        </a:rPr>
                        <a:t>512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1300899853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화성시 효행로 </a:t>
                      </a:r>
                      <a:r>
                        <a:rPr lang="en-US" altLang="ko-KR" sz="800" u="none" strike="noStrike">
                          <a:effectLst/>
                        </a:rPr>
                        <a:t>269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725888541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용인시 처인구 중부대로 </a:t>
                      </a:r>
                      <a:r>
                        <a:rPr lang="en-US" altLang="ko-KR" sz="800" u="none" strike="noStrike">
                          <a:effectLst/>
                        </a:rPr>
                        <a:t>1166(</a:t>
                      </a:r>
                      <a:r>
                        <a:rPr lang="ko-KR" altLang="en-US" sz="800" u="none" strike="noStrike">
                          <a:effectLst/>
                        </a:rPr>
                        <a:t>삼가동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2583685473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용인시 기흥구 중부대로 </a:t>
                      </a:r>
                      <a:r>
                        <a:rPr lang="en-US" altLang="ko-KR" sz="800" u="none" strike="noStrike">
                          <a:effectLst/>
                        </a:rPr>
                        <a:t>266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3759211978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하남시 대청로 </a:t>
                      </a:r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1561974982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양주시 장흥면 서울외곽순환고속도로 </a:t>
                      </a:r>
                      <a:r>
                        <a:rPr lang="en-US" altLang="ko-KR" sz="800" u="none" strike="noStrike">
                          <a:effectLst/>
                        </a:rPr>
                        <a:t>58 </a:t>
                      </a:r>
                      <a:r>
                        <a:rPr lang="ko-KR" altLang="en-US" sz="800" u="none" strike="noStrike">
                          <a:effectLst/>
                        </a:rPr>
                        <a:t>양주간이휴게시설내 양주휴게소</a:t>
                      </a:r>
                      <a:r>
                        <a:rPr lang="en-US" altLang="ko-KR" sz="800" u="none" strike="noStrike">
                          <a:effectLst/>
                        </a:rPr>
                        <a:t>DT</a:t>
                      </a:r>
                      <a:r>
                        <a:rPr lang="ko-KR" altLang="en-US" sz="800" u="none" strike="noStrike">
                          <a:effectLst/>
                        </a:rPr>
                        <a:t>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801334878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김포시 중봉로</a:t>
                      </a:r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</a:rPr>
                        <a:t>번길 </a:t>
                      </a:r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1036264946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부천시 부천로 </a:t>
                      </a:r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458712397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동두천시 평화로 </a:t>
                      </a:r>
                      <a:r>
                        <a:rPr lang="en-US" altLang="ko-KR" sz="800" u="none" strike="noStrike">
                          <a:effectLst/>
                        </a:rPr>
                        <a:t>2290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571289585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수원시 권선구 경수대로 </a:t>
                      </a:r>
                      <a:r>
                        <a:rPr lang="en-US" altLang="ko-KR" sz="800" u="none" strike="noStrike">
                          <a:effectLst/>
                        </a:rPr>
                        <a:t>195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2899300702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김포시 김포한강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로 </a:t>
                      </a:r>
                      <a:r>
                        <a:rPr lang="en-US" altLang="ko-KR" sz="800" u="none" strike="noStrike">
                          <a:effectLst/>
                        </a:rPr>
                        <a:t>77-40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3971648581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경기도 수원시 영통구 덕영대로 </a:t>
                      </a:r>
                      <a:r>
                        <a:rPr lang="en-US" altLang="ko-KR" sz="800" u="none" strike="noStrike">
                          <a:effectLst/>
                        </a:rPr>
                        <a:t>1499 (</a:t>
                      </a:r>
                      <a:r>
                        <a:rPr lang="ko-KR" altLang="en-US" sz="800" u="none" strike="noStrike">
                          <a:effectLst/>
                        </a:rPr>
                        <a:t>망포동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2634972887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경기 용인시 기흥구 강남로 </a:t>
                      </a:r>
                      <a:r>
                        <a:rPr lang="en-US" altLang="ko-KR" sz="800" u="none" strike="noStrike">
                          <a:effectLst/>
                        </a:rPr>
                        <a:t>13 </a:t>
                      </a:r>
                      <a:r>
                        <a:rPr lang="ko-KR" altLang="en-US" sz="800" u="none" strike="noStrike">
                          <a:effectLst/>
                        </a:rPr>
                        <a:t>칼리지포인트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3523004951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경기 군포시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고산로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715 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산본동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28" marR="6428" marT="6428" marB="0" anchor="b"/>
                </a:tc>
                <a:extLst>
                  <a:ext uri="{0D108BD9-81ED-4DB2-BD59-A6C34878D82A}">
                    <a16:rowId xmlns:a16="http://schemas.microsoft.com/office/drawing/2014/main" val="213754413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958A84-959A-450F-BDD9-0367371D2457}"/>
              </a:ext>
            </a:extLst>
          </p:cNvPr>
          <p:cNvSpPr/>
          <p:nvPr/>
        </p:nvSpPr>
        <p:spPr>
          <a:xfrm>
            <a:off x="239349" y="1123152"/>
            <a:ext cx="240027" cy="48981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9050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164637"/>
            <a:ext cx="2646499" cy="5027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2667" dirty="0">
                <a:solidFill>
                  <a:schemeClr val="bg1"/>
                </a:solidFill>
                <a:latin typeface="Franklin Gothic Medium" pitchFamily="34" charset="0"/>
              </a:rPr>
              <a:t>데이터 저장</a:t>
            </a:r>
            <a:endParaRPr lang="en-US" altLang="ko-KR" sz="2667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6E5E3D-742C-4ADC-BCE2-05BE689EE173}"/>
              </a:ext>
            </a:extLst>
          </p:cNvPr>
          <p:cNvSpPr/>
          <p:nvPr/>
        </p:nvSpPr>
        <p:spPr>
          <a:xfrm>
            <a:off x="5231904" y="1028734"/>
            <a:ext cx="6816757" cy="50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C7A013-8E06-4B78-9A7E-F466E4F599BD}"/>
              </a:ext>
            </a:extLst>
          </p:cNvPr>
          <p:cNvSpPr/>
          <p:nvPr/>
        </p:nvSpPr>
        <p:spPr>
          <a:xfrm>
            <a:off x="143339" y="1028734"/>
            <a:ext cx="4992555" cy="50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840D98-2FB3-442C-BD44-CB0549ADF604}"/>
              </a:ext>
            </a:extLst>
          </p:cNvPr>
          <p:cNvSpPr/>
          <p:nvPr/>
        </p:nvSpPr>
        <p:spPr>
          <a:xfrm>
            <a:off x="5327915" y="1124744"/>
            <a:ext cx="6624736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E016FA-8777-4119-A428-153177F8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15" y="1529722"/>
            <a:ext cx="5366504" cy="408658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24A0227-4C61-42EE-9D4A-4DEDFDFF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1046" y="374274"/>
            <a:ext cx="884780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400"/>
          </a:p>
        </p:txBody>
      </p:sp>
      <p:pic>
        <p:nvPicPr>
          <p:cNvPr id="6145" name="_x307419904">
            <a:extLst>
              <a:ext uri="{FF2B5EF4-FFF2-40B4-BE49-F238E27FC236}">
                <a16:creationId xmlns:a16="http://schemas.microsoft.com/office/drawing/2014/main" id="{4165A504-E56D-4F64-B3BA-807B3F633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3" y="1103094"/>
            <a:ext cx="4764911" cy="49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DBEA06-298C-456C-A20F-D7EDB35054A1}"/>
              </a:ext>
            </a:extLst>
          </p:cNvPr>
          <p:cNvSpPr/>
          <p:nvPr/>
        </p:nvSpPr>
        <p:spPr>
          <a:xfrm>
            <a:off x="719403" y="5733256"/>
            <a:ext cx="2400267" cy="1920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739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164638"/>
            <a:ext cx="2646499" cy="5027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2667" dirty="0">
                <a:solidFill>
                  <a:schemeClr val="bg1"/>
                </a:solidFill>
                <a:latin typeface="Franklin Gothic Medium" pitchFamily="34" charset="0"/>
              </a:rPr>
              <a:t>데이터 시각화</a:t>
            </a:r>
            <a:endParaRPr lang="en-US" altLang="ko-KR" sz="2667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53ECB7-F827-4697-8661-4AD15F70BA10}"/>
              </a:ext>
            </a:extLst>
          </p:cNvPr>
          <p:cNvSpPr/>
          <p:nvPr/>
        </p:nvSpPr>
        <p:spPr>
          <a:xfrm>
            <a:off x="5231904" y="1028734"/>
            <a:ext cx="6816757" cy="50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48A95D-9229-476B-B88A-24E3FBD7F79C}"/>
              </a:ext>
            </a:extLst>
          </p:cNvPr>
          <p:cNvSpPr/>
          <p:nvPr/>
        </p:nvSpPr>
        <p:spPr>
          <a:xfrm>
            <a:off x="143339" y="1028734"/>
            <a:ext cx="4992555" cy="50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DAAB48-05B4-4D91-BA05-49297E23F607}"/>
              </a:ext>
            </a:extLst>
          </p:cNvPr>
          <p:cNvSpPr/>
          <p:nvPr/>
        </p:nvSpPr>
        <p:spPr>
          <a:xfrm>
            <a:off x="5327915" y="1124744"/>
            <a:ext cx="6624736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77A0AF-8E39-4FAC-87E8-2B1739C7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75" y="-1335210"/>
            <a:ext cx="860185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400"/>
          </a:p>
        </p:txBody>
      </p:sp>
      <p:pic>
        <p:nvPicPr>
          <p:cNvPr id="5121" name="_x311491640">
            <a:extLst>
              <a:ext uri="{FF2B5EF4-FFF2-40B4-BE49-F238E27FC236}">
                <a16:creationId xmlns:a16="http://schemas.microsoft.com/office/drawing/2014/main" id="{6160EC67-0F6A-4AA2-BA97-5119DB1E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4" y="1124744"/>
            <a:ext cx="482073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A45FD3C-F798-4857-8457-ABA3BB7BF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575" y="1124741"/>
            <a:ext cx="6635416" cy="48965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9497BF-407C-4E2F-9505-684DC31D0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915" y="1124743"/>
            <a:ext cx="662473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164637"/>
            <a:ext cx="2646499" cy="5027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2667" dirty="0">
                <a:solidFill>
                  <a:schemeClr val="bg1"/>
                </a:solidFill>
                <a:latin typeface="Franklin Gothic Medium" pitchFamily="34" charset="0"/>
              </a:rPr>
              <a:t>인용 자료</a:t>
            </a:r>
            <a:endParaRPr lang="en-US" altLang="ko-KR" sz="2667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6BD8EA-2BBE-49FD-8BC2-4DE6F4F9FC22}"/>
              </a:ext>
            </a:extLst>
          </p:cNvPr>
          <p:cNvSpPr/>
          <p:nvPr/>
        </p:nvSpPr>
        <p:spPr>
          <a:xfrm>
            <a:off x="5231904" y="1028734"/>
            <a:ext cx="6816757" cy="50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54536E-9F39-44D4-B617-A0B83CAD88D2}"/>
              </a:ext>
            </a:extLst>
          </p:cNvPr>
          <p:cNvSpPr/>
          <p:nvPr/>
        </p:nvSpPr>
        <p:spPr>
          <a:xfrm>
            <a:off x="143339" y="1028734"/>
            <a:ext cx="4992555" cy="50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4F8BD-2E10-4CA9-BACF-2370B33765E7}"/>
              </a:ext>
            </a:extLst>
          </p:cNvPr>
          <p:cNvSpPr/>
          <p:nvPr/>
        </p:nvSpPr>
        <p:spPr>
          <a:xfrm>
            <a:off x="5327915" y="1124744"/>
            <a:ext cx="6624736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4097" name="_x307418944">
            <a:extLst>
              <a:ext uri="{FF2B5EF4-FFF2-40B4-BE49-F238E27FC236}">
                <a16:creationId xmlns:a16="http://schemas.microsoft.com/office/drawing/2014/main" id="{3F83D1B1-FD4A-403D-8C22-9BA2932C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0" y="1124745"/>
            <a:ext cx="480053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AB159B-0913-458F-8B2E-F10765EB9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916" y="1153250"/>
            <a:ext cx="6624736" cy="48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7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164638"/>
            <a:ext cx="3456384" cy="5027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2667">
                <a:solidFill>
                  <a:schemeClr val="bg1"/>
                </a:solidFill>
                <a:latin typeface="Franklin Gothic Medium" pitchFamily="34" charset="0"/>
              </a:rPr>
              <a:t>데이터 분석 및 결과</a:t>
            </a:r>
            <a:endParaRPr lang="en-US" altLang="ko-KR" sz="2667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748CB4-3A31-4980-B788-CE33620F6100}"/>
              </a:ext>
            </a:extLst>
          </p:cNvPr>
          <p:cNvSpPr/>
          <p:nvPr/>
        </p:nvSpPr>
        <p:spPr>
          <a:xfrm>
            <a:off x="5231904" y="1028734"/>
            <a:ext cx="6816757" cy="50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95ADFA-8B1F-4681-BEB4-684F4C104F6F}"/>
              </a:ext>
            </a:extLst>
          </p:cNvPr>
          <p:cNvSpPr/>
          <p:nvPr/>
        </p:nvSpPr>
        <p:spPr>
          <a:xfrm>
            <a:off x="143339" y="1028734"/>
            <a:ext cx="4992555" cy="50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C0FB98-3B13-4846-9E44-427E24115A72}"/>
              </a:ext>
            </a:extLst>
          </p:cNvPr>
          <p:cNvSpPr/>
          <p:nvPr/>
        </p:nvSpPr>
        <p:spPr>
          <a:xfrm>
            <a:off x="5327915" y="1124744"/>
            <a:ext cx="6624736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 fontAlgn="base" latinLnBrk="0">
              <a:buFont typeface="Arial" panose="020B0604020202020204" pitchFamily="34" charset="0"/>
              <a:buChar char="•"/>
            </a:pPr>
            <a:r>
              <a:rPr lang="ko-KR" altLang="en-US" sz="1867" dirty="0">
                <a:solidFill>
                  <a:schemeClr val="tx1"/>
                </a:solidFill>
              </a:rPr>
              <a:t>맥도날드 지역별 매장 지도와 행정구역별 인구현황 지도를 하나로 합하였습니다</a:t>
            </a:r>
            <a:r>
              <a:rPr lang="en-US" altLang="ko-KR" sz="1867" dirty="0">
                <a:solidFill>
                  <a:schemeClr val="tx1"/>
                </a:solidFill>
              </a:rPr>
              <a:t>.</a:t>
            </a:r>
          </a:p>
          <a:p>
            <a:pPr marL="380990" indent="-380990" fontAlgn="base" latinLnBrk="0">
              <a:buFont typeface="Arial" panose="020B0604020202020204" pitchFamily="34" charset="0"/>
              <a:buChar char="•"/>
            </a:pPr>
            <a:endParaRPr lang="en-US" altLang="ko-KR" sz="1867" dirty="0">
              <a:solidFill>
                <a:schemeClr val="tx1"/>
              </a:solidFill>
            </a:endParaRPr>
          </a:p>
          <a:p>
            <a:pPr marL="380990" indent="-380990" fontAlgn="base" latinLnBrk="0">
              <a:buFont typeface="Arial" panose="020B0604020202020204" pitchFamily="34" charset="0"/>
              <a:buChar char="•"/>
            </a:pPr>
            <a:r>
              <a:rPr lang="ko-KR" altLang="en-US" sz="1867" dirty="0">
                <a:solidFill>
                  <a:schemeClr val="tx1"/>
                </a:solidFill>
              </a:rPr>
              <a:t>특별시</a:t>
            </a:r>
            <a:r>
              <a:rPr lang="en-US" altLang="ko-KR" sz="1867" dirty="0">
                <a:solidFill>
                  <a:schemeClr val="tx1"/>
                </a:solidFill>
              </a:rPr>
              <a:t>, </a:t>
            </a:r>
            <a:r>
              <a:rPr lang="ko-KR" altLang="en-US" sz="1867" dirty="0">
                <a:solidFill>
                  <a:schemeClr val="tx1"/>
                </a:solidFill>
              </a:rPr>
              <a:t>광역시 등 대도시에 대부분의 매장이 밀집 되 있습니다</a:t>
            </a:r>
            <a:r>
              <a:rPr lang="en-US" altLang="ko-KR" sz="1867" dirty="0">
                <a:solidFill>
                  <a:schemeClr val="tx1"/>
                </a:solidFill>
              </a:rPr>
              <a:t>.</a:t>
            </a:r>
          </a:p>
          <a:p>
            <a:pPr marL="380990" indent="-380990" fontAlgn="base" latinLnBrk="0">
              <a:buFont typeface="Arial" panose="020B0604020202020204" pitchFamily="34" charset="0"/>
              <a:buChar char="•"/>
            </a:pPr>
            <a:endParaRPr lang="en-US" altLang="ko-KR" sz="1867" dirty="0">
              <a:solidFill>
                <a:schemeClr val="tx1"/>
              </a:solidFill>
            </a:endParaRPr>
          </a:p>
          <a:p>
            <a:pPr marL="380990" indent="-380990" fontAlgn="base" latinLnBrk="0">
              <a:buFont typeface="Arial" panose="020B0604020202020204" pitchFamily="34" charset="0"/>
              <a:buChar char="•"/>
            </a:pPr>
            <a:r>
              <a:rPr lang="ko-KR" altLang="en-US" sz="1867" dirty="0">
                <a:solidFill>
                  <a:schemeClr val="tx1"/>
                </a:solidFill>
              </a:rPr>
              <a:t>평균적으로 인구 </a:t>
            </a:r>
            <a:r>
              <a:rPr lang="en-US" altLang="ko-KR" sz="1867" dirty="0">
                <a:solidFill>
                  <a:schemeClr val="tx1"/>
                </a:solidFill>
              </a:rPr>
              <a:t>250,000</a:t>
            </a:r>
            <a:r>
              <a:rPr lang="ko-KR" altLang="en-US" sz="1867" dirty="0">
                <a:solidFill>
                  <a:schemeClr val="tx1"/>
                </a:solidFill>
              </a:rPr>
              <a:t>명 이상 되는 지역에 최소 매장이 하나 존재하였습니다</a:t>
            </a:r>
            <a:r>
              <a:rPr lang="en-US" altLang="ko-KR" sz="1867" dirty="0">
                <a:solidFill>
                  <a:schemeClr val="tx1"/>
                </a:solidFill>
              </a:rPr>
              <a:t>.</a:t>
            </a:r>
          </a:p>
          <a:p>
            <a:pPr marL="380990" indent="-380990" fontAlgn="base" latinLnBrk="0">
              <a:buFont typeface="Arial" panose="020B0604020202020204" pitchFamily="34" charset="0"/>
              <a:buChar char="•"/>
            </a:pPr>
            <a:endParaRPr lang="en-US" altLang="ko-KR" sz="1867" dirty="0">
              <a:solidFill>
                <a:schemeClr val="tx1"/>
              </a:solidFill>
            </a:endParaRPr>
          </a:p>
          <a:p>
            <a:pPr marL="380990" indent="-380990" fontAlgn="base" latinLnBrk="0">
              <a:buFont typeface="Arial" panose="020B0604020202020204" pitchFamily="34" charset="0"/>
              <a:buChar char="•"/>
            </a:pPr>
            <a:r>
              <a:rPr lang="ko-KR" altLang="en-US" sz="1867" dirty="0">
                <a:solidFill>
                  <a:schemeClr val="tx1"/>
                </a:solidFill>
              </a:rPr>
              <a:t>안동시의 경우 인구가 어느정도 충족됨에도 불구하고 맥도날드 매장이 폐업하여 존재하지 않았습니다</a:t>
            </a:r>
            <a:r>
              <a:rPr lang="en-US" altLang="ko-KR" sz="1867" dirty="0">
                <a:solidFill>
                  <a:schemeClr val="tx1"/>
                </a:solidFill>
              </a:rPr>
              <a:t>.</a:t>
            </a:r>
            <a:endParaRPr lang="ko-KR" altLang="en-US" sz="1867" dirty="0">
              <a:solidFill>
                <a:schemeClr val="tx1"/>
              </a:solidFill>
            </a:endParaRPr>
          </a:p>
        </p:txBody>
      </p:sp>
      <p:pic>
        <p:nvPicPr>
          <p:cNvPr id="3073" name="_x307419904">
            <a:extLst>
              <a:ext uri="{FF2B5EF4-FFF2-40B4-BE49-F238E27FC236}">
                <a16:creationId xmlns:a16="http://schemas.microsoft.com/office/drawing/2014/main" id="{5CABBB36-F8F1-499D-AB09-07DEBB001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" y="1124745"/>
            <a:ext cx="480053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6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586</Words>
  <Application>Microsoft Office PowerPoint</Application>
  <PresentationFormat>와이드스크린</PresentationFormat>
  <Paragraphs>82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Franklin Gothic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Jongik</dc:creator>
  <cp:lastModifiedBy>Son Jongik</cp:lastModifiedBy>
  <cp:revision>2</cp:revision>
  <dcterms:created xsi:type="dcterms:W3CDTF">2020-12-06T09:07:44Z</dcterms:created>
  <dcterms:modified xsi:type="dcterms:W3CDTF">2020-12-11T15:16:22Z</dcterms:modified>
</cp:coreProperties>
</file>